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5" r:id="rId5"/>
    <p:sldMasterId id="2147483674" r:id="rId6"/>
    <p:sldMasterId id="2147483684" r:id="rId7"/>
  </p:sldMasterIdLst>
  <p:notesMasterIdLst>
    <p:notesMasterId r:id="rId25"/>
  </p:notesMasterIdLst>
  <p:handoutMasterIdLst>
    <p:handoutMasterId r:id="rId26"/>
  </p:handoutMasterIdLst>
  <p:sldIdLst>
    <p:sldId id="260" r:id="rId8"/>
    <p:sldId id="1115" r:id="rId9"/>
    <p:sldId id="1116" r:id="rId10"/>
    <p:sldId id="1106" r:id="rId11"/>
    <p:sldId id="387" r:id="rId12"/>
    <p:sldId id="1108" r:id="rId13"/>
    <p:sldId id="1109" r:id="rId14"/>
    <p:sldId id="577" r:id="rId15"/>
    <p:sldId id="1111" r:id="rId16"/>
    <p:sldId id="1103" r:id="rId17"/>
    <p:sldId id="1101" r:id="rId18"/>
    <p:sldId id="604" r:id="rId19"/>
    <p:sldId id="1117" r:id="rId20"/>
    <p:sldId id="597" r:id="rId21"/>
    <p:sldId id="345" r:id="rId22"/>
    <p:sldId id="280" r:id="rId23"/>
    <p:sldId id="1118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DF6B6A-C0E8-CAFE-92F3-B875D0999D07}" name="Aegis Law" initials="AL" userId="Aegis Law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7E8F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74D97D-CD50-445A-B835-8C01AB873183}" v="512" dt="2025-05-26T11:07:38.3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2" autoAdjust="0"/>
    <p:restoredTop sz="94660"/>
  </p:normalViewPr>
  <p:slideViewPr>
    <p:cSldViewPr snapToGrid="0">
      <p:cViewPr varScale="1">
        <p:scale>
          <a:sx n="70" d="100"/>
          <a:sy n="70" d="100"/>
        </p:scale>
        <p:origin x="6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94BF4498-1B79-073D-0D87-8D7D2B56DC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560A67C-72E3-85A9-41D4-AC139B45330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3FCFA-DB24-474A-91C1-723623911DFF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A79FA4A-5D01-AB1D-D96E-BB4A236357C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4F6D638-9DB3-DC90-CA6E-25C0938CD4D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E79CFC-A4A5-4E46-BEB3-45DDB52676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28441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F7BCA8-2815-4983-9B0B-02995A6517B2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29CC92-6595-4194-8F54-C7BA9AFD24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910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beck-online.cz/bo/chapterview-document.seam?documentId=onrf6mrqga3f6mrwgiwtioa&amp;refSource=ols-citation&amp;ols=Z%C3%A1kon%C3%ADk+pr%C3%A1ce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app.beck-online.cz/bo/chapterview-document.seam?documentId=onrf6mrqgezf6obzfuyta&amp;refSource=ols-citation&amp;ols=ob%C4%8Dansk%C3%BD+z%C3%A1kon%C3%ADk" TargetMode="External"/><Relationship Id="rId4" Type="http://schemas.openxmlformats.org/officeDocument/2006/relationships/hyperlink" Target="https://app.beck-online.cz/bo/chapterview-document.seam?documentId=onrf6mrqga3f6mrwgiwtioi&amp;refSource=ols-citation&amp;ols=Z%C3%A1kon%C3%ADk+pr%C3%A1ce" TargetMode="Externa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beck-online.cz/bo/chapterview-document.seam?documentId=onrf6mrqga3f6mrwgiwtcoa&amp;refSource=ols-citation&amp;ols=Z%C3%A1kon%C3%ADk+pr%C3%A1ce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app.beck-online.cz/bo/chapterview-document.seam?documentId=onrf6mjzgy2f6nbqfu2ti&amp;refSource=text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beck-online.cz/bo/chapterview-document.seam?documentId=onrf6mrqga3f6mrwgiwtcoa&amp;refSource=ols-citation&amp;ols=Z%C3%A1kon%C3%ADk+pr%C3%A1ce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app.beck-online.cz/bo/chapterview-document.seam?documentId=onrf6mjzgy2f6nbqfu2ti&amp;refSource=text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beck-online.cz/bo/chapterview-document.seam?documentId=onrf6mrqga3f6mrwgiwtina&amp;refSource=ols-citation&amp;ols=Z%C3%A1kon%C3%ADk+pr%C3%A1ce" TargetMode="External"/><Relationship Id="rId7" Type="http://schemas.openxmlformats.org/officeDocument/2006/relationships/hyperlink" Target="https://app.beck-online.cz/bo/document-view.seam?documentId=onrf6mrqga3f6mrwgi&amp;refSource=text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app.beck-online.cz/bo/document-view.seam?documentId=onrf6mrqga3f6mrwgixhazrtgm3q&amp;refSource=text" TargetMode="External"/><Relationship Id="rId5" Type="http://schemas.openxmlformats.org/officeDocument/2006/relationships/hyperlink" Target="https://app.beck-online.cz/bo/document-view.seam?documentId=onrf6mrqgezf6obzfzygmnjyha&amp;refSource=text" TargetMode="External"/><Relationship Id="rId4" Type="http://schemas.openxmlformats.org/officeDocument/2006/relationships/hyperlink" Target="https://app.beck-online.cz/bo/chapterview-document.seam?documentId=onrf6mrqgezf6obzfu3a&amp;refSource=ols-citation&amp;ols=ob%C4%8Dansk%C3%BD+z%C3%A1kon%C3%ADk" TargetMode="Externa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0697C-3BEF-DE97-93E6-94E19748B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6AEAEE8-366A-6182-5D52-22F5441F7E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010C259-DBCF-109C-309A-B2BD2DADFF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4E6591A-2FF5-4CC0-EDDD-AEF3E631B7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29CC92-6595-4194-8F54-C7BA9AFD249D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8137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E15C0-85B4-13BB-55E7-904010BA69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68F0515-1AF0-0CAF-0BEF-ECD434E63A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E9C02BF-C1A2-797E-083C-1744BEB447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050"/>
              </a:spcAft>
            </a:pPr>
            <a:r>
              <a:rPr lang="cs-CZ" sz="4000" b="0" i="0">
                <a:solidFill>
                  <a:srgbClr val="242424"/>
                </a:solidFill>
                <a:effectLst/>
                <a:latin typeface="Arial Nova Cond" panose="020B0506020202020204" pitchFamily="34" charset="0"/>
              </a:rPr>
              <a:t>Vytýkací dopis ze dne 24.4.2023, okamžité zrušení pracovního poměru ze dne 27.4.2023. Pacht závodu ze dne 16.3.2023.</a:t>
            </a:r>
            <a:br>
              <a:rPr lang="cs-CZ" sz="4000" b="0" i="0">
                <a:solidFill>
                  <a:srgbClr val="242424"/>
                </a:solidFill>
                <a:effectLst/>
                <a:latin typeface="Arial Nova Cond" panose="020B0506020202020204" pitchFamily="34" charset="0"/>
              </a:rPr>
            </a:br>
            <a:r>
              <a:rPr lang="cs-CZ" sz="4000" b="0" i="0">
                <a:solidFill>
                  <a:srgbClr val="242424"/>
                </a:solidFill>
                <a:effectLst/>
                <a:latin typeface="Arial Nova Cond" panose="020B0506020202020204" pitchFamily="34" charset="0"/>
              </a:rPr>
              <a:t>1. stupeň vycházel ze znění </a:t>
            </a:r>
          </a:p>
          <a:p>
            <a:pPr algn="just">
              <a:spcAft>
                <a:spcPts val="1050"/>
              </a:spcAft>
            </a:pPr>
            <a:r>
              <a:rPr lang="cs-CZ" sz="40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  <a:hlinkClick r:id="rId3" tooltip="https://app.beck-online.cz/bo/chapterview-document.seam?documentId=onrf6mrqga3f6mrwgiwtioa&amp;refSource=ols-citation&amp;ols=Z%C3%A1kon%C3%ADk+pr%C3%A1ce"/>
              </a:rPr>
              <a:t>ZP účinného do 30.6.2023</a:t>
            </a:r>
            <a:r>
              <a:rPr lang="cs-CZ" sz="40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</a:rPr>
              <a:t> (https://app.beck-online.cz/</a:t>
            </a:r>
            <a:r>
              <a:rPr lang="cs-CZ" sz="4000" b="0" i="0" u="sng" err="1">
                <a:solidFill>
                  <a:srgbClr val="0563C1"/>
                </a:solidFill>
                <a:effectLst/>
                <a:latin typeface="Arial Nova Cond" panose="020B0506020202020204" pitchFamily="34" charset="0"/>
              </a:rPr>
              <a:t>bo</a:t>
            </a:r>
            <a:r>
              <a:rPr lang="cs-CZ" sz="40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</a:rPr>
              <a:t>/</a:t>
            </a:r>
            <a:r>
              <a:rPr lang="cs-CZ" sz="4000" b="0" i="0" u="sng" err="1">
                <a:solidFill>
                  <a:srgbClr val="0563C1"/>
                </a:solidFill>
                <a:effectLst/>
                <a:latin typeface="Arial Nova Cond" panose="020B0506020202020204" pitchFamily="34" charset="0"/>
              </a:rPr>
              <a:t>chapterview-document.seam?documentId</a:t>
            </a:r>
            <a:r>
              <a:rPr lang="cs-CZ" sz="40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</a:rPr>
              <a:t>=onrf6mrqga3f6mrwgiwtioa&amp;refSource=</a:t>
            </a:r>
            <a:r>
              <a:rPr lang="cs-CZ" sz="4000" b="0" i="0" u="sng" err="1">
                <a:solidFill>
                  <a:srgbClr val="0563C1"/>
                </a:solidFill>
                <a:effectLst/>
                <a:latin typeface="Arial Nova Cond" panose="020B0506020202020204" pitchFamily="34" charset="0"/>
              </a:rPr>
              <a:t>ols-citation&amp;ols</a:t>
            </a:r>
            <a:r>
              <a:rPr lang="cs-CZ" sz="40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</a:rPr>
              <a:t>=Z%C3%A1kon%C3%ADk+pr%C3%A1ce)</a:t>
            </a:r>
            <a:r>
              <a:rPr lang="cs-CZ" sz="4000" b="0" i="0">
                <a:solidFill>
                  <a:srgbClr val="242424"/>
                </a:solidFill>
                <a:effectLst/>
                <a:latin typeface="Arial Nova Cond" panose="020B0506020202020204" pitchFamily="34" charset="0"/>
              </a:rPr>
              <a:t> (x odvolací soud zmínil </a:t>
            </a:r>
            <a:r>
              <a:rPr lang="cs-CZ" sz="40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  <a:hlinkClick r:id="rId4" tooltip="https://app.beck-online.cz/bo/chapterview-document.seam?documentId=onrf6mrqga3f6mrwgiwtioi&amp;refSource=ols-citation&amp;ols=Z%C3%A1kon%C3%ADk+pr%C3%A1ce"/>
              </a:rPr>
              <a:t>ZP ve znění účinném do 30.9.2023</a:t>
            </a:r>
            <a:r>
              <a:rPr lang="cs-CZ" sz="4000" b="0" i="0">
                <a:solidFill>
                  <a:srgbClr val="242424"/>
                </a:solidFill>
                <a:effectLst/>
                <a:latin typeface="Arial Nova Cond" panose="020B0506020202020204" pitchFamily="34" charset="0"/>
              </a:rPr>
              <a:t>)</a:t>
            </a:r>
            <a:br>
              <a:rPr lang="cs-CZ" sz="4000" b="0" i="0">
                <a:solidFill>
                  <a:srgbClr val="242424"/>
                </a:solidFill>
                <a:effectLst/>
                <a:latin typeface="Arial Nova Cond" panose="020B0506020202020204" pitchFamily="34" charset="0"/>
              </a:rPr>
            </a:br>
            <a:r>
              <a:rPr lang="cs-CZ" sz="40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  <a:hlinkClick r:id="rId5" tooltip="https://app.beck-online.cz/bo/chapterview-document.seam?documentId=onrf6mrqgezf6obzfuyta&amp;refSource=ols-citation&amp;ols=ob%C4%8Dansk%C3%BD+z%C3%A1kon%C3%ADk"/>
              </a:rPr>
              <a:t>NOZ ve znění účinném do 31.12.2023</a:t>
            </a:r>
            <a:r>
              <a:rPr lang="cs-CZ" sz="40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</a:rPr>
              <a:t> (https://app.beck-online.cz/</a:t>
            </a:r>
            <a:r>
              <a:rPr lang="cs-CZ" sz="4000" b="0" i="0" u="sng" err="1">
                <a:solidFill>
                  <a:srgbClr val="0563C1"/>
                </a:solidFill>
                <a:effectLst/>
                <a:latin typeface="Arial Nova Cond" panose="020B0506020202020204" pitchFamily="34" charset="0"/>
              </a:rPr>
              <a:t>bo</a:t>
            </a:r>
            <a:r>
              <a:rPr lang="cs-CZ" sz="40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</a:rPr>
              <a:t>/</a:t>
            </a:r>
            <a:r>
              <a:rPr lang="cs-CZ" sz="4000" b="0" i="0" u="sng" err="1">
                <a:solidFill>
                  <a:srgbClr val="0563C1"/>
                </a:solidFill>
                <a:effectLst/>
                <a:latin typeface="Arial Nova Cond" panose="020B0506020202020204" pitchFamily="34" charset="0"/>
              </a:rPr>
              <a:t>chapterview-document.seam?documentId</a:t>
            </a:r>
            <a:r>
              <a:rPr lang="cs-CZ" sz="40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</a:rPr>
              <a:t>=onrf6mrqgezf6obzfuyta&amp;refSource=</a:t>
            </a:r>
            <a:r>
              <a:rPr lang="cs-CZ" sz="4000" b="0" i="0" u="sng" err="1">
                <a:solidFill>
                  <a:srgbClr val="0563C1"/>
                </a:solidFill>
                <a:effectLst/>
                <a:latin typeface="Arial Nova Cond" panose="020B0506020202020204" pitchFamily="34" charset="0"/>
              </a:rPr>
              <a:t>ols-citation&amp;ols</a:t>
            </a:r>
            <a:r>
              <a:rPr lang="cs-CZ" sz="40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</a:rPr>
              <a:t>=ob%C4%8Dansk%C3%BD+z%C3%A1kon%C3%ADk)</a:t>
            </a:r>
            <a:endParaRPr lang="cs-CZ" sz="2800"/>
          </a:p>
          <a:p>
            <a:pPr algn="just">
              <a:spcAft>
                <a:spcPts val="1050"/>
              </a:spcAft>
            </a:pPr>
            <a:endParaRPr lang="cs-CZ" sz="2800"/>
          </a:p>
          <a:p>
            <a:pPr algn="just">
              <a:spcAft>
                <a:spcPts val="1050"/>
              </a:spcAft>
            </a:pPr>
            <a:r>
              <a:rPr lang="cs-CZ" sz="2800"/>
              <a:t>62 Co 305/2024 Žalobce, jako nový zaměstnavatel na základě pachtu závodu, vyzval žalovaného k nástupu do práce, když ten po převodu práv a povinností výkon práce neplnil. Žalovaný reagoval dne 27. 4. 2023 datovou zprávou, ve které oznámil okamžité zrušení pracovního poměru pro nevyplacení mzdy za 7 měsíců a alternativně podal výpověď; dokument však nebyl podepsán uznávaným elektronickým podpisem a nebyl doručen se souhlasem zaměstnavatele, jak požaduje zákoník práce. Soud prvního stupně žalobě na určení neplatnosti vyhověl, avšak odvolací soud dospěl k závěru, že nedošlo k platnému doručení a právní úkon žalovaného je právně neexistující, proto žalobu zamítl.</a:t>
            </a: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10C3C4D-4516-6AD4-1BDE-C593D75392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6CE765-D420-47CA-9133-0FCC09BC816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35947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6CE765-D420-47CA-9133-0FCC09BC816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1198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02E4A-FD82-045C-E98C-54F1CF814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172F90F-051C-2072-4517-CD4D441FE4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15D2541-38AE-7393-A415-BAC3932AF1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>
              <a:buFont typeface="Arial" panose="020B0604020202020204" pitchFamily="34" charset="0"/>
              <a:buChar char="•"/>
            </a:pPr>
            <a:r>
              <a:rPr lang="cs-CZ" sz="1800" b="0" i="0">
                <a:solidFill>
                  <a:srgbClr val="242424"/>
                </a:solidFill>
                <a:effectLst/>
                <a:latin typeface="Arial Nova Cond" panose="020B0506020202020204" pitchFamily="34" charset="0"/>
              </a:rPr>
              <a:t> Výpověď dle § 52 písm. c) ZP ze dne </a:t>
            </a:r>
            <a:r>
              <a:rPr lang="cs-CZ" sz="1800" b="1" i="0">
                <a:solidFill>
                  <a:srgbClr val="242424"/>
                </a:solidFill>
                <a:effectLst/>
                <a:latin typeface="Arial Nova Cond" panose="020B0506020202020204" pitchFamily="34" charset="0"/>
              </a:rPr>
              <a:t>28.2.2012</a:t>
            </a:r>
            <a:r>
              <a:rPr lang="cs-CZ" sz="1800" b="0" i="0">
                <a:solidFill>
                  <a:srgbClr val="242424"/>
                </a:solidFill>
                <a:effectLst/>
                <a:latin typeface="Arial Nova Cond" panose="020B0506020202020204" pitchFamily="34" charset="0"/>
              </a:rPr>
              <a:t>.</a:t>
            </a:r>
            <a:endParaRPr lang="cs-CZ" sz="1800" b="0" i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457200" algn="l" rtl="0"/>
            <a:r>
              <a:rPr lang="cs-CZ" sz="18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  <a:hlinkClick r:id="rId3" tooltip="https://app.beck-online.cz/bo/chapterview-document.seam?documentId=onrf6mrqga3f6mrwgiwtcoa&amp;refSource=ols-citation&amp;ols=Z%C3%A1kon%C3%ADk+pr%C3%A1ce"/>
              </a:rPr>
              <a:t>ZP ve znění účinném do 31.3.2012</a:t>
            </a:r>
            <a:r>
              <a:rPr lang="cs-CZ" sz="18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</a:rPr>
              <a:t> - https://app.beck-online.cz/bo/chapterview-document.seam?documentId=onrf6mrqga3f6mrwgiwtcoa&amp;refSource=ols-citation&amp;ols=Z%C3%A1kon%C3%ADk+pr%C3%A1ce</a:t>
            </a:r>
            <a:br>
              <a:rPr lang="cs-CZ" sz="1800" b="0" i="0">
                <a:solidFill>
                  <a:srgbClr val="242424"/>
                </a:solidFill>
                <a:effectLst/>
                <a:latin typeface="Arial Nova Cond" panose="020B0506020202020204" pitchFamily="34" charset="0"/>
              </a:rPr>
            </a:br>
            <a:r>
              <a:rPr lang="cs-CZ" sz="1800" b="0" i="0">
                <a:solidFill>
                  <a:srgbClr val="242424"/>
                </a:solidFill>
                <a:effectLst/>
                <a:latin typeface="Arial Nova Cond" panose="020B0506020202020204" pitchFamily="34" charset="0"/>
              </a:rPr>
              <a:t>subsidiárně </a:t>
            </a:r>
            <a:r>
              <a:rPr lang="cs-CZ" sz="18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  <a:hlinkClick r:id="rId4" tooltip="https://app.beck-online.cz/bo/chapterview-document.seam?documentId=onrf6mjzgy2f6nbqfu2ti&amp;refSource=text"/>
              </a:rPr>
              <a:t>(starý) OZ ve znění účinném do 13.6.2012</a:t>
            </a:r>
            <a:r>
              <a:rPr lang="cs-CZ" sz="18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</a:rPr>
              <a:t> - https://app.beck-online.cz/bo/chapterview-document.seam?documentId=onrf6mjzgy2f6nbqfu2ti&amp;refSource=text</a:t>
            </a:r>
            <a:endParaRPr lang="cs-CZ" sz="4000"/>
          </a:p>
          <a:p>
            <a:pPr marL="0" indent="0" algn="just">
              <a:spcAft>
                <a:spcPts val="825"/>
              </a:spcAft>
              <a:buFontTx/>
              <a:buNone/>
            </a:pPr>
            <a:endParaRPr lang="cs-CZ" sz="4000"/>
          </a:p>
          <a:p>
            <a:pPr marL="0" indent="0" algn="just">
              <a:spcAft>
                <a:spcPts val="825"/>
              </a:spcAft>
              <a:buFontTx/>
              <a:buNone/>
            </a:pPr>
            <a:r>
              <a:rPr lang="cs-CZ" sz="4000"/>
              <a:t>Žalobce napadl platnost výpovědi z pracovního poměru pro nadbytečnost, přičemž výpověď byla opatřena pouze otiskem podpisového razítka předsedy představenstva. Tvrdil, že výpověď není řádně podepsaná, je neurčitá a nadbytečnost byla fingována. Obvodní soud pro Prahu 7 dal žalobci za pravdu a rozhodl, že výpověď je neplatná pro nedostatek formy. Městský soud v Praze rozhodnutí opakovaně rušil a věc vracel soudu prvního stupně k doplnění dokazování, zejména ohledně obvyklosti používání podpisového razítka a charakteru žalobcovy práce. Nejvyšší soud ČR nakonec rozhodl, že výpověď opatřená pouze podpisovým razítkem není platná. Podle soudu nelze u tak závažného pracovněprávního úkonu nahrazovat vlastnoruční podpis mechanickými prostředky, a to ani pokud by to bylo v praxi zaměstnavatele obvyklé. Zvláštní ochrana zaměstnance vyžaduje vlastnoruční podpis. Výpověď byla proto shledána neplatnou pro vadu formy.</a:t>
            </a:r>
            <a:endParaRPr lang="cs-CZ" sz="2800" b="0" i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BDD98A6-D38B-BB95-2AA7-CB6E5800FC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6CE765-D420-47CA-9133-0FCC09BC816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3497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F555A-2B1E-0ECA-7B8A-E3F229A84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1803CC2-890D-CF18-B5AE-EB2E5FBBA4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DF54D96-6E43-E074-5358-56799C2503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>
              <a:buFont typeface="Arial" panose="020B0604020202020204" pitchFamily="34" charset="0"/>
              <a:buChar char="•"/>
            </a:pPr>
            <a:r>
              <a:rPr lang="cs-CZ" sz="1800" b="0" i="0">
                <a:solidFill>
                  <a:srgbClr val="242424"/>
                </a:solidFill>
                <a:effectLst/>
                <a:latin typeface="Arial Nova Cond" panose="020B0506020202020204" pitchFamily="34" charset="0"/>
              </a:rPr>
              <a:t> Výpověď dle § 52 písm. c) ZP ze dne </a:t>
            </a:r>
            <a:r>
              <a:rPr lang="cs-CZ" sz="1800" b="1" i="0">
                <a:solidFill>
                  <a:srgbClr val="242424"/>
                </a:solidFill>
                <a:effectLst/>
                <a:latin typeface="Arial Nova Cond" panose="020B0506020202020204" pitchFamily="34" charset="0"/>
              </a:rPr>
              <a:t>28.2.2012</a:t>
            </a:r>
            <a:r>
              <a:rPr lang="cs-CZ" sz="1800" b="0" i="0">
                <a:solidFill>
                  <a:srgbClr val="242424"/>
                </a:solidFill>
                <a:effectLst/>
                <a:latin typeface="Arial Nova Cond" panose="020B0506020202020204" pitchFamily="34" charset="0"/>
              </a:rPr>
              <a:t>.</a:t>
            </a:r>
            <a:endParaRPr lang="cs-CZ" sz="1800" b="0" i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457200" algn="l" rtl="0"/>
            <a:r>
              <a:rPr lang="cs-CZ" sz="18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  <a:hlinkClick r:id="rId3" tooltip="https://app.beck-online.cz/bo/chapterview-document.seam?documentId=onrf6mrqga3f6mrwgiwtcoa&amp;refSource=ols-citation&amp;ols=Z%C3%A1kon%C3%ADk+pr%C3%A1ce"/>
              </a:rPr>
              <a:t>ZP ve znění účinném do 31.3.2012</a:t>
            </a:r>
            <a:r>
              <a:rPr lang="cs-CZ" sz="18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</a:rPr>
              <a:t> - https://app.beck-online.cz/bo/chapterview-document.seam?documentId=onrf6mrqga3f6mrwgiwtcoa&amp;refSource=ols-citation&amp;ols=Z%C3%A1kon%C3%ADk+pr%C3%A1ce</a:t>
            </a:r>
            <a:br>
              <a:rPr lang="cs-CZ" sz="1800" b="0" i="0">
                <a:solidFill>
                  <a:srgbClr val="242424"/>
                </a:solidFill>
                <a:effectLst/>
                <a:latin typeface="Arial Nova Cond" panose="020B0506020202020204" pitchFamily="34" charset="0"/>
              </a:rPr>
            </a:br>
            <a:r>
              <a:rPr lang="cs-CZ" sz="1800" b="0" i="0">
                <a:solidFill>
                  <a:srgbClr val="242424"/>
                </a:solidFill>
                <a:effectLst/>
                <a:latin typeface="Arial Nova Cond" panose="020B0506020202020204" pitchFamily="34" charset="0"/>
              </a:rPr>
              <a:t>subsidiárně </a:t>
            </a:r>
            <a:r>
              <a:rPr lang="cs-CZ" sz="18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  <a:hlinkClick r:id="rId4" tooltip="https://app.beck-online.cz/bo/chapterview-document.seam?documentId=onrf6mjzgy2f6nbqfu2ti&amp;refSource=text"/>
              </a:rPr>
              <a:t>(starý) OZ ve znění účinném do 13.6.2012</a:t>
            </a:r>
            <a:r>
              <a:rPr lang="cs-CZ" sz="18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</a:rPr>
              <a:t> - https://app.beck-online.cz/bo/chapterview-document.seam?documentId=onrf6mjzgy2f6nbqfu2ti&amp;refSource=text</a:t>
            </a:r>
            <a:endParaRPr lang="cs-CZ" sz="4000"/>
          </a:p>
          <a:p>
            <a:pPr marL="0" indent="0" algn="just">
              <a:spcAft>
                <a:spcPts val="825"/>
              </a:spcAft>
              <a:buFontTx/>
              <a:buNone/>
            </a:pPr>
            <a:endParaRPr lang="cs-CZ" sz="4000"/>
          </a:p>
          <a:p>
            <a:pPr marL="0" indent="0" algn="just">
              <a:spcAft>
                <a:spcPts val="825"/>
              </a:spcAft>
              <a:buFontTx/>
              <a:buNone/>
            </a:pPr>
            <a:r>
              <a:rPr lang="cs-CZ" sz="4000"/>
              <a:t>Žalobce napadl platnost výpovědi z pracovního poměru pro nadbytečnost, přičemž výpověď byla opatřena pouze otiskem podpisového razítka předsedy představenstva. Tvrdil, že výpověď není řádně podepsaná, je neurčitá a nadbytečnost byla fingována. Obvodní soud pro Prahu 7 dal žalobci za pravdu a rozhodl, že výpověď je neplatná pro nedostatek formy. Městský soud v Praze rozhodnutí opakovaně rušil a věc vracel soudu prvního stupně k doplnění dokazování, zejména ohledně obvyklosti používání podpisového razítka a charakteru žalobcovy práce. Nejvyšší soud ČR nakonec rozhodl, že výpověď opatřená pouze podpisovým razítkem není platná. Podle soudu nelze u tak závažného pracovněprávního úkonu nahrazovat vlastnoruční podpis mechanickými prostředky, a to ani pokud by to bylo v praxi zaměstnavatele obvyklé. Zvláštní ochrana zaměstnance vyžaduje vlastnoruční podpis. Výpověď byla proto shledána neplatnou pro vadu formy.</a:t>
            </a:r>
            <a:endParaRPr lang="cs-CZ" sz="2800" b="0" i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90DB842-D641-53BC-1612-325E21E107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6CE765-D420-47CA-9133-0FCC09BC816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2667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253F9-3478-2351-6EA5-5C6C37688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2BC35D3-59FC-3D14-E7A6-83F214AE1A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C001E56-7F98-075D-1CF9-99971D70F2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050"/>
              </a:spcAft>
            </a:pP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F62B87C-54A6-9EC6-D2E0-939EF386F8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6CE765-D420-47CA-9133-0FCC09BC816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363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99C04F-3CA7-EAA9-0A05-3B9CF5331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3D96319-1E39-AEA4-31C0-0E579B5DBD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9CEC264-3A11-3613-D2A6-36887727EE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050"/>
              </a:spcAft>
            </a:pP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AF7DCE3-68A7-3ECB-83A6-8B77ED41DA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6CE765-D420-47CA-9133-0FCC09BC816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03668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F5F7B-D99A-34EA-BF9C-B80412B8A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1A9A760-07B1-40DF-6E5F-12B458D105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9E7C663-D97C-917A-159E-05C72CC3CD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050"/>
              </a:spcAft>
            </a:pP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D401E4F-813D-298B-CCD4-777F640345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6CE765-D420-47CA-9133-0FCC09BC816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495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8709D-7023-DE25-A13A-C4B9353E1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43834A7-B7D2-B4F7-0098-8B262883ED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ADAA354-156F-B918-2EAC-FCD72F731C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>
              <a:buFont typeface="Arial" panose="020B0604020202020204" pitchFamily="34" charset="0"/>
              <a:buNone/>
            </a:pPr>
            <a:r>
              <a:rPr lang="cs-CZ" sz="1800" b="0" i="0">
                <a:solidFill>
                  <a:srgbClr val="242424"/>
                </a:solidFill>
                <a:effectLst/>
                <a:latin typeface="Arial Nova Cond" panose="020B0506020202020204" pitchFamily="34" charset="0"/>
              </a:rPr>
              <a:t>Neomluvená nepřítomnost zaměstnance mezi od 31.8.2020 do 7.9.2020, 7.9.2020 poslal zaměstnavatel okamžité zrušení pracovního poměru.</a:t>
            </a:r>
            <a:endParaRPr lang="cs-CZ" sz="1800" b="0" i="0">
              <a:solidFill>
                <a:srgbClr val="242424"/>
              </a:solidFill>
              <a:effectLst/>
              <a:latin typeface="Calibri" panose="020F0502020204030204" pitchFamily="34" charset="0"/>
            </a:endParaRPr>
          </a:p>
          <a:p>
            <a:pPr marL="457200" algn="l" rtl="0"/>
            <a:r>
              <a:rPr lang="cs-CZ" sz="18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  <a:hlinkClick r:id="rId3" tooltip="https://app.beck-online.cz/bo/chapterview-document.seam?documentId=onrf6mrqga3f6mrwgiwtina&amp;refSource=ols-citation&amp;ols=Z%C3%A1kon%C3%ADk+pr%C3%A1ce"/>
              </a:rPr>
              <a:t>ZP ve znění účinném do 31.12.2020</a:t>
            </a:r>
            <a:r>
              <a:rPr lang="cs-CZ" sz="18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</a:rPr>
              <a:t> https://app.beck-online.cz/bo/chapterview-document.seam?documentId=onrf6mrqga3f6mrwgiwtina&amp;refSource=ols-citation&amp;ols=Z%C3%A1kon%C3%ADk+pr%C3%A1ce</a:t>
            </a:r>
            <a:br>
              <a:rPr lang="cs-CZ" sz="1800" b="0" i="0">
                <a:solidFill>
                  <a:srgbClr val="242424"/>
                </a:solidFill>
                <a:effectLst/>
                <a:latin typeface="Arial Nova Cond" panose="020B0506020202020204" pitchFamily="34" charset="0"/>
              </a:rPr>
            </a:br>
            <a:r>
              <a:rPr lang="cs-CZ" sz="18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  <a:hlinkClick r:id="rId4" tooltip="https://app.beck-online.cz/bo/chapterview-document.seam?documentId=onrf6mrqgezf6obzfu3a&amp;refSource=ols-citation&amp;ols=ob%C4%8Dansk%C3%BD+z%C3%A1kon%C3%ADk"/>
              </a:rPr>
              <a:t>NOZ ve znění účinném v době do 31.12.2020</a:t>
            </a:r>
            <a:r>
              <a:rPr lang="cs-CZ" sz="1800" b="0" i="0" u="sng">
                <a:solidFill>
                  <a:srgbClr val="0563C1"/>
                </a:solidFill>
                <a:effectLst/>
                <a:latin typeface="Arial Nova Cond" panose="020B0506020202020204" pitchFamily="34" charset="0"/>
              </a:rPr>
              <a:t> https://app.beck-online.cz/bo/chapterview-document.seam?documentId=onrf6mrqgezf6obzfu3a&amp;refSource=ols-citation&amp;ols=ob%C4%8Dansk%C3%BD+z%C3%A1kon%C3%ADk</a:t>
            </a:r>
            <a:endParaRPr lang="cs-CZ" sz="4000" b="0" i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just" fontAlgn="ctr"/>
            <a:endParaRPr lang="cs-CZ" sz="4000" b="0" i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just" fontAlgn="ctr"/>
            <a:r>
              <a:rPr lang="cs-CZ" sz="4000" b="0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V komentovaném rozhodnutí </a:t>
            </a:r>
            <a:r>
              <a:rPr lang="cs-CZ" sz="4000" b="1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žalovaná coby zaměstnavatel neurčila ani do 30. 6. následujícího roku žalobci coby jejímu zaměstnanci dovolenou, </a:t>
            </a:r>
            <a:r>
              <a:rPr lang="cs-CZ" sz="4000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cs-CZ" sz="4000" b="1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proto se žalobce rozhodl, že si termín čerpání dovolené určí sám</a:t>
            </a:r>
            <a:r>
              <a:rPr lang="cs-CZ" sz="4000" b="0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avšak přistoupil k tomu velmi nešťastným způsobem, kdy </a:t>
            </a:r>
            <a:r>
              <a:rPr lang="cs-CZ" sz="4000" b="1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nejprve zavčas zaslal termín dovolené SMS zprávou (na číslo s označením svého bývalého garážmistra), následně informoval žalovanou dopisem ze dne 28. 8. 2020, toto oznámení však žalovaná odmítla akceptovat </a:t>
            </a:r>
            <a:r>
              <a:rPr lang="cs-CZ" sz="4000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cs-CZ" sz="4000" b="1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po nepřítomnosti žalobce v práci po dobu 1 týdne mu dala okamžité zrušení pracovního poměru.</a:t>
            </a:r>
            <a:r>
              <a:rPr lang="cs-CZ" sz="4000" b="0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Ponecháme-li stranou osobní rovinu problému </a:t>
            </a:r>
            <a:r>
              <a:rPr lang="cs-CZ" sz="40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cs-CZ" sz="4000" b="0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zaměříme-li se na právní stránku rozhodnutí, zdůraznil NS v komentovaném rozhodnutí podstatnou (praxí ne zcela respektovanou) skutečnost, že </a:t>
            </a:r>
            <a:r>
              <a:rPr lang="cs-CZ" sz="4000" b="1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určení čerpání dovolené zaměstnancem (oznámení o jejím čerpání) je právním jednáním</a:t>
            </a:r>
            <a:r>
              <a:rPr lang="cs-CZ" sz="4000" b="0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. To má podstatné důsledky, </a:t>
            </a:r>
            <a:r>
              <a:rPr lang="cs-CZ" sz="40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cs-CZ" sz="4000" b="0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sice že se může jednat o právní jednání neplatné či nicotné. NS přitom zdůraznil, že </a:t>
            </a:r>
            <a:r>
              <a:rPr lang="cs-CZ" sz="4000" b="1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pokud zaměstnanec nedodrží lhůtu 14 dnů pro čerpání dovolené, pak se jedná o neplatné právní jednání</a:t>
            </a:r>
            <a:r>
              <a:rPr lang="cs-CZ" sz="4000" b="0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; NS explicitně neuvedl, zdali by se mělo jednat o relativní, či absolutní neplatnost, z kontextu rozhodnutí se však spíše naznačuje druhá varianta; domníváme se ale, že v tomto případě by mělo jít o relativní neplatnost, které se musí protistrana (zaměstnavatel) dovolat, neboť jestliže neplatnost má být spatřována v porušení zákona, nenapadá nás, jak by nedodržením lhůty měl být zjevně narušen veřejný pořádek (srov. </a:t>
            </a:r>
            <a:r>
              <a:rPr lang="cs-CZ" sz="4000" b="0" i="0" u="none" strike="noStrike">
                <a:solidFill>
                  <a:srgbClr val="BA3347"/>
                </a:solidFill>
                <a:effectLst/>
                <a:latin typeface="Arial" panose="020B0604020202020204" pitchFamily="34" charset="0"/>
                <a:hlinkClick r:id="rId5"/>
              </a:rPr>
              <a:t>§ 588 </a:t>
            </a:r>
            <a:r>
              <a:rPr lang="cs-CZ" sz="4000" b="0" i="0" u="none" strike="noStrike" err="1">
                <a:solidFill>
                  <a:srgbClr val="BA3347"/>
                </a:solidFill>
                <a:effectLst/>
                <a:latin typeface="Arial" panose="020B0604020202020204" pitchFamily="34" charset="0"/>
                <a:hlinkClick r:id="rId5"/>
              </a:rPr>
              <a:t>ObčZ</a:t>
            </a:r>
            <a:r>
              <a:rPr lang="cs-CZ" sz="4000" b="0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). </a:t>
            </a:r>
            <a:r>
              <a:rPr lang="cs-CZ" sz="4000" b="1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Otázkou dovolání se relativní neplatnosti ze strany žalované se přitom NS nijak nevypořádal; z rozhodnutí se sice podává, že žalovaná s dovolenou zaměstnance vyslovila nesouhlas, není však z rozhodnutí zřejmé, jakým způsobem se tak mělo stát </a:t>
            </a:r>
            <a:r>
              <a:rPr lang="cs-CZ" sz="4000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cs-CZ" sz="4000" b="1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zdali se jednalo o řádné dovolání se relativní neplatnosti.</a:t>
            </a:r>
          </a:p>
          <a:p>
            <a:pPr algn="just" fontAlgn="ctr"/>
            <a:endParaRPr lang="cs-CZ" sz="4000" b="1" i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just" fontAlgn="ctr"/>
            <a:r>
              <a:rPr lang="cs-CZ" sz="4000" b="0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Další problematický aspekt souvisí s povinnou písemnou formou, což souvisí s nešťastnou úpravou doručování v pracovněprávních vztazích, kdy </a:t>
            </a:r>
            <a:r>
              <a:rPr lang="cs-CZ" sz="4000" b="1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NS na základě aplikace </a:t>
            </a:r>
            <a:r>
              <a:rPr lang="cs-CZ" sz="4000" b="1" i="0" u="none" strike="noStrike">
                <a:solidFill>
                  <a:srgbClr val="BA3347"/>
                </a:solidFill>
                <a:effectLst/>
                <a:latin typeface="Arial" panose="020B0604020202020204" pitchFamily="34" charset="0"/>
                <a:hlinkClick r:id="rId6"/>
              </a:rPr>
              <a:t>§ 337</a:t>
            </a:r>
            <a:r>
              <a:rPr lang="cs-CZ" sz="4000" b="1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odst. 2, 4 </a:t>
            </a:r>
            <a:r>
              <a:rPr lang="cs-CZ" sz="4000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cs-CZ" sz="4000" b="1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5 </a:t>
            </a:r>
            <a:r>
              <a:rPr lang="cs-CZ" sz="4000" b="1" i="0" err="1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ZPr</a:t>
            </a:r>
            <a:r>
              <a:rPr lang="cs-CZ" sz="4000" b="1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ve znění účinném do 30. 9. 2023, vyloučil možnost oznámení o čerpání dovolené prostřednictvím SMS zprávy.</a:t>
            </a:r>
            <a:r>
              <a:rPr lang="cs-CZ" sz="4000" b="0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 Je přitom otázkou, proč byla právní úprava nastavena tak, že zaslání oznámení o čerpání dovolené prostřednictvím SMS zprávy (bylo-li by zasláno na relevantní telefonní číslo) se nemohlo dostat do sféry adresáta (</a:t>
            </a:r>
            <a:r>
              <a:rPr lang="cs-CZ" sz="40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cs-CZ" sz="4000" b="0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tedy nebyl dovršen akt jeho vzniku), </a:t>
            </a:r>
            <a:r>
              <a:rPr lang="cs-CZ" sz="40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cs-CZ" sz="4000" b="0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zdali by nebyla vhodnější koncepce, že takové právní jednání by bylo toliko (relativně) neplatným právním jednáním pro nesplnění zákonem stanovených náležitostí (nedodržení předepsané formy). Ponecháváme stranou, že mezi mnoha zaměstnanci </a:t>
            </a:r>
            <a:r>
              <a:rPr lang="cs-CZ" sz="40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cs-CZ" sz="4000" b="0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jejich zaměstnavateli komunikace formou telefonátů </a:t>
            </a:r>
            <a:r>
              <a:rPr lang="cs-CZ" sz="40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</a:t>
            </a:r>
            <a:r>
              <a:rPr lang="cs-CZ" sz="4000" b="0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 SMS zpráv čile probíhá, což by měla právní úprava rovněž reflektovat. Pro úplnost dodáváme, že byť s účinností od 1. 10. 2023 došlo k jistému zlepšení úpravy doručování dle </a:t>
            </a:r>
            <a:r>
              <a:rPr lang="cs-CZ" sz="4000" b="0" i="0" u="none" strike="noStrike">
                <a:solidFill>
                  <a:srgbClr val="BA3347"/>
                </a:solidFill>
                <a:effectLst/>
                <a:latin typeface="Arial" panose="020B0604020202020204" pitchFamily="34" charset="0"/>
                <a:hlinkClick r:id="rId7"/>
              </a:rPr>
              <a:t>zákoníku práce</a:t>
            </a:r>
            <a:r>
              <a:rPr lang="cs-CZ" sz="4000" b="0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máme silné pochybnosti o smysluplnosti vlastní úpravy doručování v </a:t>
            </a:r>
            <a:r>
              <a:rPr lang="cs-CZ" sz="4000" b="0" i="0" u="none" strike="noStrike">
                <a:solidFill>
                  <a:srgbClr val="BA3347"/>
                </a:solidFill>
                <a:effectLst/>
                <a:latin typeface="Arial" panose="020B0604020202020204" pitchFamily="34" charset="0"/>
                <a:hlinkClick r:id="rId7"/>
              </a:rPr>
              <a:t>zákoníku práce</a:t>
            </a:r>
            <a:r>
              <a:rPr lang="cs-CZ" sz="4000" b="0" i="0">
                <a:solidFill>
                  <a:srgbClr val="444444"/>
                </a:solidFill>
                <a:effectLst/>
                <a:latin typeface="Arial" panose="020B0604020202020204" pitchFamily="34" charset="0"/>
              </a:rPr>
              <a:t>, kdy by se podle našeho názoru mohla subsidiárně aplikovat soukromoprávní (občanskoprávní) úprava doručování. (okomentované rozhodnutí z Becka)</a:t>
            </a:r>
          </a:p>
          <a:p>
            <a:pPr algn="just" fontAlgn="ctr"/>
            <a:endParaRPr lang="cs-CZ" sz="4000" b="0" i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just" fontAlgn="ctr"/>
            <a:r>
              <a:rPr lang="cs-CZ" sz="5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19. Z uvedeného vyplývá, že závěr odvolacího soudu, že „lhůta 14 dní“ stanovená v § 218 odst. 3 zák. práce je „lhůtou pořádkovou“ a že nepřítomnost žalobce, který tuto „lhůtu“ nedodržel, na pracovišti ve dnech 31. 8. 2020 až 7. 9. 2020 proto nebyla neomluvenou absencí, není správný. </a:t>
            </a:r>
            <a:r>
              <a:rPr lang="cs-CZ" sz="5400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Souhlasit nelze ani s jeho právním názorem, že pokud žalovaná sama porušovala právní předpisy tím, že žalobci „nestanovila ani v následujícím roce, kdy žalobci vzniklo na dovolenou právo, dovolenou“ a pak s žalobcem při nedodržení uvedené „lhůty“ okamžitě zrušila pracovní poměr, těžila tak ze svého vlastního nepoctivého jednání, které nepožívá právní ochrany</a:t>
            </a:r>
            <a:r>
              <a:rPr lang="cs-CZ" sz="5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cs-CZ" sz="5400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Odvolací soud zde přehlíží, že důvodem, proč zaměstnavatel neurčil zaměstnanci čerpání dovolené tak, aby dovolenou vyčerpal v kalendářním roce, ve kterém mu na ni vzniklo právo, popř. proč mu čerpání dovolené neurčil ani do 30. června následujícího kalendářního roku, mohou být též překážky v práci na straně zaměstnance nebo naléhavé provozní důvody </a:t>
            </a:r>
            <a:r>
              <a:rPr lang="cs-CZ" sz="54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(srov. § 218 odst. 1 zák. práce) a že zaměstnavatel je v takových případech povinen určit zaměstnanci dovolenou tak, aby byla vyčerpána nejpozději do konce následujícího kalendářního roku, popř. (brání-li tomu překážky v práci na straně zaměstnance uvedené v § 218 odst. 4 zák. práce) i později (po skončení těchto překážek v práci) [srov. § 218 odst. 2 a 4 zák. práce]. </a:t>
            </a:r>
            <a:r>
              <a:rPr lang="cs-CZ" sz="5400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 tom, že zaměstnavatel neurčil zaměstnanci čerpání dovolené do 30. června následujícího kalendářního roku, proto nelze spatřovat (bez dalšího) protiprávní a ani nepoctivé jednání zaměstnavatele. Kromě toho ani případné protiprávní nebo nepoctivé jednání zaměstnavatele neopravňuje zaměstnance k tomu, aby i on porušoval pracovněprávní předpisy.</a:t>
            </a:r>
            <a:endParaRPr lang="cs-CZ" sz="4000" b="1" i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0" indent="0" algn="just">
              <a:spcAft>
                <a:spcPts val="825"/>
              </a:spcAft>
              <a:buFontTx/>
              <a:buNone/>
            </a:pPr>
            <a:endParaRPr lang="cs-CZ" sz="2800" b="0" i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6CCE261-5D82-9DC2-653E-C6A88CA394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6CE765-D420-47CA-9133-0FCC09BC816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336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17491-62B1-AE6A-C7BC-A6A498C86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EF40821-2BD9-A640-59DD-05B3AB20E1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F9E5DE0-F21D-73E8-7BDF-B1AADF4093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spcAft>
                <a:spcPts val="825"/>
              </a:spcAft>
              <a:buFontTx/>
              <a:buNone/>
            </a:pPr>
            <a:endParaRPr lang="cs-CZ" sz="2800" b="0" i="0">
              <a:solidFill>
                <a:srgbClr val="333333"/>
              </a:solidFill>
              <a:effectLst/>
              <a:latin typeface="Roboto Condensed" panose="02000000000000000000" pitchFamily="2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501B06-67D2-BD61-290A-A89FA85515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6CE765-D420-47CA-9133-0FCC09BC816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77831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42F14-8661-CD61-9CC0-7A6D8F55B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D541995-624B-AD36-4E32-9D851F3B10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64DB295-6B4C-2673-1C5E-5A93B8E90E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spcAft>
                <a:spcPts val="1050"/>
              </a:spcAft>
            </a:pPr>
            <a:r>
              <a:rPr lang="cs-CZ"/>
              <a:t>Oznámení o nezvolení: 29. 10. 2021</a:t>
            </a:r>
          </a:p>
          <a:p>
            <a:pPr algn="just">
              <a:spcAft>
                <a:spcPts val="1050"/>
              </a:spcAft>
            </a:pPr>
            <a:r>
              <a:rPr lang="cs-CZ"/>
              <a:t>OZ v účinném znění: https://app.beck-online.cz/bo/chapterview-document.seam?documentId=onrf6mrqgezf6obzfu4a&amp;refSource=ols-citation&amp;ols=ob%C4%8Dansk%C3%BD+z%C3%A1kon%C3%ADk </a:t>
            </a:r>
          </a:p>
          <a:p>
            <a:pPr algn="just">
              <a:spcAft>
                <a:spcPts val="1050"/>
              </a:spcAft>
            </a:pPr>
            <a:endParaRPr lang="cs-CZ"/>
          </a:p>
          <a:p>
            <a:pPr algn="just">
              <a:spcAft>
                <a:spcPts val="1050"/>
              </a:spcAft>
            </a:pPr>
            <a:r>
              <a:rPr lang="cs-CZ"/>
              <a:t>Soudy všech stupňů žalobu zamítly. Dovodily, že dle teorie dojití – uplatňované v českém právu – nastávají účinky právního jednání v okamžiku, kdy se projev vůle dostane do dispoziční sféry adresáta tak, že se s ním může kdykoli seznámit. Žalobce měl k e-mailové schránce přístup a mohl si oznámení přečíst, a to i v době své dovolené. Soudy proto dovodily, že oznámení bylo doručeno řádně a včas.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A599AEB-CA85-E2CB-3752-BB60A7A00C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6CE765-D420-47CA-9133-0FCC09BC8166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092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EBA109-C05B-2794-A561-D9C6127FDDC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6753" y="4412440"/>
            <a:ext cx="7816645" cy="506669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cs-CZ"/>
              <a:t>NÁZEV PREZENTACE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CA62A06-CA86-A746-2E90-1AF68CC04E9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77" y="-518268"/>
            <a:ext cx="2963829" cy="2963829"/>
          </a:xfrm>
          <a:prstGeom prst="rect">
            <a:avLst/>
          </a:prstGeom>
        </p:spPr>
      </p:pic>
      <p:sp>
        <p:nvSpPr>
          <p:cNvPr id="17" name="Zástupný text 16">
            <a:extLst>
              <a:ext uri="{FF2B5EF4-FFF2-40B4-BE49-F238E27FC236}">
                <a16:creationId xmlns:a16="http://schemas.microsoft.com/office/drawing/2014/main" id="{72DADEAB-B76B-24E7-181D-34A974E907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6753" y="5338468"/>
            <a:ext cx="6981825" cy="50641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cs-CZ"/>
              <a:t>DD.MM.RRRR</a:t>
            </a:r>
          </a:p>
        </p:txBody>
      </p:sp>
    </p:spTree>
    <p:extLst>
      <p:ext uri="{BB962C8B-B14F-4D97-AF65-F5344CB8AC3E}">
        <p14:creationId xmlns:p14="http://schemas.microsoft.com/office/powerpoint/2010/main" val="330584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/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536C4CC-D771-832F-83D1-7062C6BB14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798" y="589730"/>
            <a:ext cx="4344987" cy="511483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rgbClr val="0C7E8F"/>
                </a:solidFill>
              </a:defRPr>
            </a:lvl1pPr>
          </a:lstStyle>
          <a:p>
            <a:pPr lvl="0"/>
            <a:r>
              <a:rPr lang="cs-CZ"/>
              <a:t>OBSAH / AGENDA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EC75FF82-9B29-6220-6AF5-0FFF352B42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387" y="1535112"/>
            <a:ext cx="7589837" cy="5003800"/>
          </a:xfrm>
        </p:spPr>
        <p:txBody>
          <a:bodyPr>
            <a:normAutofit/>
          </a:bodyPr>
          <a:lstStyle>
            <a:lvl1pPr marL="504000" indent="-504000">
              <a:lnSpc>
                <a:spcPct val="100000"/>
              </a:lnSpc>
              <a:buClr>
                <a:srgbClr val="0C7E8F"/>
              </a:buClr>
              <a:buFont typeface="+mj-lt"/>
              <a:buAutoNum type="arabicPeriod"/>
              <a:defRPr sz="2200" b="1">
                <a:solidFill>
                  <a:srgbClr val="595959"/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cs-CZ"/>
              <a:t>XX</a:t>
            </a:r>
          </a:p>
          <a:p>
            <a:pPr lvl="0"/>
            <a:r>
              <a:rPr lang="cs-CZ"/>
              <a:t>XX</a:t>
            </a:r>
          </a:p>
          <a:p>
            <a:pPr lvl="0"/>
            <a:r>
              <a:rPr lang="cs-CZ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220789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/ obsah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536C4CC-D771-832F-83D1-7062C6BB14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798" y="589730"/>
            <a:ext cx="4344987" cy="511483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rgbClr val="0C7E8F"/>
                </a:solidFill>
              </a:defRPr>
            </a:lvl1pPr>
          </a:lstStyle>
          <a:p>
            <a:pPr lvl="0"/>
            <a:r>
              <a:rPr lang="cs-CZ"/>
              <a:t>OBSAH / AGENDA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EC75FF82-9B29-6220-6AF5-0FFF352B42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387" y="1535112"/>
            <a:ext cx="7589837" cy="5003800"/>
          </a:xfrm>
        </p:spPr>
        <p:txBody>
          <a:bodyPr>
            <a:normAutofit/>
          </a:bodyPr>
          <a:lstStyle>
            <a:lvl1pPr marL="504000" indent="-504000">
              <a:lnSpc>
                <a:spcPct val="100000"/>
              </a:lnSpc>
              <a:buClr>
                <a:srgbClr val="0C7E8F"/>
              </a:buClr>
              <a:buFont typeface="+mj-lt"/>
              <a:buAutoNum type="arabicPeriod"/>
              <a:defRPr sz="2200" b="1">
                <a:solidFill>
                  <a:srgbClr val="595959"/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cs-CZ"/>
              <a:t>XX</a:t>
            </a:r>
          </a:p>
          <a:p>
            <a:pPr lvl="0"/>
            <a:r>
              <a:rPr lang="cs-CZ"/>
              <a:t>XX</a:t>
            </a:r>
          </a:p>
          <a:p>
            <a:pPr lvl="0"/>
            <a:r>
              <a:rPr lang="cs-CZ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897276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 - nadpis">
    <p:bg>
      <p:bgPr>
        <a:solidFill>
          <a:srgbClr val="0C7E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5">
            <a:extLst>
              <a:ext uri="{FF2B5EF4-FFF2-40B4-BE49-F238E27FC236}">
                <a16:creationId xmlns:a16="http://schemas.microsoft.com/office/drawing/2014/main" id="{120EBD74-D122-1E3F-E810-F28BBA25D8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798" y="3428966"/>
            <a:ext cx="4344987" cy="663530"/>
          </a:xfrm>
        </p:spPr>
        <p:txBody>
          <a:bodyPr>
            <a:noAutofit/>
          </a:bodyPr>
          <a:lstStyle>
            <a:lvl1pPr marL="0" indent="0">
              <a:buFont typeface="+mj-lt"/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Nadpis</a:t>
            </a: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534C756D-3C77-6141-7B6A-137468B48B5E}"/>
              </a:ext>
            </a:extLst>
          </p:cNvPr>
          <p:cNvCxnSpPr>
            <a:cxnSpLocks/>
          </p:cNvCxnSpPr>
          <p:nvPr userDrawn="1"/>
        </p:nvCxnSpPr>
        <p:spPr>
          <a:xfrm>
            <a:off x="668594" y="4262045"/>
            <a:ext cx="3223182" cy="0"/>
          </a:xfrm>
          <a:prstGeom prst="line">
            <a:avLst/>
          </a:prstGeom>
          <a:ln w="76200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35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039F284-1963-F459-2CD2-083D5C5DE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2473" y="6255991"/>
            <a:ext cx="2743200" cy="365125"/>
          </a:xfrm>
        </p:spPr>
        <p:txBody>
          <a:bodyPr/>
          <a:lstStyle>
            <a:lvl1pPr>
              <a:defRPr sz="1600" b="1">
                <a:latin typeface="Arial Nova Cond" panose="020B0506020202020204" pitchFamily="34" charset="0"/>
              </a:defRPr>
            </a:lvl1pPr>
          </a:lstStyle>
          <a:p>
            <a:fld id="{3A1CBD37-AC1A-4054-894F-F769F2BF03F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Zástupný text 5">
            <a:extLst>
              <a:ext uri="{FF2B5EF4-FFF2-40B4-BE49-F238E27FC236}">
                <a16:creationId xmlns:a16="http://schemas.microsoft.com/office/drawing/2014/main" id="{84A978EF-B00E-1B58-AB58-DCCF93794A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798" y="589730"/>
            <a:ext cx="11004875" cy="511483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rgbClr val="0C7E8F"/>
                </a:solidFill>
              </a:defRPr>
            </a:lvl1pPr>
          </a:lstStyle>
          <a:p>
            <a:pPr lvl="0"/>
            <a:r>
              <a:rPr lang="cs-CZ"/>
              <a:t>NADPIS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39A29BCE-C595-81EB-A13E-7E500906CA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0388" y="1438507"/>
            <a:ext cx="10925175" cy="4427306"/>
          </a:xfrm>
        </p:spPr>
        <p:txBody>
          <a:bodyPr/>
          <a:lstStyle>
            <a:lvl1pPr marL="504000" indent="-504000">
              <a:lnSpc>
                <a:spcPct val="100000"/>
              </a:lnSpc>
              <a:buClr>
                <a:srgbClr val="0C7E8F"/>
              </a:buClr>
              <a:buFont typeface="Wingdings" panose="05000000000000000000" pitchFamily="2" charset="2"/>
              <a:buChar char="§"/>
              <a:defRPr sz="2200">
                <a:solidFill>
                  <a:srgbClr val="595959"/>
                </a:solidFill>
              </a:defRPr>
            </a:lvl1pPr>
            <a:lvl2pPr marL="1008000" indent="-504000">
              <a:lnSpc>
                <a:spcPct val="100000"/>
              </a:lnSpc>
              <a:buClr>
                <a:srgbClr val="0C7E8F"/>
              </a:buClr>
              <a:buFont typeface="Wingdings" panose="05000000000000000000" pitchFamily="2" charset="2"/>
              <a:buChar char="§"/>
              <a:defRPr sz="2200">
                <a:solidFill>
                  <a:srgbClr val="595959"/>
                </a:solidFill>
              </a:defRPr>
            </a:lvl2pPr>
            <a:lvl3pPr marL="1512000" indent="-504000">
              <a:lnSpc>
                <a:spcPct val="100000"/>
              </a:lnSpc>
              <a:buClr>
                <a:srgbClr val="0C7E8F"/>
              </a:buClr>
              <a:buFont typeface="Wingdings" panose="05000000000000000000" pitchFamily="2" charset="2"/>
              <a:buChar char="§"/>
              <a:defRPr sz="2200">
                <a:solidFill>
                  <a:srgbClr val="595959"/>
                </a:solidFill>
              </a:defRPr>
            </a:lvl3pPr>
            <a:lvl4pPr marL="1980000" indent="-504000">
              <a:lnSpc>
                <a:spcPct val="100000"/>
              </a:lnSpc>
              <a:buClr>
                <a:srgbClr val="0C7E8F"/>
              </a:buClr>
              <a:buFont typeface="Wingdings" panose="05000000000000000000" pitchFamily="2" charset="2"/>
              <a:buChar char="§"/>
              <a:defRPr sz="2200">
                <a:solidFill>
                  <a:srgbClr val="595959"/>
                </a:solidFill>
              </a:defRPr>
            </a:lvl4pPr>
            <a:lvl5pPr marL="2057400" indent="-228600">
              <a:buClr>
                <a:srgbClr val="0C7E8F"/>
              </a:buClr>
              <a:buFont typeface="Wingdings" panose="05000000000000000000" pitchFamily="2" charset="2"/>
              <a:buChar char="§"/>
              <a:defRPr sz="2200">
                <a:solidFill>
                  <a:srgbClr val="595959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11110876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63789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331319F-D086-384D-4451-FDCD79F01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245F-26F0-44BD-B0C7-FFC4CB2F39FB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C4E3ABB-9E22-3019-5E1E-76CCB7AF2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72629C-C30B-C0FB-D242-81B2F63B5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CBD37-AC1A-4054-894F-F769F2BF03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151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4CA62A06-CA86-A746-2E90-1AF68CC04E9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77" y="-518268"/>
            <a:ext cx="2963829" cy="2963829"/>
          </a:xfrm>
          <a:prstGeom prst="rect">
            <a:avLst/>
          </a:prstGeom>
        </p:spPr>
      </p:pic>
      <p:pic>
        <p:nvPicPr>
          <p:cNvPr id="5" name="Grafika 8" descr="Uživatel" title="Ikona – jméno prezentujícího">
            <a:extLst>
              <a:ext uri="{FF2B5EF4-FFF2-40B4-BE49-F238E27FC236}">
                <a16:creationId xmlns:a16="http://schemas.microsoft.com/office/drawing/2014/main" id="{9FDE5FC4-2548-94F5-2F7C-069D135D13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299" y="4082109"/>
            <a:ext cx="218900" cy="218900"/>
          </a:xfrm>
          <a:prstGeom prst="rect">
            <a:avLst/>
          </a:prstGeom>
        </p:spPr>
      </p:pic>
      <p:pic>
        <p:nvPicPr>
          <p:cNvPr id="8" name="Grafika 10" descr="Smartphone" title="Ikona – telefonní číslo prezentujícího">
            <a:extLst>
              <a:ext uri="{FF2B5EF4-FFF2-40B4-BE49-F238E27FC236}">
                <a16:creationId xmlns:a16="http://schemas.microsoft.com/office/drawing/2014/main" id="{C10D7797-8A2A-8979-A00F-0887F988B9D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9299" y="4490869"/>
            <a:ext cx="218900" cy="218900"/>
          </a:xfrm>
          <a:prstGeom prst="rect">
            <a:avLst/>
          </a:prstGeom>
        </p:spPr>
      </p:pic>
      <p:pic>
        <p:nvPicPr>
          <p:cNvPr id="10" name="Grafika 9" descr="Obálka" title="Ikona – e-mail prezentujícího">
            <a:extLst>
              <a:ext uri="{FF2B5EF4-FFF2-40B4-BE49-F238E27FC236}">
                <a16:creationId xmlns:a16="http://schemas.microsoft.com/office/drawing/2014/main" id="{5A331C76-8A1F-D124-B577-67E0B1935DC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9299" y="4918442"/>
            <a:ext cx="218900" cy="218900"/>
          </a:xfrm>
          <a:prstGeom prst="rect">
            <a:avLst/>
          </a:prstGeom>
        </p:spPr>
      </p:pic>
      <p:pic>
        <p:nvPicPr>
          <p:cNvPr id="12" name="Grafika 16" descr="Odkaz">
            <a:extLst>
              <a:ext uri="{FF2B5EF4-FFF2-40B4-BE49-F238E27FC236}">
                <a16:creationId xmlns:a16="http://schemas.microsoft.com/office/drawing/2014/main" id="{E6C0F64A-3EA6-8BB0-5992-85898CE23B5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2440" y="5296103"/>
            <a:ext cx="244786" cy="244786"/>
          </a:xfrm>
          <a:prstGeom prst="rect">
            <a:avLst/>
          </a:prstGeom>
        </p:spPr>
      </p:pic>
      <p:sp>
        <p:nvSpPr>
          <p:cNvPr id="13" name="Zástupný symbol pro text 6">
            <a:extLst>
              <a:ext uri="{FF2B5EF4-FFF2-40B4-BE49-F238E27FC236}">
                <a16:creationId xmlns:a16="http://schemas.microsoft.com/office/drawing/2014/main" id="{2D9AA6C3-737F-8360-5E82-823858DD3866}"/>
              </a:ext>
            </a:extLst>
          </p:cNvPr>
          <p:cNvSpPr txBox="1">
            <a:spLocks/>
          </p:cNvSpPr>
          <p:nvPr userDrawn="1"/>
        </p:nvSpPr>
        <p:spPr>
          <a:xfrm>
            <a:off x="997519" y="5244318"/>
            <a:ext cx="3350644" cy="25241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noProof="1">
                <a:solidFill>
                  <a:schemeClr val="bg1"/>
                </a:solidFill>
                <a:latin typeface="Arial Nova Cond" panose="020B0506020202020204" pitchFamily="34" charset="0"/>
              </a:rPr>
              <a:t>www.aegislaw.cz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4EE2C2A-D70F-23E6-FD71-DBDE4ABDC0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2440" y="3124725"/>
            <a:ext cx="6254750" cy="635000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Děkujeme</a:t>
            </a:r>
          </a:p>
        </p:txBody>
      </p:sp>
      <p:sp>
        <p:nvSpPr>
          <p:cNvPr id="16" name="Zástupný text 15">
            <a:extLst>
              <a:ext uri="{FF2B5EF4-FFF2-40B4-BE49-F238E27FC236}">
                <a16:creationId xmlns:a16="http://schemas.microsoft.com/office/drawing/2014/main" id="{D537F4C4-66F0-4352-6E5A-E963285CA7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592" y="4033278"/>
            <a:ext cx="2740025" cy="252412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Jméno a příjmení</a:t>
            </a:r>
          </a:p>
        </p:txBody>
      </p:sp>
      <p:sp>
        <p:nvSpPr>
          <p:cNvPr id="18" name="Zástupný text 15">
            <a:extLst>
              <a:ext uri="{FF2B5EF4-FFF2-40B4-BE49-F238E27FC236}">
                <a16:creationId xmlns:a16="http://schemas.microsoft.com/office/drawing/2014/main" id="{F6EF7FD9-7935-2FB9-B549-87DC370EA2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592" y="4474863"/>
            <a:ext cx="2740025" cy="252412"/>
          </a:xfr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+420 </a:t>
            </a:r>
          </a:p>
        </p:txBody>
      </p:sp>
      <p:sp>
        <p:nvSpPr>
          <p:cNvPr id="19" name="Zástupný text 15">
            <a:extLst>
              <a:ext uri="{FF2B5EF4-FFF2-40B4-BE49-F238E27FC236}">
                <a16:creationId xmlns:a16="http://schemas.microsoft.com/office/drawing/2014/main" id="{6A0D9641-75F2-5BA5-6B51-CB981CA11B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592" y="4860693"/>
            <a:ext cx="2740025" cy="252412"/>
          </a:xfr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@aegislaw.cz</a:t>
            </a:r>
          </a:p>
        </p:txBody>
      </p:sp>
    </p:spTree>
    <p:extLst>
      <p:ext uri="{BB962C8B-B14F-4D97-AF65-F5344CB8AC3E}">
        <p14:creationId xmlns:p14="http://schemas.microsoft.com/office/powerpoint/2010/main" val="3595590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EBA109-C05B-2794-A561-D9C6127FDDC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6753" y="4412440"/>
            <a:ext cx="7816645" cy="506669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cs-CZ"/>
              <a:t>NÁZEV PREZENTACE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CA62A06-CA86-A746-2E90-1AF68CC04E9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77" y="-518268"/>
            <a:ext cx="2963829" cy="2963829"/>
          </a:xfrm>
          <a:prstGeom prst="rect">
            <a:avLst/>
          </a:prstGeom>
        </p:spPr>
      </p:pic>
      <p:sp>
        <p:nvSpPr>
          <p:cNvPr id="17" name="Zástupný text 16">
            <a:extLst>
              <a:ext uri="{FF2B5EF4-FFF2-40B4-BE49-F238E27FC236}">
                <a16:creationId xmlns:a16="http://schemas.microsoft.com/office/drawing/2014/main" id="{72DADEAB-B76B-24E7-181D-34A974E907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6753" y="5338468"/>
            <a:ext cx="6981825" cy="50641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cs-CZ"/>
              <a:t>DD.MM.RRRR</a:t>
            </a:r>
          </a:p>
        </p:txBody>
      </p:sp>
    </p:spTree>
    <p:extLst>
      <p:ext uri="{BB962C8B-B14F-4D97-AF65-F5344CB8AC3E}">
        <p14:creationId xmlns:p14="http://schemas.microsoft.com/office/powerpoint/2010/main" val="2264667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/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536C4CC-D771-832F-83D1-7062C6BB14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798" y="589730"/>
            <a:ext cx="4344987" cy="511483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rgbClr val="0C7E8F"/>
                </a:solidFill>
              </a:defRPr>
            </a:lvl1pPr>
          </a:lstStyle>
          <a:p>
            <a:pPr lvl="0"/>
            <a:r>
              <a:rPr lang="cs-CZ"/>
              <a:t>OBSAH / AGENDA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EC75FF82-9B29-6220-6AF5-0FFF352B42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387" y="1535112"/>
            <a:ext cx="7589837" cy="5003800"/>
          </a:xfrm>
        </p:spPr>
        <p:txBody>
          <a:bodyPr>
            <a:normAutofit/>
          </a:bodyPr>
          <a:lstStyle>
            <a:lvl1pPr marL="504000" indent="-504000">
              <a:lnSpc>
                <a:spcPct val="100000"/>
              </a:lnSpc>
              <a:buClr>
                <a:srgbClr val="0C7E8F"/>
              </a:buClr>
              <a:buFont typeface="+mj-lt"/>
              <a:buAutoNum type="arabicPeriod"/>
              <a:defRPr sz="2200" b="1">
                <a:solidFill>
                  <a:srgbClr val="595959"/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cs-CZ"/>
              <a:t>XX</a:t>
            </a:r>
          </a:p>
          <a:p>
            <a:pPr lvl="0"/>
            <a:r>
              <a:rPr lang="cs-CZ"/>
              <a:t>XX</a:t>
            </a:r>
          </a:p>
          <a:p>
            <a:pPr lvl="0"/>
            <a:r>
              <a:rPr lang="cs-CZ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7108303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/ obsah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536C4CC-D771-832F-83D1-7062C6BB14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798" y="589730"/>
            <a:ext cx="4344987" cy="511483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rgbClr val="0C7E8F"/>
                </a:solidFill>
              </a:defRPr>
            </a:lvl1pPr>
          </a:lstStyle>
          <a:p>
            <a:pPr lvl="0"/>
            <a:r>
              <a:rPr lang="cs-CZ"/>
              <a:t>OBSAH / AGENDA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EC75FF82-9B29-6220-6AF5-0FFF352B42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387" y="1535112"/>
            <a:ext cx="7589837" cy="5003800"/>
          </a:xfrm>
        </p:spPr>
        <p:txBody>
          <a:bodyPr>
            <a:normAutofit/>
          </a:bodyPr>
          <a:lstStyle>
            <a:lvl1pPr marL="504000" indent="-504000">
              <a:lnSpc>
                <a:spcPct val="100000"/>
              </a:lnSpc>
              <a:buClr>
                <a:srgbClr val="0C7E8F"/>
              </a:buClr>
              <a:buFont typeface="+mj-lt"/>
              <a:buAutoNum type="arabicPeriod"/>
              <a:defRPr sz="2200" b="1">
                <a:solidFill>
                  <a:srgbClr val="595959"/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cs-CZ"/>
              <a:t>XX</a:t>
            </a:r>
          </a:p>
          <a:p>
            <a:pPr lvl="0"/>
            <a:r>
              <a:rPr lang="cs-CZ"/>
              <a:t>XX</a:t>
            </a:r>
          </a:p>
          <a:p>
            <a:pPr lvl="0"/>
            <a:r>
              <a:rPr lang="cs-CZ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3683748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/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536C4CC-D771-832F-83D1-7062C6BB14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798" y="589730"/>
            <a:ext cx="4344987" cy="511483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rgbClr val="0C7E8F"/>
                </a:solidFill>
              </a:defRPr>
            </a:lvl1pPr>
          </a:lstStyle>
          <a:p>
            <a:pPr lvl="0"/>
            <a:r>
              <a:rPr lang="cs-CZ"/>
              <a:t>OBSAH / AGENDA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EC75FF82-9B29-6220-6AF5-0FFF352B42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387" y="1535112"/>
            <a:ext cx="7589837" cy="5003800"/>
          </a:xfrm>
        </p:spPr>
        <p:txBody>
          <a:bodyPr>
            <a:normAutofit/>
          </a:bodyPr>
          <a:lstStyle>
            <a:lvl1pPr marL="504000" indent="-504000">
              <a:lnSpc>
                <a:spcPct val="100000"/>
              </a:lnSpc>
              <a:buClr>
                <a:srgbClr val="0C7E8F"/>
              </a:buClr>
              <a:buFont typeface="+mj-lt"/>
              <a:buAutoNum type="arabicPeriod"/>
              <a:defRPr sz="2200" b="1">
                <a:solidFill>
                  <a:srgbClr val="595959"/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cs-CZ"/>
              <a:t>XX</a:t>
            </a:r>
          </a:p>
          <a:p>
            <a:pPr lvl="0"/>
            <a:r>
              <a:rPr lang="cs-CZ"/>
              <a:t>XX</a:t>
            </a:r>
          </a:p>
          <a:p>
            <a:pPr lvl="0"/>
            <a:r>
              <a:rPr lang="cs-CZ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1206960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 - nadpis">
    <p:bg>
      <p:bgPr>
        <a:solidFill>
          <a:srgbClr val="0C7E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5">
            <a:extLst>
              <a:ext uri="{FF2B5EF4-FFF2-40B4-BE49-F238E27FC236}">
                <a16:creationId xmlns:a16="http://schemas.microsoft.com/office/drawing/2014/main" id="{120EBD74-D122-1E3F-E810-F28BBA25D8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798" y="3428966"/>
            <a:ext cx="4344987" cy="663530"/>
          </a:xfrm>
        </p:spPr>
        <p:txBody>
          <a:bodyPr>
            <a:noAutofit/>
          </a:bodyPr>
          <a:lstStyle>
            <a:lvl1pPr marL="0" indent="0">
              <a:buFont typeface="+mj-lt"/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Nadpis</a:t>
            </a: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534C756D-3C77-6141-7B6A-137468B48B5E}"/>
              </a:ext>
            </a:extLst>
          </p:cNvPr>
          <p:cNvCxnSpPr>
            <a:cxnSpLocks/>
          </p:cNvCxnSpPr>
          <p:nvPr userDrawn="1"/>
        </p:nvCxnSpPr>
        <p:spPr>
          <a:xfrm>
            <a:off x="668594" y="4262045"/>
            <a:ext cx="3223182" cy="0"/>
          </a:xfrm>
          <a:prstGeom prst="line">
            <a:avLst/>
          </a:prstGeom>
          <a:ln w="76200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90609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039F284-1963-F459-2CD2-083D5C5DE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2473" y="6255991"/>
            <a:ext cx="2743200" cy="365125"/>
          </a:xfrm>
        </p:spPr>
        <p:txBody>
          <a:bodyPr/>
          <a:lstStyle>
            <a:lvl1pPr>
              <a:defRPr sz="1600" b="1">
                <a:latin typeface="Arial Nova Cond" panose="020B0506020202020204" pitchFamily="34" charset="0"/>
              </a:defRPr>
            </a:lvl1pPr>
          </a:lstStyle>
          <a:p>
            <a:fld id="{3A1CBD37-AC1A-4054-894F-F769F2BF03F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Zástupný text 5">
            <a:extLst>
              <a:ext uri="{FF2B5EF4-FFF2-40B4-BE49-F238E27FC236}">
                <a16:creationId xmlns:a16="http://schemas.microsoft.com/office/drawing/2014/main" id="{84A978EF-B00E-1B58-AB58-DCCF93794A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798" y="589730"/>
            <a:ext cx="11004875" cy="511483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rgbClr val="0C7E8F"/>
                </a:solidFill>
              </a:defRPr>
            </a:lvl1pPr>
          </a:lstStyle>
          <a:p>
            <a:pPr lvl="0"/>
            <a:r>
              <a:rPr lang="cs-CZ"/>
              <a:t>NADPIS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39A29BCE-C595-81EB-A13E-7E500906CA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0388" y="1438507"/>
            <a:ext cx="10925175" cy="4427306"/>
          </a:xfrm>
        </p:spPr>
        <p:txBody>
          <a:bodyPr/>
          <a:lstStyle>
            <a:lvl1pPr marL="504000" indent="-504000">
              <a:lnSpc>
                <a:spcPct val="100000"/>
              </a:lnSpc>
              <a:buClr>
                <a:srgbClr val="0C7E8F"/>
              </a:buClr>
              <a:buFont typeface="Wingdings" panose="05000000000000000000" pitchFamily="2" charset="2"/>
              <a:buChar char="§"/>
              <a:defRPr sz="2200">
                <a:solidFill>
                  <a:srgbClr val="595959"/>
                </a:solidFill>
              </a:defRPr>
            </a:lvl1pPr>
            <a:lvl2pPr marL="1008000" indent="-504000">
              <a:lnSpc>
                <a:spcPct val="100000"/>
              </a:lnSpc>
              <a:buClr>
                <a:srgbClr val="0C7E8F"/>
              </a:buClr>
              <a:buFont typeface="Wingdings" panose="05000000000000000000" pitchFamily="2" charset="2"/>
              <a:buChar char="§"/>
              <a:defRPr sz="2200">
                <a:solidFill>
                  <a:srgbClr val="595959"/>
                </a:solidFill>
              </a:defRPr>
            </a:lvl2pPr>
            <a:lvl3pPr marL="1512000" indent="-504000">
              <a:lnSpc>
                <a:spcPct val="100000"/>
              </a:lnSpc>
              <a:buClr>
                <a:srgbClr val="0C7E8F"/>
              </a:buClr>
              <a:buFont typeface="Wingdings" panose="05000000000000000000" pitchFamily="2" charset="2"/>
              <a:buChar char="§"/>
              <a:defRPr sz="2200">
                <a:solidFill>
                  <a:srgbClr val="595959"/>
                </a:solidFill>
              </a:defRPr>
            </a:lvl3pPr>
            <a:lvl4pPr marL="1980000" indent="-504000">
              <a:lnSpc>
                <a:spcPct val="100000"/>
              </a:lnSpc>
              <a:buClr>
                <a:srgbClr val="0C7E8F"/>
              </a:buClr>
              <a:buFont typeface="Wingdings" panose="05000000000000000000" pitchFamily="2" charset="2"/>
              <a:buChar char="§"/>
              <a:defRPr sz="2200">
                <a:solidFill>
                  <a:srgbClr val="595959"/>
                </a:solidFill>
              </a:defRPr>
            </a:lvl4pPr>
            <a:lvl5pPr marL="2057400" indent="-228600">
              <a:buClr>
                <a:srgbClr val="0C7E8F"/>
              </a:buClr>
              <a:buFont typeface="Wingdings" panose="05000000000000000000" pitchFamily="2" charset="2"/>
              <a:buChar char="§"/>
              <a:defRPr sz="2200">
                <a:solidFill>
                  <a:srgbClr val="595959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16635297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22482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331319F-D086-384D-4451-FDCD79F01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245F-26F0-44BD-B0C7-FFC4CB2F39FB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C4E3ABB-9E22-3019-5E1E-76CCB7AF2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72629C-C30B-C0FB-D242-81B2F63B5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CBD37-AC1A-4054-894F-F769F2BF03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34963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4CA62A06-CA86-A746-2E90-1AF68CC04E9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77" y="-518268"/>
            <a:ext cx="2963829" cy="2963829"/>
          </a:xfrm>
          <a:prstGeom prst="rect">
            <a:avLst/>
          </a:prstGeom>
        </p:spPr>
      </p:pic>
      <p:pic>
        <p:nvPicPr>
          <p:cNvPr id="5" name="Grafika 8" descr="Uživatel" title="Ikona – jméno prezentujícího">
            <a:extLst>
              <a:ext uri="{FF2B5EF4-FFF2-40B4-BE49-F238E27FC236}">
                <a16:creationId xmlns:a16="http://schemas.microsoft.com/office/drawing/2014/main" id="{9FDE5FC4-2548-94F5-2F7C-069D135D13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299" y="4082109"/>
            <a:ext cx="218900" cy="218900"/>
          </a:xfrm>
          <a:prstGeom prst="rect">
            <a:avLst/>
          </a:prstGeom>
        </p:spPr>
      </p:pic>
      <p:pic>
        <p:nvPicPr>
          <p:cNvPr id="8" name="Grafika 10" descr="Smartphone" title="Ikona – telefonní číslo prezentujícího">
            <a:extLst>
              <a:ext uri="{FF2B5EF4-FFF2-40B4-BE49-F238E27FC236}">
                <a16:creationId xmlns:a16="http://schemas.microsoft.com/office/drawing/2014/main" id="{C10D7797-8A2A-8979-A00F-0887F988B9D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9299" y="4490869"/>
            <a:ext cx="218900" cy="218900"/>
          </a:xfrm>
          <a:prstGeom prst="rect">
            <a:avLst/>
          </a:prstGeom>
        </p:spPr>
      </p:pic>
      <p:pic>
        <p:nvPicPr>
          <p:cNvPr id="10" name="Grafika 9" descr="Obálka" title="Ikona – e-mail prezentujícího">
            <a:extLst>
              <a:ext uri="{FF2B5EF4-FFF2-40B4-BE49-F238E27FC236}">
                <a16:creationId xmlns:a16="http://schemas.microsoft.com/office/drawing/2014/main" id="{5A331C76-8A1F-D124-B577-67E0B1935DC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9299" y="4918442"/>
            <a:ext cx="218900" cy="218900"/>
          </a:xfrm>
          <a:prstGeom prst="rect">
            <a:avLst/>
          </a:prstGeom>
        </p:spPr>
      </p:pic>
      <p:pic>
        <p:nvPicPr>
          <p:cNvPr id="12" name="Grafika 16" descr="Odkaz">
            <a:extLst>
              <a:ext uri="{FF2B5EF4-FFF2-40B4-BE49-F238E27FC236}">
                <a16:creationId xmlns:a16="http://schemas.microsoft.com/office/drawing/2014/main" id="{E6C0F64A-3EA6-8BB0-5992-85898CE23B5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2440" y="5296103"/>
            <a:ext cx="244786" cy="244786"/>
          </a:xfrm>
          <a:prstGeom prst="rect">
            <a:avLst/>
          </a:prstGeom>
        </p:spPr>
      </p:pic>
      <p:sp>
        <p:nvSpPr>
          <p:cNvPr id="13" name="Zástupný symbol pro text 6">
            <a:extLst>
              <a:ext uri="{FF2B5EF4-FFF2-40B4-BE49-F238E27FC236}">
                <a16:creationId xmlns:a16="http://schemas.microsoft.com/office/drawing/2014/main" id="{2D9AA6C3-737F-8360-5E82-823858DD3866}"/>
              </a:ext>
            </a:extLst>
          </p:cNvPr>
          <p:cNvSpPr txBox="1">
            <a:spLocks/>
          </p:cNvSpPr>
          <p:nvPr userDrawn="1"/>
        </p:nvSpPr>
        <p:spPr>
          <a:xfrm>
            <a:off x="997519" y="5244318"/>
            <a:ext cx="3350644" cy="25241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noProof="1">
                <a:solidFill>
                  <a:schemeClr val="bg1"/>
                </a:solidFill>
                <a:latin typeface="Arial Nova Cond" panose="020B0506020202020204" pitchFamily="34" charset="0"/>
              </a:rPr>
              <a:t>www.aegislaw.cz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4EE2C2A-D70F-23E6-FD71-DBDE4ABDC0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2440" y="3124725"/>
            <a:ext cx="6254750" cy="635000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Děkujeme</a:t>
            </a:r>
          </a:p>
        </p:txBody>
      </p:sp>
      <p:sp>
        <p:nvSpPr>
          <p:cNvPr id="16" name="Zástupný text 15">
            <a:extLst>
              <a:ext uri="{FF2B5EF4-FFF2-40B4-BE49-F238E27FC236}">
                <a16:creationId xmlns:a16="http://schemas.microsoft.com/office/drawing/2014/main" id="{D537F4C4-66F0-4352-6E5A-E963285CA7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592" y="4033278"/>
            <a:ext cx="2740025" cy="252412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Jméno a příjmení</a:t>
            </a:r>
          </a:p>
        </p:txBody>
      </p:sp>
      <p:sp>
        <p:nvSpPr>
          <p:cNvPr id="18" name="Zástupný text 15">
            <a:extLst>
              <a:ext uri="{FF2B5EF4-FFF2-40B4-BE49-F238E27FC236}">
                <a16:creationId xmlns:a16="http://schemas.microsoft.com/office/drawing/2014/main" id="{F6EF7FD9-7935-2FB9-B549-87DC370EA2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592" y="4474863"/>
            <a:ext cx="2740025" cy="252412"/>
          </a:xfr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+420 </a:t>
            </a:r>
          </a:p>
        </p:txBody>
      </p:sp>
      <p:sp>
        <p:nvSpPr>
          <p:cNvPr id="19" name="Zástupný text 15">
            <a:extLst>
              <a:ext uri="{FF2B5EF4-FFF2-40B4-BE49-F238E27FC236}">
                <a16:creationId xmlns:a16="http://schemas.microsoft.com/office/drawing/2014/main" id="{6A0D9641-75F2-5BA5-6B51-CB981CA11B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592" y="4860693"/>
            <a:ext cx="2740025" cy="252412"/>
          </a:xfr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@aegislaw.cz</a:t>
            </a:r>
          </a:p>
        </p:txBody>
      </p:sp>
    </p:spTree>
    <p:extLst>
      <p:ext uri="{BB962C8B-B14F-4D97-AF65-F5344CB8AC3E}">
        <p14:creationId xmlns:p14="http://schemas.microsoft.com/office/powerpoint/2010/main" val="26812147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407B2-C266-A40E-AD2A-F4D831044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2E476C-FD2B-518A-1AD6-77A30497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245F-26F0-44BD-B0C7-FFC4CB2F39FB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98F5A6-7F8D-E3DB-65F4-FED180481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93B6E7-1FBE-F5C0-3C2D-792D1CF06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CBD37-AC1A-4054-894F-F769F2BF03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6121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EBA109-C05B-2794-A561-D9C6127FDDC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6753" y="4412440"/>
            <a:ext cx="7816645" cy="506669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cs-CZ"/>
              <a:t>NÁZEV PREZENTACE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CA62A06-CA86-A746-2E90-1AF68CC04E9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77" y="-518268"/>
            <a:ext cx="2963829" cy="2963829"/>
          </a:xfrm>
          <a:prstGeom prst="rect">
            <a:avLst/>
          </a:prstGeom>
        </p:spPr>
      </p:pic>
      <p:sp>
        <p:nvSpPr>
          <p:cNvPr id="17" name="Zástupný text 16">
            <a:extLst>
              <a:ext uri="{FF2B5EF4-FFF2-40B4-BE49-F238E27FC236}">
                <a16:creationId xmlns:a16="http://schemas.microsoft.com/office/drawing/2014/main" id="{72DADEAB-B76B-24E7-181D-34A974E907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6753" y="5338468"/>
            <a:ext cx="6981825" cy="50641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cs-CZ"/>
              <a:t>DD.MM.RRRR</a:t>
            </a:r>
          </a:p>
        </p:txBody>
      </p:sp>
    </p:spTree>
    <p:extLst>
      <p:ext uri="{BB962C8B-B14F-4D97-AF65-F5344CB8AC3E}">
        <p14:creationId xmlns:p14="http://schemas.microsoft.com/office/powerpoint/2010/main" val="4817682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/ obsah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536C4CC-D771-832F-83D1-7062C6BB14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798" y="589730"/>
            <a:ext cx="4344987" cy="511483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rgbClr val="0C7E8F"/>
                </a:solidFill>
              </a:defRPr>
            </a:lvl1pPr>
          </a:lstStyle>
          <a:p>
            <a:pPr lvl="0"/>
            <a:r>
              <a:rPr lang="cs-CZ"/>
              <a:t>OBSAH / AGENDA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EC75FF82-9B29-6220-6AF5-0FFF352B42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387" y="1535112"/>
            <a:ext cx="7589837" cy="5003800"/>
          </a:xfrm>
        </p:spPr>
        <p:txBody>
          <a:bodyPr>
            <a:normAutofit/>
          </a:bodyPr>
          <a:lstStyle>
            <a:lvl1pPr marL="504000" indent="-504000">
              <a:lnSpc>
                <a:spcPct val="100000"/>
              </a:lnSpc>
              <a:buClr>
                <a:srgbClr val="0C7E8F"/>
              </a:buClr>
              <a:buFont typeface="+mj-lt"/>
              <a:buAutoNum type="arabicPeriod"/>
              <a:defRPr sz="2200" b="1">
                <a:solidFill>
                  <a:srgbClr val="595959"/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cs-CZ"/>
              <a:t>XX</a:t>
            </a:r>
          </a:p>
          <a:p>
            <a:pPr lvl="0"/>
            <a:r>
              <a:rPr lang="cs-CZ"/>
              <a:t>XX</a:t>
            </a:r>
          </a:p>
          <a:p>
            <a:pPr lvl="0"/>
            <a:r>
              <a:rPr lang="cs-CZ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12029472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/ obsah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536C4CC-D771-832F-83D1-7062C6BB14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798" y="589730"/>
            <a:ext cx="4344987" cy="511483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rgbClr val="0C7E8F"/>
                </a:solidFill>
              </a:defRPr>
            </a:lvl1pPr>
          </a:lstStyle>
          <a:p>
            <a:pPr lvl="0"/>
            <a:r>
              <a:rPr lang="cs-CZ"/>
              <a:t>OBSAH / AGENDA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EC75FF82-9B29-6220-6AF5-0FFF352B42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387" y="1535112"/>
            <a:ext cx="7589837" cy="5003800"/>
          </a:xfrm>
        </p:spPr>
        <p:txBody>
          <a:bodyPr>
            <a:normAutofit/>
          </a:bodyPr>
          <a:lstStyle>
            <a:lvl1pPr marL="504000" indent="-504000">
              <a:lnSpc>
                <a:spcPct val="100000"/>
              </a:lnSpc>
              <a:buClr>
                <a:srgbClr val="0C7E8F"/>
              </a:buClr>
              <a:buFont typeface="+mj-lt"/>
              <a:buAutoNum type="arabicPeriod"/>
              <a:defRPr sz="2200" b="1">
                <a:solidFill>
                  <a:srgbClr val="595959"/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cs-CZ"/>
              <a:t>XX</a:t>
            </a:r>
          </a:p>
          <a:p>
            <a:pPr lvl="0"/>
            <a:r>
              <a:rPr lang="cs-CZ"/>
              <a:t>XX</a:t>
            </a:r>
          </a:p>
          <a:p>
            <a:pPr lvl="0"/>
            <a:r>
              <a:rPr lang="cs-CZ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8121922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 - nadpis">
    <p:bg>
      <p:bgPr>
        <a:solidFill>
          <a:srgbClr val="0C7E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5">
            <a:extLst>
              <a:ext uri="{FF2B5EF4-FFF2-40B4-BE49-F238E27FC236}">
                <a16:creationId xmlns:a16="http://schemas.microsoft.com/office/drawing/2014/main" id="{120EBD74-D122-1E3F-E810-F28BBA25D8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798" y="3428966"/>
            <a:ext cx="4344987" cy="663530"/>
          </a:xfrm>
        </p:spPr>
        <p:txBody>
          <a:bodyPr>
            <a:noAutofit/>
          </a:bodyPr>
          <a:lstStyle>
            <a:lvl1pPr marL="0" indent="0">
              <a:buFont typeface="+mj-lt"/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Nadpis</a:t>
            </a: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534C756D-3C77-6141-7B6A-137468B48B5E}"/>
              </a:ext>
            </a:extLst>
          </p:cNvPr>
          <p:cNvCxnSpPr>
            <a:cxnSpLocks/>
          </p:cNvCxnSpPr>
          <p:nvPr userDrawn="1"/>
        </p:nvCxnSpPr>
        <p:spPr>
          <a:xfrm>
            <a:off x="668594" y="4262045"/>
            <a:ext cx="3223182" cy="0"/>
          </a:xfrm>
          <a:prstGeom prst="line">
            <a:avLst/>
          </a:prstGeom>
          <a:ln w="76200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7157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/ obsah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text 5">
            <a:extLst>
              <a:ext uri="{FF2B5EF4-FFF2-40B4-BE49-F238E27FC236}">
                <a16:creationId xmlns:a16="http://schemas.microsoft.com/office/drawing/2014/main" id="{7536C4CC-D771-832F-83D1-7062C6BB14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798" y="589730"/>
            <a:ext cx="4344987" cy="511483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rgbClr val="0C7E8F"/>
                </a:solidFill>
              </a:defRPr>
            </a:lvl1pPr>
          </a:lstStyle>
          <a:p>
            <a:pPr lvl="0"/>
            <a:r>
              <a:rPr lang="cs-CZ"/>
              <a:t>OBSAH / AGENDA</a:t>
            </a:r>
          </a:p>
        </p:txBody>
      </p:sp>
      <p:sp>
        <p:nvSpPr>
          <p:cNvPr id="8" name="Zástupný text 7">
            <a:extLst>
              <a:ext uri="{FF2B5EF4-FFF2-40B4-BE49-F238E27FC236}">
                <a16:creationId xmlns:a16="http://schemas.microsoft.com/office/drawing/2014/main" id="{EC75FF82-9B29-6220-6AF5-0FFF352B42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0387" y="1535112"/>
            <a:ext cx="7589837" cy="5003800"/>
          </a:xfrm>
        </p:spPr>
        <p:txBody>
          <a:bodyPr>
            <a:normAutofit/>
          </a:bodyPr>
          <a:lstStyle>
            <a:lvl1pPr marL="504000" indent="-504000">
              <a:lnSpc>
                <a:spcPct val="100000"/>
              </a:lnSpc>
              <a:buClr>
                <a:srgbClr val="0C7E8F"/>
              </a:buClr>
              <a:buFont typeface="+mj-lt"/>
              <a:buAutoNum type="arabicPeriod"/>
              <a:defRPr sz="2200" b="1">
                <a:solidFill>
                  <a:srgbClr val="595959"/>
                </a:solidFill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cs-CZ"/>
              <a:t>XX</a:t>
            </a:r>
          </a:p>
          <a:p>
            <a:pPr lvl="0"/>
            <a:r>
              <a:rPr lang="cs-CZ"/>
              <a:t>XX</a:t>
            </a:r>
          </a:p>
          <a:p>
            <a:pPr lvl="0"/>
            <a:r>
              <a:rPr lang="cs-CZ"/>
              <a:t>XX</a:t>
            </a:r>
          </a:p>
        </p:txBody>
      </p:sp>
    </p:spTree>
    <p:extLst>
      <p:ext uri="{BB962C8B-B14F-4D97-AF65-F5344CB8AC3E}">
        <p14:creationId xmlns:p14="http://schemas.microsoft.com/office/powerpoint/2010/main" val="21620183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039F284-1963-F459-2CD2-083D5C5DE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2473" y="6255991"/>
            <a:ext cx="2743200" cy="365125"/>
          </a:xfrm>
        </p:spPr>
        <p:txBody>
          <a:bodyPr/>
          <a:lstStyle>
            <a:lvl1pPr>
              <a:defRPr sz="1600" b="1">
                <a:latin typeface="Arial Nova Cond" panose="020B0506020202020204" pitchFamily="34" charset="0"/>
              </a:defRPr>
            </a:lvl1pPr>
          </a:lstStyle>
          <a:p>
            <a:fld id="{3A1CBD37-AC1A-4054-894F-F769F2BF03F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Zástupný text 5">
            <a:extLst>
              <a:ext uri="{FF2B5EF4-FFF2-40B4-BE49-F238E27FC236}">
                <a16:creationId xmlns:a16="http://schemas.microsoft.com/office/drawing/2014/main" id="{84A978EF-B00E-1B58-AB58-DCCF93794A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798" y="589730"/>
            <a:ext cx="11004875" cy="511483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rgbClr val="0C7E8F"/>
                </a:solidFill>
              </a:defRPr>
            </a:lvl1pPr>
          </a:lstStyle>
          <a:p>
            <a:pPr lvl="0"/>
            <a:r>
              <a:rPr lang="cs-CZ"/>
              <a:t>NADPIS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39A29BCE-C595-81EB-A13E-7E500906CA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0388" y="1438507"/>
            <a:ext cx="10925175" cy="4427306"/>
          </a:xfrm>
        </p:spPr>
        <p:txBody>
          <a:bodyPr/>
          <a:lstStyle>
            <a:lvl1pPr marL="504000" indent="-504000">
              <a:lnSpc>
                <a:spcPct val="100000"/>
              </a:lnSpc>
              <a:buClr>
                <a:srgbClr val="0C7E8F"/>
              </a:buClr>
              <a:buFont typeface="Wingdings" panose="05000000000000000000" pitchFamily="2" charset="2"/>
              <a:buChar char="§"/>
              <a:defRPr sz="2200">
                <a:solidFill>
                  <a:srgbClr val="595959"/>
                </a:solidFill>
              </a:defRPr>
            </a:lvl1pPr>
            <a:lvl2pPr marL="1008000" indent="-504000">
              <a:lnSpc>
                <a:spcPct val="100000"/>
              </a:lnSpc>
              <a:buClr>
                <a:srgbClr val="0C7E8F"/>
              </a:buClr>
              <a:buFont typeface="Wingdings" panose="05000000000000000000" pitchFamily="2" charset="2"/>
              <a:buChar char="§"/>
              <a:defRPr sz="2200">
                <a:solidFill>
                  <a:srgbClr val="595959"/>
                </a:solidFill>
              </a:defRPr>
            </a:lvl2pPr>
            <a:lvl3pPr marL="1512000" indent="-504000">
              <a:lnSpc>
                <a:spcPct val="100000"/>
              </a:lnSpc>
              <a:buClr>
                <a:srgbClr val="0C7E8F"/>
              </a:buClr>
              <a:buFont typeface="Wingdings" panose="05000000000000000000" pitchFamily="2" charset="2"/>
              <a:buChar char="§"/>
              <a:defRPr sz="2200">
                <a:solidFill>
                  <a:srgbClr val="595959"/>
                </a:solidFill>
              </a:defRPr>
            </a:lvl3pPr>
            <a:lvl4pPr marL="1980000" indent="-504000">
              <a:lnSpc>
                <a:spcPct val="100000"/>
              </a:lnSpc>
              <a:buClr>
                <a:srgbClr val="0C7E8F"/>
              </a:buClr>
              <a:buFont typeface="Wingdings" panose="05000000000000000000" pitchFamily="2" charset="2"/>
              <a:buChar char="§"/>
              <a:defRPr sz="2200">
                <a:solidFill>
                  <a:srgbClr val="595959"/>
                </a:solidFill>
              </a:defRPr>
            </a:lvl4pPr>
            <a:lvl5pPr marL="2057400" indent="-228600">
              <a:buClr>
                <a:srgbClr val="0C7E8F"/>
              </a:buClr>
              <a:buFont typeface="Wingdings" panose="05000000000000000000" pitchFamily="2" charset="2"/>
              <a:buChar char="§"/>
              <a:defRPr sz="2200">
                <a:solidFill>
                  <a:srgbClr val="595959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13610160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30461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331319F-D086-384D-4451-FDCD79F01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245F-26F0-44BD-B0C7-FFC4CB2F39FB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C4E3ABB-9E22-3019-5E1E-76CCB7AF2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72629C-C30B-C0FB-D242-81B2F63B5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CBD37-AC1A-4054-894F-F769F2BF03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59775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4CA62A06-CA86-A746-2E90-1AF68CC04E9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77" y="-518268"/>
            <a:ext cx="2963829" cy="2963829"/>
          </a:xfrm>
          <a:prstGeom prst="rect">
            <a:avLst/>
          </a:prstGeom>
        </p:spPr>
      </p:pic>
      <p:pic>
        <p:nvPicPr>
          <p:cNvPr id="5" name="Grafika 8" descr="Uživatel" title="Ikona – jméno prezentujícího">
            <a:extLst>
              <a:ext uri="{FF2B5EF4-FFF2-40B4-BE49-F238E27FC236}">
                <a16:creationId xmlns:a16="http://schemas.microsoft.com/office/drawing/2014/main" id="{9FDE5FC4-2548-94F5-2F7C-069D135D13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299" y="4082109"/>
            <a:ext cx="218900" cy="218900"/>
          </a:xfrm>
          <a:prstGeom prst="rect">
            <a:avLst/>
          </a:prstGeom>
        </p:spPr>
      </p:pic>
      <p:pic>
        <p:nvPicPr>
          <p:cNvPr id="8" name="Grafika 10" descr="Smartphone" title="Ikona – telefonní číslo prezentujícího">
            <a:extLst>
              <a:ext uri="{FF2B5EF4-FFF2-40B4-BE49-F238E27FC236}">
                <a16:creationId xmlns:a16="http://schemas.microsoft.com/office/drawing/2014/main" id="{C10D7797-8A2A-8979-A00F-0887F988B9D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9299" y="4490869"/>
            <a:ext cx="218900" cy="218900"/>
          </a:xfrm>
          <a:prstGeom prst="rect">
            <a:avLst/>
          </a:prstGeom>
        </p:spPr>
      </p:pic>
      <p:pic>
        <p:nvPicPr>
          <p:cNvPr id="10" name="Grafika 9" descr="Obálka" title="Ikona – e-mail prezentujícího">
            <a:extLst>
              <a:ext uri="{FF2B5EF4-FFF2-40B4-BE49-F238E27FC236}">
                <a16:creationId xmlns:a16="http://schemas.microsoft.com/office/drawing/2014/main" id="{5A331C76-8A1F-D124-B577-67E0B1935DC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9299" y="4918442"/>
            <a:ext cx="218900" cy="218900"/>
          </a:xfrm>
          <a:prstGeom prst="rect">
            <a:avLst/>
          </a:prstGeom>
        </p:spPr>
      </p:pic>
      <p:pic>
        <p:nvPicPr>
          <p:cNvPr id="12" name="Grafika 16" descr="Odkaz">
            <a:extLst>
              <a:ext uri="{FF2B5EF4-FFF2-40B4-BE49-F238E27FC236}">
                <a16:creationId xmlns:a16="http://schemas.microsoft.com/office/drawing/2014/main" id="{E6C0F64A-3EA6-8BB0-5992-85898CE23B5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2440" y="5296103"/>
            <a:ext cx="244786" cy="244786"/>
          </a:xfrm>
          <a:prstGeom prst="rect">
            <a:avLst/>
          </a:prstGeom>
        </p:spPr>
      </p:pic>
      <p:sp>
        <p:nvSpPr>
          <p:cNvPr id="13" name="Zástupný symbol pro text 6">
            <a:extLst>
              <a:ext uri="{FF2B5EF4-FFF2-40B4-BE49-F238E27FC236}">
                <a16:creationId xmlns:a16="http://schemas.microsoft.com/office/drawing/2014/main" id="{2D9AA6C3-737F-8360-5E82-823858DD3866}"/>
              </a:ext>
            </a:extLst>
          </p:cNvPr>
          <p:cNvSpPr txBox="1">
            <a:spLocks/>
          </p:cNvSpPr>
          <p:nvPr userDrawn="1"/>
        </p:nvSpPr>
        <p:spPr>
          <a:xfrm>
            <a:off x="997519" y="5244318"/>
            <a:ext cx="3350644" cy="25241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noProof="1">
                <a:solidFill>
                  <a:schemeClr val="bg1"/>
                </a:solidFill>
                <a:latin typeface="Arial Nova Cond" panose="020B0506020202020204" pitchFamily="34" charset="0"/>
              </a:rPr>
              <a:t>www.aegislaw.cz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4EE2C2A-D70F-23E6-FD71-DBDE4ABDC0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2440" y="3124725"/>
            <a:ext cx="6254750" cy="635000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Děkujeme</a:t>
            </a:r>
          </a:p>
        </p:txBody>
      </p:sp>
      <p:sp>
        <p:nvSpPr>
          <p:cNvPr id="16" name="Zástupný text 15">
            <a:extLst>
              <a:ext uri="{FF2B5EF4-FFF2-40B4-BE49-F238E27FC236}">
                <a16:creationId xmlns:a16="http://schemas.microsoft.com/office/drawing/2014/main" id="{D537F4C4-66F0-4352-6E5A-E963285CA7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592" y="4033278"/>
            <a:ext cx="2740025" cy="252412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Jméno a příjmení</a:t>
            </a:r>
          </a:p>
        </p:txBody>
      </p:sp>
      <p:sp>
        <p:nvSpPr>
          <p:cNvPr id="18" name="Zástupný text 15">
            <a:extLst>
              <a:ext uri="{FF2B5EF4-FFF2-40B4-BE49-F238E27FC236}">
                <a16:creationId xmlns:a16="http://schemas.microsoft.com/office/drawing/2014/main" id="{F6EF7FD9-7935-2FB9-B549-87DC370EA2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592" y="4474863"/>
            <a:ext cx="2740025" cy="252412"/>
          </a:xfr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+420 </a:t>
            </a:r>
          </a:p>
        </p:txBody>
      </p:sp>
      <p:sp>
        <p:nvSpPr>
          <p:cNvPr id="19" name="Zástupný text 15">
            <a:extLst>
              <a:ext uri="{FF2B5EF4-FFF2-40B4-BE49-F238E27FC236}">
                <a16:creationId xmlns:a16="http://schemas.microsoft.com/office/drawing/2014/main" id="{6A0D9641-75F2-5BA5-6B51-CB981CA11B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592" y="4860693"/>
            <a:ext cx="2740025" cy="252412"/>
          </a:xfr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@aegislaw.cz</a:t>
            </a:r>
          </a:p>
        </p:txBody>
      </p:sp>
    </p:spTree>
    <p:extLst>
      <p:ext uri="{BB962C8B-B14F-4D97-AF65-F5344CB8AC3E}">
        <p14:creationId xmlns:p14="http://schemas.microsoft.com/office/powerpoint/2010/main" val="3249685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 - nadpis">
    <p:bg>
      <p:bgPr>
        <a:solidFill>
          <a:srgbClr val="0C7E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5">
            <a:extLst>
              <a:ext uri="{FF2B5EF4-FFF2-40B4-BE49-F238E27FC236}">
                <a16:creationId xmlns:a16="http://schemas.microsoft.com/office/drawing/2014/main" id="{120EBD74-D122-1E3F-E810-F28BBA25D8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798" y="3428966"/>
            <a:ext cx="4344987" cy="663530"/>
          </a:xfrm>
        </p:spPr>
        <p:txBody>
          <a:bodyPr>
            <a:noAutofit/>
          </a:bodyPr>
          <a:lstStyle>
            <a:lvl1pPr marL="0" indent="0">
              <a:buFont typeface="+mj-lt"/>
              <a:buNone/>
              <a:defRPr sz="4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Nadpis</a:t>
            </a: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534C756D-3C77-6141-7B6A-137468B48B5E}"/>
              </a:ext>
            </a:extLst>
          </p:cNvPr>
          <p:cNvCxnSpPr>
            <a:cxnSpLocks/>
          </p:cNvCxnSpPr>
          <p:nvPr userDrawn="1"/>
        </p:nvCxnSpPr>
        <p:spPr>
          <a:xfrm>
            <a:off x="668594" y="4262045"/>
            <a:ext cx="3223182" cy="0"/>
          </a:xfrm>
          <a:prstGeom prst="line">
            <a:avLst/>
          </a:prstGeom>
          <a:ln w="76200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113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039F284-1963-F459-2CD2-083D5C5DE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2473" y="6255991"/>
            <a:ext cx="2743200" cy="365125"/>
          </a:xfrm>
        </p:spPr>
        <p:txBody>
          <a:bodyPr/>
          <a:lstStyle>
            <a:lvl1pPr>
              <a:defRPr sz="1600" b="1">
                <a:latin typeface="Arial Nova Cond" panose="020B0506020202020204" pitchFamily="34" charset="0"/>
              </a:defRPr>
            </a:lvl1pPr>
          </a:lstStyle>
          <a:p>
            <a:fld id="{3A1CBD37-AC1A-4054-894F-F769F2BF03F6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5" name="Zástupný text 5">
            <a:extLst>
              <a:ext uri="{FF2B5EF4-FFF2-40B4-BE49-F238E27FC236}">
                <a16:creationId xmlns:a16="http://schemas.microsoft.com/office/drawing/2014/main" id="{84A978EF-B00E-1B58-AB58-DCCF93794A3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0798" y="589730"/>
            <a:ext cx="4344987" cy="511483"/>
          </a:xfrm>
        </p:spPr>
        <p:txBody>
          <a:bodyPr>
            <a:normAutofit/>
          </a:bodyPr>
          <a:lstStyle>
            <a:lvl1pPr marL="0" indent="0">
              <a:buNone/>
              <a:defRPr sz="2400" b="1">
                <a:solidFill>
                  <a:srgbClr val="0C7E8F"/>
                </a:solidFill>
              </a:defRPr>
            </a:lvl1pPr>
          </a:lstStyle>
          <a:p>
            <a:pPr lvl="0"/>
            <a:r>
              <a:rPr lang="cs-CZ"/>
              <a:t>NADPIS</a:t>
            </a:r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39A29BCE-C595-81EB-A13E-7E500906CAE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0388" y="1438507"/>
            <a:ext cx="10925175" cy="4427306"/>
          </a:xfrm>
        </p:spPr>
        <p:txBody>
          <a:bodyPr/>
          <a:lstStyle>
            <a:lvl1pPr marL="504000" indent="-504000">
              <a:buClr>
                <a:srgbClr val="0C7E8F"/>
              </a:buClr>
              <a:buFont typeface="Wingdings" panose="05000000000000000000" pitchFamily="2" charset="2"/>
              <a:buChar char="§"/>
              <a:defRPr sz="2200">
                <a:solidFill>
                  <a:srgbClr val="595959"/>
                </a:solidFill>
              </a:defRPr>
            </a:lvl1pPr>
            <a:lvl2pPr marL="1008000" indent="-504000">
              <a:buClr>
                <a:srgbClr val="0C7E8F"/>
              </a:buClr>
              <a:buFont typeface="Wingdings" panose="05000000000000000000" pitchFamily="2" charset="2"/>
              <a:buChar char="§"/>
              <a:defRPr sz="2200">
                <a:solidFill>
                  <a:srgbClr val="595959"/>
                </a:solidFill>
              </a:defRPr>
            </a:lvl2pPr>
            <a:lvl3pPr marL="1512000" indent="-504000">
              <a:buClr>
                <a:srgbClr val="0C7E8F"/>
              </a:buClr>
              <a:buFont typeface="Wingdings" panose="05000000000000000000" pitchFamily="2" charset="2"/>
              <a:buChar char="§"/>
              <a:defRPr sz="2200">
                <a:solidFill>
                  <a:srgbClr val="595959"/>
                </a:solidFill>
              </a:defRPr>
            </a:lvl3pPr>
            <a:lvl4pPr marL="1980000" indent="-504000">
              <a:buClr>
                <a:srgbClr val="0C7E8F"/>
              </a:buClr>
              <a:buFont typeface="Wingdings" panose="05000000000000000000" pitchFamily="2" charset="2"/>
              <a:buChar char="§"/>
              <a:defRPr sz="2200">
                <a:solidFill>
                  <a:srgbClr val="595959"/>
                </a:solidFill>
              </a:defRPr>
            </a:lvl4pPr>
            <a:lvl5pPr marL="2057400" indent="-228600">
              <a:buClr>
                <a:srgbClr val="0C7E8F"/>
              </a:buClr>
              <a:buFont typeface="Wingdings" panose="05000000000000000000" pitchFamily="2" charset="2"/>
              <a:buChar char="§"/>
              <a:defRPr sz="2200">
                <a:solidFill>
                  <a:srgbClr val="595959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</p:spTree>
    <p:extLst>
      <p:ext uri="{BB962C8B-B14F-4D97-AF65-F5344CB8AC3E}">
        <p14:creationId xmlns:p14="http://schemas.microsoft.com/office/powerpoint/2010/main" val="425049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0497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331319F-D086-384D-4451-FDCD79F01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5245F-26F0-44BD-B0C7-FFC4CB2F39FB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C4E3ABB-9E22-3019-5E1E-76CCB7AF2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72629C-C30B-C0FB-D242-81B2F63B5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CBD37-AC1A-4054-894F-F769F2BF03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8148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4CA62A06-CA86-A746-2E90-1AF68CC04E9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77" y="-518268"/>
            <a:ext cx="2963829" cy="2963829"/>
          </a:xfrm>
          <a:prstGeom prst="rect">
            <a:avLst/>
          </a:prstGeom>
        </p:spPr>
      </p:pic>
      <p:pic>
        <p:nvPicPr>
          <p:cNvPr id="5" name="Grafika 8" descr="Uživatel" title="Ikona – jméno prezentujícího">
            <a:extLst>
              <a:ext uri="{FF2B5EF4-FFF2-40B4-BE49-F238E27FC236}">
                <a16:creationId xmlns:a16="http://schemas.microsoft.com/office/drawing/2014/main" id="{9FDE5FC4-2548-94F5-2F7C-069D135D132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299" y="4082109"/>
            <a:ext cx="218900" cy="218900"/>
          </a:xfrm>
          <a:prstGeom prst="rect">
            <a:avLst/>
          </a:prstGeom>
        </p:spPr>
      </p:pic>
      <p:pic>
        <p:nvPicPr>
          <p:cNvPr id="8" name="Grafika 10" descr="Smartphone" title="Ikona – telefonní číslo prezentujícího">
            <a:extLst>
              <a:ext uri="{FF2B5EF4-FFF2-40B4-BE49-F238E27FC236}">
                <a16:creationId xmlns:a16="http://schemas.microsoft.com/office/drawing/2014/main" id="{C10D7797-8A2A-8979-A00F-0887F988B9D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9299" y="4490869"/>
            <a:ext cx="218900" cy="218900"/>
          </a:xfrm>
          <a:prstGeom prst="rect">
            <a:avLst/>
          </a:prstGeom>
        </p:spPr>
      </p:pic>
      <p:pic>
        <p:nvPicPr>
          <p:cNvPr id="10" name="Grafika 9" descr="Obálka" title="Ikona – e-mail prezentujícího">
            <a:extLst>
              <a:ext uri="{FF2B5EF4-FFF2-40B4-BE49-F238E27FC236}">
                <a16:creationId xmlns:a16="http://schemas.microsoft.com/office/drawing/2014/main" id="{5A331C76-8A1F-D124-B577-67E0B1935DC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09299" y="4918442"/>
            <a:ext cx="218900" cy="218900"/>
          </a:xfrm>
          <a:prstGeom prst="rect">
            <a:avLst/>
          </a:prstGeom>
        </p:spPr>
      </p:pic>
      <p:pic>
        <p:nvPicPr>
          <p:cNvPr id="12" name="Grafika 16" descr="Odkaz">
            <a:extLst>
              <a:ext uri="{FF2B5EF4-FFF2-40B4-BE49-F238E27FC236}">
                <a16:creationId xmlns:a16="http://schemas.microsoft.com/office/drawing/2014/main" id="{E6C0F64A-3EA6-8BB0-5992-85898CE23B5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2440" y="5296103"/>
            <a:ext cx="244786" cy="244786"/>
          </a:xfrm>
          <a:prstGeom prst="rect">
            <a:avLst/>
          </a:prstGeom>
        </p:spPr>
      </p:pic>
      <p:sp>
        <p:nvSpPr>
          <p:cNvPr id="13" name="Zástupný symbol pro text 6">
            <a:extLst>
              <a:ext uri="{FF2B5EF4-FFF2-40B4-BE49-F238E27FC236}">
                <a16:creationId xmlns:a16="http://schemas.microsoft.com/office/drawing/2014/main" id="{2D9AA6C3-737F-8360-5E82-823858DD3866}"/>
              </a:ext>
            </a:extLst>
          </p:cNvPr>
          <p:cNvSpPr txBox="1">
            <a:spLocks/>
          </p:cNvSpPr>
          <p:nvPr userDrawn="1"/>
        </p:nvSpPr>
        <p:spPr>
          <a:xfrm>
            <a:off x="997519" y="5244318"/>
            <a:ext cx="3350644" cy="252413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800" noProof="1">
                <a:solidFill>
                  <a:schemeClr val="bg1"/>
                </a:solidFill>
                <a:latin typeface="Arial Nova Cond" panose="020B0506020202020204" pitchFamily="34" charset="0"/>
              </a:rPr>
              <a:t>www.aegislaw.cz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4EE2C2A-D70F-23E6-FD71-DBDE4ABDC00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2440" y="3124725"/>
            <a:ext cx="6254750" cy="635000"/>
          </a:xfrm>
        </p:spPr>
        <p:txBody>
          <a:bodyPr>
            <a:noAutofit/>
          </a:bodyPr>
          <a:lstStyle>
            <a:lvl1pPr marL="0" indent="0">
              <a:buNone/>
              <a:defRPr sz="4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Děkujeme</a:t>
            </a:r>
          </a:p>
        </p:txBody>
      </p:sp>
      <p:sp>
        <p:nvSpPr>
          <p:cNvPr id="16" name="Zástupný text 15">
            <a:extLst>
              <a:ext uri="{FF2B5EF4-FFF2-40B4-BE49-F238E27FC236}">
                <a16:creationId xmlns:a16="http://schemas.microsoft.com/office/drawing/2014/main" id="{D537F4C4-66F0-4352-6E5A-E963285CA7E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42592" y="4033278"/>
            <a:ext cx="2740025" cy="252412"/>
          </a:xfr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Jméno a příjmení</a:t>
            </a:r>
          </a:p>
        </p:txBody>
      </p:sp>
      <p:sp>
        <p:nvSpPr>
          <p:cNvPr id="18" name="Zástupný text 15">
            <a:extLst>
              <a:ext uri="{FF2B5EF4-FFF2-40B4-BE49-F238E27FC236}">
                <a16:creationId xmlns:a16="http://schemas.microsoft.com/office/drawing/2014/main" id="{F6EF7FD9-7935-2FB9-B549-87DC370EA2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2592" y="4474863"/>
            <a:ext cx="2740025" cy="252412"/>
          </a:xfr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+420 </a:t>
            </a:r>
          </a:p>
        </p:txBody>
      </p:sp>
      <p:sp>
        <p:nvSpPr>
          <p:cNvPr id="19" name="Zástupný text 15">
            <a:extLst>
              <a:ext uri="{FF2B5EF4-FFF2-40B4-BE49-F238E27FC236}">
                <a16:creationId xmlns:a16="http://schemas.microsoft.com/office/drawing/2014/main" id="{6A0D9641-75F2-5BA5-6B51-CB981CA11B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2592" y="4860693"/>
            <a:ext cx="2740025" cy="252412"/>
          </a:xfrm>
        </p:spPr>
        <p:txBody>
          <a:bodyPr>
            <a:no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@aegislaw.cz</a:t>
            </a:r>
          </a:p>
        </p:txBody>
      </p:sp>
    </p:spTree>
    <p:extLst>
      <p:ext uri="{BB962C8B-B14F-4D97-AF65-F5344CB8AC3E}">
        <p14:creationId xmlns:p14="http://schemas.microsoft.com/office/powerpoint/2010/main" val="1915419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EBA109-C05B-2794-A561-D9C6127FDDC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6753" y="4412440"/>
            <a:ext cx="7816645" cy="506669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</a:lstStyle>
          <a:p>
            <a:r>
              <a:rPr lang="cs-CZ"/>
              <a:t>NÁZEV PREZENTACE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CA62A06-CA86-A746-2E90-1AF68CC04E9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77" y="-518268"/>
            <a:ext cx="2963829" cy="2963829"/>
          </a:xfrm>
          <a:prstGeom prst="rect">
            <a:avLst/>
          </a:prstGeom>
        </p:spPr>
      </p:pic>
      <p:sp>
        <p:nvSpPr>
          <p:cNvPr id="17" name="Zástupný text 16">
            <a:extLst>
              <a:ext uri="{FF2B5EF4-FFF2-40B4-BE49-F238E27FC236}">
                <a16:creationId xmlns:a16="http://schemas.microsoft.com/office/drawing/2014/main" id="{72DADEAB-B76B-24E7-181D-34A974E9079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6753" y="5338468"/>
            <a:ext cx="6981825" cy="506412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 Nova Cond" panose="020B0506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cs-CZ"/>
              <a:t>DD.MM.RRRR</a:t>
            </a:r>
          </a:p>
        </p:txBody>
      </p:sp>
    </p:spTree>
    <p:extLst>
      <p:ext uri="{BB962C8B-B14F-4D97-AF65-F5344CB8AC3E}">
        <p14:creationId xmlns:p14="http://schemas.microsoft.com/office/powerpoint/2010/main" val="201134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0DF768D-5D7A-5EC1-4188-6999026D2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3545"/>
            <a:ext cx="10515600" cy="794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528583F-6362-F452-109A-68180A7C7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33D9B1-601E-B62D-7B3A-6A11ED729E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5245F-26F0-44BD-B0C7-FFC4CB2F39FB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70FDA77-1F25-C5C2-E927-8964DFBA78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CB5B6A-9040-2851-899D-2E559E6B4B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BD37-AC1A-4054-894F-F769F2BF03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121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55" r:id="rId6"/>
    <p:sldLayoutId id="2147483650" r:id="rId7"/>
    <p:sldLayoutId id="2147483664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0C7E8F"/>
          </a:solidFill>
          <a:latin typeface="Arial Nova Cond" panose="020B0506020202020204" pitchFamily="34" charset="0"/>
          <a:ea typeface="+mj-ea"/>
          <a:cs typeface="+mj-cs"/>
        </a:defRPr>
      </a:lvl1pPr>
    </p:titleStyle>
    <p:bodyStyle>
      <a:lvl1pPr marL="504000" indent="-504000" algn="l" defTabSz="914400" rtl="0" eaLnBrk="1" latinLnBrk="0" hangingPunct="1">
        <a:lnSpc>
          <a:spcPct val="90000"/>
        </a:lnSpc>
        <a:spcBef>
          <a:spcPts val="1000"/>
        </a:spcBef>
        <a:buClr>
          <a:srgbClr val="0C7E8F"/>
        </a:buClr>
        <a:buFont typeface="Wingdings" panose="05000000000000000000" pitchFamily="2" charset="2"/>
        <a:buChar char="§"/>
        <a:defRPr sz="2200" kern="1200">
          <a:solidFill>
            <a:srgbClr val="595959"/>
          </a:solidFill>
          <a:latin typeface="Arial Nova Cond" panose="020B0506020202020204" pitchFamily="34" charset="0"/>
          <a:ea typeface="+mn-ea"/>
          <a:cs typeface="+mn-cs"/>
        </a:defRPr>
      </a:lvl1pPr>
      <a:lvl2pPr marL="1008000" indent="-504000" algn="l" defTabSz="914400" rtl="0" eaLnBrk="1" latinLnBrk="0" hangingPunct="1">
        <a:lnSpc>
          <a:spcPct val="90000"/>
        </a:lnSpc>
        <a:spcBef>
          <a:spcPts val="500"/>
        </a:spcBef>
        <a:buClr>
          <a:srgbClr val="0C7E8F"/>
        </a:buClr>
        <a:buFont typeface="Wingdings" panose="05000000000000000000" pitchFamily="2" charset="2"/>
        <a:buChar char="§"/>
        <a:defRPr sz="2200" kern="1200">
          <a:solidFill>
            <a:srgbClr val="595959"/>
          </a:solidFill>
          <a:latin typeface="Arial Nova Cond" panose="020B0506020202020204" pitchFamily="34" charset="0"/>
          <a:ea typeface="+mn-ea"/>
          <a:cs typeface="+mn-cs"/>
        </a:defRPr>
      </a:lvl2pPr>
      <a:lvl3pPr marL="1512000" indent="-504000" algn="l" defTabSz="914400" rtl="0" eaLnBrk="1" latinLnBrk="0" hangingPunct="1">
        <a:lnSpc>
          <a:spcPct val="90000"/>
        </a:lnSpc>
        <a:spcBef>
          <a:spcPts val="500"/>
        </a:spcBef>
        <a:buClr>
          <a:srgbClr val="0C7E8F"/>
        </a:buClr>
        <a:buFont typeface="Wingdings" panose="05000000000000000000" pitchFamily="2" charset="2"/>
        <a:buChar char="§"/>
        <a:defRPr sz="2200" kern="1200">
          <a:solidFill>
            <a:srgbClr val="595959"/>
          </a:solidFill>
          <a:latin typeface="Arial Nova Cond" panose="020B0506020202020204" pitchFamily="34" charset="0"/>
          <a:ea typeface="+mn-ea"/>
          <a:cs typeface="+mn-cs"/>
        </a:defRPr>
      </a:lvl3pPr>
      <a:lvl4pPr marL="2016000" indent="-504000" algn="l" defTabSz="914400" rtl="0" eaLnBrk="1" latinLnBrk="0" hangingPunct="1">
        <a:lnSpc>
          <a:spcPct val="90000"/>
        </a:lnSpc>
        <a:spcBef>
          <a:spcPts val="500"/>
        </a:spcBef>
        <a:buClr>
          <a:srgbClr val="0C7E8F"/>
        </a:buClr>
        <a:buFont typeface="Wingdings" panose="05000000000000000000" pitchFamily="2" charset="2"/>
        <a:buChar char="§"/>
        <a:defRPr sz="2200" kern="1200">
          <a:solidFill>
            <a:srgbClr val="595959"/>
          </a:solidFill>
          <a:latin typeface="Arial Nova Cond" panose="020B0506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C7E8F"/>
        </a:buClr>
        <a:buFont typeface="Wingdings" panose="05000000000000000000" pitchFamily="2" charset="2"/>
        <a:buChar char="§"/>
        <a:defRPr sz="2200" kern="1200">
          <a:solidFill>
            <a:srgbClr val="595959"/>
          </a:solidFill>
          <a:latin typeface="Arial Nova Cond" panose="020B0506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0DF768D-5D7A-5EC1-4188-6999026D2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3545"/>
            <a:ext cx="10515600" cy="794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528583F-6362-F452-109A-68180A7C7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33D9B1-601E-B62D-7B3A-6A11ED729E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5245F-26F0-44BD-B0C7-FFC4CB2F39FB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70FDA77-1F25-C5C2-E927-8964DFBA78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CB5B6A-9040-2851-899D-2E559E6B4B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BD37-AC1A-4054-894F-F769F2BF03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0829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0C7E8F"/>
          </a:solidFill>
          <a:latin typeface="Arial Nova Cond" panose="020B0506020202020204" pitchFamily="34" charset="0"/>
          <a:ea typeface="+mj-ea"/>
          <a:cs typeface="+mj-cs"/>
        </a:defRPr>
      </a:lvl1pPr>
    </p:titleStyle>
    <p:bodyStyle>
      <a:lvl1pPr marL="504000" indent="-504000" algn="l" defTabSz="914400" rtl="0" eaLnBrk="1" latinLnBrk="0" hangingPunct="1">
        <a:lnSpc>
          <a:spcPct val="90000"/>
        </a:lnSpc>
        <a:spcBef>
          <a:spcPts val="1000"/>
        </a:spcBef>
        <a:buClr>
          <a:srgbClr val="0C7E8F"/>
        </a:buClr>
        <a:buFont typeface="Wingdings" panose="05000000000000000000" pitchFamily="2" charset="2"/>
        <a:buChar char="§"/>
        <a:defRPr sz="2200" kern="1200">
          <a:solidFill>
            <a:srgbClr val="595959"/>
          </a:solidFill>
          <a:latin typeface="Arial Nova Cond" panose="020B0506020202020204" pitchFamily="34" charset="0"/>
          <a:ea typeface="+mn-ea"/>
          <a:cs typeface="+mn-cs"/>
        </a:defRPr>
      </a:lvl1pPr>
      <a:lvl2pPr marL="1008000" indent="-504000" algn="l" defTabSz="914400" rtl="0" eaLnBrk="1" latinLnBrk="0" hangingPunct="1">
        <a:lnSpc>
          <a:spcPct val="90000"/>
        </a:lnSpc>
        <a:spcBef>
          <a:spcPts val="500"/>
        </a:spcBef>
        <a:buClr>
          <a:srgbClr val="0C7E8F"/>
        </a:buClr>
        <a:buFont typeface="Wingdings" panose="05000000000000000000" pitchFamily="2" charset="2"/>
        <a:buChar char="§"/>
        <a:defRPr sz="2200" kern="1200">
          <a:solidFill>
            <a:srgbClr val="595959"/>
          </a:solidFill>
          <a:latin typeface="Arial Nova Cond" panose="020B0506020202020204" pitchFamily="34" charset="0"/>
          <a:ea typeface="+mn-ea"/>
          <a:cs typeface="+mn-cs"/>
        </a:defRPr>
      </a:lvl2pPr>
      <a:lvl3pPr marL="1512000" indent="-504000" algn="l" defTabSz="914400" rtl="0" eaLnBrk="1" latinLnBrk="0" hangingPunct="1">
        <a:lnSpc>
          <a:spcPct val="90000"/>
        </a:lnSpc>
        <a:spcBef>
          <a:spcPts val="500"/>
        </a:spcBef>
        <a:buClr>
          <a:srgbClr val="0C7E8F"/>
        </a:buClr>
        <a:buFont typeface="Wingdings" panose="05000000000000000000" pitchFamily="2" charset="2"/>
        <a:buChar char="§"/>
        <a:defRPr sz="2200" kern="1200">
          <a:solidFill>
            <a:srgbClr val="595959"/>
          </a:solidFill>
          <a:latin typeface="Arial Nova Cond" panose="020B0506020202020204" pitchFamily="34" charset="0"/>
          <a:ea typeface="+mn-ea"/>
          <a:cs typeface="+mn-cs"/>
        </a:defRPr>
      </a:lvl3pPr>
      <a:lvl4pPr marL="2016000" indent="-504000" algn="l" defTabSz="914400" rtl="0" eaLnBrk="1" latinLnBrk="0" hangingPunct="1">
        <a:lnSpc>
          <a:spcPct val="90000"/>
        </a:lnSpc>
        <a:spcBef>
          <a:spcPts val="500"/>
        </a:spcBef>
        <a:buClr>
          <a:srgbClr val="0C7E8F"/>
        </a:buClr>
        <a:buFont typeface="Wingdings" panose="05000000000000000000" pitchFamily="2" charset="2"/>
        <a:buChar char="§"/>
        <a:defRPr sz="2200" kern="1200">
          <a:solidFill>
            <a:srgbClr val="595959"/>
          </a:solidFill>
          <a:latin typeface="Arial Nova Cond" panose="020B0506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C7E8F"/>
        </a:buClr>
        <a:buFont typeface="Wingdings" panose="05000000000000000000" pitchFamily="2" charset="2"/>
        <a:buChar char="§"/>
        <a:defRPr sz="2200" kern="1200">
          <a:solidFill>
            <a:srgbClr val="595959"/>
          </a:solidFill>
          <a:latin typeface="Arial Nova Cond" panose="020B0506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0DF768D-5D7A-5EC1-4188-6999026D2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3545"/>
            <a:ext cx="10515600" cy="794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528583F-6362-F452-109A-68180A7C7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33D9B1-601E-B62D-7B3A-6A11ED729E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5245F-26F0-44BD-B0C7-FFC4CB2F39FB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70FDA77-1F25-C5C2-E927-8964DFBA78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CB5B6A-9040-2851-899D-2E559E6B4B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BD37-AC1A-4054-894F-F769F2BF03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3465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0C7E8F"/>
          </a:solidFill>
          <a:latin typeface="Arial Nova Cond" panose="020B0506020202020204" pitchFamily="34" charset="0"/>
          <a:ea typeface="+mj-ea"/>
          <a:cs typeface="+mj-cs"/>
        </a:defRPr>
      </a:lvl1pPr>
    </p:titleStyle>
    <p:bodyStyle>
      <a:lvl1pPr marL="504000" indent="-504000" algn="l" defTabSz="914400" rtl="0" eaLnBrk="1" latinLnBrk="0" hangingPunct="1">
        <a:lnSpc>
          <a:spcPct val="90000"/>
        </a:lnSpc>
        <a:spcBef>
          <a:spcPts val="1000"/>
        </a:spcBef>
        <a:buClr>
          <a:srgbClr val="0C7E8F"/>
        </a:buClr>
        <a:buFont typeface="Wingdings" panose="05000000000000000000" pitchFamily="2" charset="2"/>
        <a:buChar char="§"/>
        <a:defRPr sz="2200" kern="1200">
          <a:solidFill>
            <a:srgbClr val="595959"/>
          </a:solidFill>
          <a:latin typeface="Arial Nova Cond" panose="020B0506020202020204" pitchFamily="34" charset="0"/>
          <a:ea typeface="+mn-ea"/>
          <a:cs typeface="+mn-cs"/>
        </a:defRPr>
      </a:lvl1pPr>
      <a:lvl2pPr marL="1008000" indent="-504000" algn="l" defTabSz="914400" rtl="0" eaLnBrk="1" latinLnBrk="0" hangingPunct="1">
        <a:lnSpc>
          <a:spcPct val="90000"/>
        </a:lnSpc>
        <a:spcBef>
          <a:spcPts val="500"/>
        </a:spcBef>
        <a:buClr>
          <a:srgbClr val="0C7E8F"/>
        </a:buClr>
        <a:buFont typeface="Wingdings" panose="05000000000000000000" pitchFamily="2" charset="2"/>
        <a:buChar char="§"/>
        <a:defRPr sz="2200" kern="1200">
          <a:solidFill>
            <a:srgbClr val="595959"/>
          </a:solidFill>
          <a:latin typeface="Arial Nova Cond" panose="020B0506020202020204" pitchFamily="34" charset="0"/>
          <a:ea typeface="+mn-ea"/>
          <a:cs typeface="+mn-cs"/>
        </a:defRPr>
      </a:lvl2pPr>
      <a:lvl3pPr marL="1512000" indent="-504000" algn="l" defTabSz="914400" rtl="0" eaLnBrk="1" latinLnBrk="0" hangingPunct="1">
        <a:lnSpc>
          <a:spcPct val="90000"/>
        </a:lnSpc>
        <a:spcBef>
          <a:spcPts val="500"/>
        </a:spcBef>
        <a:buClr>
          <a:srgbClr val="0C7E8F"/>
        </a:buClr>
        <a:buFont typeface="Wingdings" panose="05000000000000000000" pitchFamily="2" charset="2"/>
        <a:buChar char="§"/>
        <a:defRPr sz="2200" kern="1200">
          <a:solidFill>
            <a:srgbClr val="595959"/>
          </a:solidFill>
          <a:latin typeface="Arial Nova Cond" panose="020B0506020202020204" pitchFamily="34" charset="0"/>
          <a:ea typeface="+mn-ea"/>
          <a:cs typeface="+mn-cs"/>
        </a:defRPr>
      </a:lvl3pPr>
      <a:lvl4pPr marL="2016000" indent="-504000" algn="l" defTabSz="914400" rtl="0" eaLnBrk="1" latinLnBrk="0" hangingPunct="1">
        <a:lnSpc>
          <a:spcPct val="90000"/>
        </a:lnSpc>
        <a:spcBef>
          <a:spcPts val="500"/>
        </a:spcBef>
        <a:buClr>
          <a:srgbClr val="0C7E8F"/>
        </a:buClr>
        <a:buFont typeface="Wingdings" panose="05000000000000000000" pitchFamily="2" charset="2"/>
        <a:buChar char="§"/>
        <a:defRPr sz="2200" kern="1200">
          <a:solidFill>
            <a:srgbClr val="595959"/>
          </a:solidFill>
          <a:latin typeface="Arial Nova Cond" panose="020B0506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C7E8F"/>
        </a:buClr>
        <a:buFont typeface="Wingdings" panose="05000000000000000000" pitchFamily="2" charset="2"/>
        <a:buChar char="§"/>
        <a:defRPr sz="2200" kern="1200">
          <a:solidFill>
            <a:srgbClr val="595959"/>
          </a:solidFill>
          <a:latin typeface="Arial Nova Cond" panose="020B0506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0DF768D-5D7A-5EC1-4188-6999026D2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3545"/>
            <a:ext cx="10515600" cy="794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528583F-6362-F452-109A-68180A7C7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33D9B1-601E-B62D-7B3A-6A11ED729E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55245F-26F0-44BD-B0C7-FFC4CB2F39FB}" type="datetimeFigureOut">
              <a:rPr lang="cs-CZ" smtClean="0"/>
              <a:t>27.05.2025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70FDA77-1F25-C5C2-E927-8964DFBA78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9CB5B6A-9040-2851-899D-2E559E6B4B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BD37-AC1A-4054-894F-F769F2BF03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4812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0C7E8F"/>
          </a:solidFill>
          <a:latin typeface="Arial Nova Cond" panose="020B0506020202020204" pitchFamily="34" charset="0"/>
          <a:ea typeface="+mj-ea"/>
          <a:cs typeface="+mj-cs"/>
        </a:defRPr>
      </a:lvl1pPr>
    </p:titleStyle>
    <p:bodyStyle>
      <a:lvl1pPr marL="504000" indent="-504000" algn="l" defTabSz="914400" rtl="0" eaLnBrk="1" latinLnBrk="0" hangingPunct="1">
        <a:lnSpc>
          <a:spcPct val="90000"/>
        </a:lnSpc>
        <a:spcBef>
          <a:spcPts val="1000"/>
        </a:spcBef>
        <a:buClr>
          <a:srgbClr val="0C7E8F"/>
        </a:buClr>
        <a:buFont typeface="Wingdings" panose="05000000000000000000" pitchFamily="2" charset="2"/>
        <a:buChar char="§"/>
        <a:defRPr sz="2200" kern="1200">
          <a:solidFill>
            <a:srgbClr val="595959"/>
          </a:solidFill>
          <a:latin typeface="Arial Nova Cond" panose="020B0506020202020204" pitchFamily="34" charset="0"/>
          <a:ea typeface="+mn-ea"/>
          <a:cs typeface="+mn-cs"/>
        </a:defRPr>
      </a:lvl1pPr>
      <a:lvl2pPr marL="1008000" indent="-504000" algn="l" defTabSz="914400" rtl="0" eaLnBrk="1" latinLnBrk="0" hangingPunct="1">
        <a:lnSpc>
          <a:spcPct val="90000"/>
        </a:lnSpc>
        <a:spcBef>
          <a:spcPts val="500"/>
        </a:spcBef>
        <a:buClr>
          <a:srgbClr val="0C7E8F"/>
        </a:buClr>
        <a:buFont typeface="Wingdings" panose="05000000000000000000" pitchFamily="2" charset="2"/>
        <a:buChar char="§"/>
        <a:defRPr sz="2200" kern="1200">
          <a:solidFill>
            <a:srgbClr val="595959"/>
          </a:solidFill>
          <a:latin typeface="Arial Nova Cond" panose="020B0506020202020204" pitchFamily="34" charset="0"/>
          <a:ea typeface="+mn-ea"/>
          <a:cs typeface="+mn-cs"/>
        </a:defRPr>
      </a:lvl2pPr>
      <a:lvl3pPr marL="1512000" indent="-504000" algn="l" defTabSz="914400" rtl="0" eaLnBrk="1" latinLnBrk="0" hangingPunct="1">
        <a:lnSpc>
          <a:spcPct val="90000"/>
        </a:lnSpc>
        <a:spcBef>
          <a:spcPts val="500"/>
        </a:spcBef>
        <a:buClr>
          <a:srgbClr val="0C7E8F"/>
        </a:buClr>
        <a:buFont typeface="Wingdings" panose="05000000000000000000" pitchFamily="2" charset="2"/>
        <a:buChar char="§"/>
        <a:defRPr sz="2200" kern="1200">
          <a:solidFill>
            <a:srgbClr val="595959"/>
          </a:solidFill>
          <a:latin typeface="Arial Nova Cond" panose="020B0506020202020204" pitchFamily="34" charset="0"/>
          <a:ea typeface="+mn-ea"/>
          <a:cs typeface="+mn-cs"/>
        </a:defRPr>
      </a:lvl3pPr>
      <a:lvl4pPr marL="2016000" indent="-504000" algn="l" defTabSz="914400" rtl="0" eaLnBrk="1" latinLnBrk="0" hangingPunct="1">
        <a:lnSpc>
          <a:spcPct val="90000"/>
        </a:lnSpc>
        <a:spcBef>
          <a:spcPts val="500"/>
        </a:spcBef>
        <a:buClr>
          <a:srgbClr val="0C7E8F"/>
        </a:buClr>
        <a:buFont typeface="Wingdings" panose="05000000000000000000" pitchFamily="2" charset="2"/>
        <a:buChar char="§"/>
        <a:defRPr sz="2200" kern="1200">
          <a:solidFill>
            <a:srgbClr val="595959"/>
          </a:solidFill>
          <a:latin typeface="Arial Nova Cond" panose="020B0506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C7E8F"/>
        </a:buClr>
        <a:buFont typeface="Wingdings" panose="05000000000000000000" pitchFamily="2" charset="2"/>
        <a:buChar char="§"/>
        <a:defRPr sz="2200" kern="1200">
          <a:solidFill>
            <a:srgbClr val="595959"/>
          </a:solidFill>
          <a:latin typeface="Arial Nova Cond" panose="020B0506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hyperlink" Target="https://www.linkedin.com/newsletters/7242941872376020994/" TargetMode="External"/><Relationship Id="rId4" Type="http://schemas.openxmlformats.org/officeDocument/2006/relationships/hyperlink" Target="https://www.aegislaw.cz/formular/gdpr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37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0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20320000" cy="1143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320000" cy="11430000"/>
            </a:xfrm>
            <a:custGeom>
              <a:avLst/>
              <a:gdLst/>
              <a:ahLst/>
              <a:cxnLst/>
              <a:rect l="l" t="t" r="r" b="b"/>
              <a:pathLst>
                <a:path w="20320000" h="11430000">
                  <a:moveTo>
                    <a:pt x="0" y="0"/>
                  </a:moveTo>
                  <a:lnTo>
                    <a:pt x="20320000" y="0"/>
                  </a:lnTo>
                  <a:lnTo>
                    <a:pt x="20320000" y="11430000"/>
                  </a:lnTo>
                  <a:lnTo>
                    <a:pt x="0" y="11430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77777"/>
              </a:stretch>
            </a:blipFill>
          </p:spPr>
          <p:txBody>
            <a:bodyPr/>
            <a:lstStyle/>
            <a:p>
              <a:endParaRPr lang="cs-CZ" sz="1440"/>
            </a:p>
          </p:txBody>
        </p:sp>
        <p:sp>
          <p:nvSpPr>
            <p:cNvPr id="4" name="Freeform 4"/>
            <p:cNvSpPr/>
            <p:nvPr/>
          </p:nvSpPr>
          <p:spPr>
            <a:xfrm>
              <a:off x="5991178" y="2110946"/>
              <a:ext cx="2943292" cy="5152492"/>
            </a:xfrm>
            <a:custGeom>
              <a:avLst/>
              <a:gdLst/>
              <a:ahLst/>
              <a:cxnLst/>
              <a:rect l="l" t="t" r="r" b="b"/>
              <a:pathLst>
                <a:path w="2943292" h="5152492">
                  <a:moveTo>
                    <a:pt x="0" y="0"/>
                  </a:moveTo>
                  <a:lnTo>
                    <a:pt x="2943292" y="0"/>
                  </a:lnTo>
                  <a:lnTo>
                    <a:pt x="2943292" y="5152492"/>
                  </a:lnTo>
                  <a:lnTo>
                    <a:pt x="0" y="51524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65999"/>
              </a:blip>
              <a:stretch>
                <a:fillRect l="-295058" t="-68145" r="-36941" b="-78629"/>
              </a:stretch>
            </a:blipFill>
          </p:spPr>
          <p:txBody>
            <a:bodyPr/>
            <a:lstStyle/>
            <a:p>
              <a:endParaRPr lang="cs-CZ" sz="1440"/>
            </a:p>
          </p:txBody>
        </p:sp>
        <p:sp>
          <p:nvSpPr>
            <p:cNvPr id="5" name="Freeform 5"/>
            <p:cNvSpPr/>
            <p:nvPr/>
          </p:nvSpPr>
          <p:spPr>
            <a:xfrm>
              <a:off x="10514565" y="2596667"/>
              <a:ext cx="4407670" cy="7716015"/>
            </a:xfrm>
            <a:custGeom>
              <a:avLst/>
              <a:gdLst/>
              <a:ahLst/>
              <a:cxnLst/>
              <a:rect l="l" t="t" r="r" b="b"/>
              <a:pathLst>
                <a:path w="4407670" h="7716015">
                  <a:moveTo>
                    <a:pt x="0" y="0"/>
                  </a:moveTo>
                  <a:lnTo>
                    <a:pt x="4407670" y="0"/>
                  </a:lnTo>
                  <a:lnTo>
                    <a:pt x="4407670" y="7716015"/>
                  </a:lnTo>
                  <a:lnTo>
                    <a:pt x="0" y="7716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65999"/>
              </a:blip>
              <a:stretch>
                <a:fillRect l="-295058" t="-68145" r="-36941" b="-78629"/>
              </a:stretch>
            </a:blipFill>
          </p:spPr>
          <p:txBody>
            <a:bodyPr/>
            <a:lstStyle/>
            <a:p>
              <a:endParaRPr lang="cs-CZ" sz="144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218052" y="5624631"/>
            <a:ext cx="3691520" cy="731144"/>
            <a:chOff x="0" y="0"/>
            <a:chExt cx="3334337" cy="660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334337" cy="660400"/>
            </a:xfrm>
            <a:custGeom>
              <a:avLst/>
              <a:gdLst/>
              <a:ahLst/>
              <a:cxnLst/>
              <a:rect l="l" t="t" r="r" b="b"/>
              <a:pathLst>
                <a:path w="3334337" h="660400">
                  <a:moveTo>
                    <a:pt x="320987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209877" y="0"/>
                  </a:lnTo>
                  <a:cubicBezTo>
                    <a:pt x="3278456" y="0"/>
                    <a:pt x="3334337" y="55880"/>
                    <a:pt x="3334337" y="124460"/>
                  </a:cubicBezTo>
                  <a:lnTo>
                    <a:pt x="3334337" y="535940"/>
                  </a:lnTo>
                  <a:cubicBezTo>
                    <a:pt x="3334337" y="604520"/>
                    <a:pt x="3278456" y="660400"/>
                    <a:pt x="3209877" y="660400"/>
                  </a:cubicBezTo>
                  <a:close/>
                </a:path>
              </a:pathLst>
            </a:custGeom>
            <a:solidFill>
              <a:srgbClr val="FAF9F9">
                <a:alpha val="62745"/>
              </a:srgbClr>
            </a:solidFill>
          </p:spPr>
          <p:txBody>
            <a:bodyPr/>
            <a:lstStyle/>
            <a:p>
              <a:endParaRPr lang="cs-CZ" sz="144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4176084" y="5689515"/>
            <a:ext cx="3775456" cy="525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50"/>
              </a:lnSpc>
              <a:spcBef>
                <a:spcPct val="0"/>
              </a:spcBef>
            </a:pPr>
            <a:r>
              <a:rPr lang="cs-CZ" sz="3178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PRACOVNÍ</a:t>
            </a:r>
            <a:r>
              <a:rPr lang="en-US" sz="3178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 PRÁVO</a:t>
            </a:r>
          </a:p>
        </p:txBody>
      </p:sp>
      <p:sp>
        <p:nvSpPr>
          <p:cNvPr id="18" name="Freeform 18"/>
          <p:cNvSpPr/>
          <p:nvPr/>
        </p:nvSpPr>
        <p:spPr>
          <a:xfrm>
            <a:off x="4560960" y="172977"/>
            <a:ext cx="3070080" cy="565857"/>
          </a:xfrm>
          <a:custGeom>
            <a:avLst/>
            <a:gdLst/>
            <a:ahLst/>
            <a:cxnLst/>
            <a:rect l="l" t="t" r="r" b="b"/>
            <a:pathLst>
              <a:path w="3837600" h="707321">
                <a:moveTo>
                  <a:pt x="0" y="0"/>
                </a:moveTo>
                <a:lnTo>
                  <a:pt x="3837600" y="0"/>
                </a:lnTo>
                <a:lnTo>
                  <a:pt x="3837600" y="707321"/>
                </a:lnTo>
                <a:lnTo>
                  <a:pt x="0" y="7073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9250" b="-19250"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19" name="Freeform 19"/>
          <p:cNvSpPr/>
          <p:nvPr/>
        </p:nvSpPr>
        <p:spPr>
          <a:xfrm>
            <a:off x="4748696" y="226011"/>
            <a:ext cx="2694608" cy="459790"/>
          </a:xfrm>
          <a:custGeom>
            <a:avLst/>
            <a:gdLst/>
            <a:ahLst/>
            <a:cxnLst/>
            <a:rect l="l" t="t" r="r" b="b"/>
            <a:pathLst>
              <a:path w="3368260" h="574737">
                <a:moveTo>
                  <a:pt x="0" y="0"/>
                </a:moveTo>
                <a:lnTo>
                  <a:pt x="3368260" y="0"/>
                </a:lnTo>
                <a:lnTo>
                  <a:pt x="3368260" y="574737"/>
                </a:lnTo>
                <a:lnTo>
                  <a:pt x="0" y="5747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25" name="Freeform 4">
            <a:extLst>
              <a:ext uri="{FF2B5EF4-FFF2-40B4-BE49-F238E27FC236}">
                <a16:creationId xmlns:a16="http://schemas.microsoft.com/office/drawing/2014/main" id="{10F633BC-2529-7ACD-97D7-2DF2DD26BE67}"/>
              </a:ext>
            </a:extLst>
          </p:cNvPr>
          <p:cNvSpPr/>
          <p:nvPr/>
        </p:nvSpPr>
        <p:spPr>
          <a:xfrm>
            <a:off x="1670050" y="1342568"/>
            <a:ext cx="8851900" cy="1655544"/>
          </a:xfrm>
          <a:custGeom>
            <a:avLst/>
            <a:gdLst/>
            <a:ahLst/>
            <a:cxnLst/>
            <a:rect l="l" t="t" r="r" b="b"/>
            <a:pathLst>
              <a:path w="7558701" h="1546920">
                <a:moveTo>
                  <a:pt x="7434241" y="1546920"/>
                </a:moveTo>
                <a:lnTo>
                  <a:pt x="124460" y="1546920"/>
                </a:lnTo>
                <a:cubicBezTo>
                  <a:pt x="55880" y="1546920"/>
                  <a:pt x="0" y="1491040"/>
                  <a:pt x="0" y="142246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7434241" y="0"/>
                </a:lnTo>
                <a:cubicBezTo>
                  <a:pt x="7502820" y="0"/>
                  <a:pt x="7558701" y="55880"/>
                  <a:pt x="7558701" y="124460"/>
                </a:cubicBezTo>
                <a:lnTo>
                  <a:pt x="7558701" y="1422460"/>
                </a:lnTo>
                <a:cubicBezTo>
                  <a:pt x="7558701" y="1491040"/>
                  <a:pt x="7502820" y="1546920"/>
                  <a:pt x="7434241" y="1546920"/>
                </a:cubicBezTo>
                <a:close/>
              </a:path>
            </a:pathLst>
          </a:custGeom>
          <a:solidFill>
            <a:srgbClr val="253A5F">
              <a:alpha val="80000"/>
            </a:srgbClr>
          </a:solidFill>
        </p:spPr>
        <p:txBody>
          <a:bodyPr/>
          <a:lstStyle/>
          <a:p>
            <a:endParaRPr lang="cs-CZ" sz="1200"/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336363BC-C060-B10B-B5D5-93846443A210}"/>
              </a:ext>
            </a:extLst>
          </p:cNvPr>
          <p:cNvSpPr txBox="1"/>
          <p:nvPr/>
        </p:nvSpPr>
        <p:spPr>
          <a:xfrm>
            <a:off x="2009020" y="1801008"/>
            <a:ext cx="846848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cs-CZ" sz="4800" b="1" dirty="0">
                <a:solidFill>
                  <a:schemeClr val="bg1"/>
                </a:solidFill>
              </a:rPr>
              <a:t>Mgr. </a:t>
            </a:r>
            <a:r>
              <a:rPr lang="cs-CZ" sz="4800" b="1">
                <a:solidFill>
                  <a:schemeClr val="bg1"/>
                </a:solidFill>
              </a:rPr>
              <a:t>Tomáš Procházka</a:t>
            </a:r>
            <a:endParaRPr lang="cs-CZ" sz="4800" b="1" dirty="0">
              <a:solidFill>
                <a:schemeClr val="bg1"/>
              </a:solidFill>
            </a:endParaRPr>
          </a:p>
        </p:txBody>
      </p:sp>
      <p:sp>
        <p:nvSpPr>
          <p:cNvPr id="26" name="Freeform 4">
            <a:extLst>
              <a:ext uri="{FF2B5EF4-FFF2-40B4-BE49-F238E27FC236}">
                <a16:creationId xmlns:a16="http://schemas.microsoft.com/office/drawing/2014/main" id="{C1EE9972-0F93-9ADB-BD36-065B5A8190C4}"/>
              </a:ext>
            </a:extLst>
          </p:cNvPr>
          <p:cNvSpPr/>
          <p:nvPr/>
        </p:nvSpPr>
        <p:spPr>
          <a:xfrm>
            <a:off x="1670050" y="3407695"/>
            <a:ext cx="8851900" cy="1655544"/>
          </a:xfrm>
          <a:custGeom>
            <a:avLst/>
            <a:gdLst/>
            <a:ahLst/>
            <a:cxnLst/>
            <a:rect l="l" t="t" r="r" b="b"/>
            <a:pathLst>
              <a:path w="7558701" h="1546920">
                <a:moveTo>
                  <a:pt x="7434241" y="1546920"/>
                </a:moveTo>
                <a:lnTo>
                  <a:pt x="124460" y="1546920"/>
                </a:lnTo>
                <a:cubicBezTo>
                  <a:pt x="55880" y="1546920"/>
                  <a:pt x="0" y="1491040"/>
                  <a:pt x="0" y="142246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7434241" y="0"/>
                </a:lnTo>
                <a:cubicBezTo>
                  <a:pt x="7502820" y="0"/>
                  <a:pt x="7558701" y="55880"/>
                  <a:pt x="7558701" y="124460"/>
                </a:cubicBezTo>
                <a:lnTo>
                  <a:pt x="7558701" y="1422460"/>
                </a:lnTo>
                <a:cubicBezTo>
                  <a:pt x="7558701" y="1491040"/>
                  <a:pt x="7502820" y="1546920"/>
                  <a:pt x="7434241" y="1546920"/>
                </a:cubicBezTo>
                <a:close/>
              </a:path>
            </a:pathLst>
          </a:custGeom>
          <a:solidFill>
            <a:srgbClr val="253A5F">
              <a:alpha val="80000"/>
            </a:srgbClr>
          </a:solidFill>
        </p:spPr>
        <p:txBody>
          <a:bodyPr/>
          <a:lstStyle/>
          <a:p>
            <a:endParaRPr lang="cs-CZ" sz="1200"/>
          </a:p>
        </p:txBody>
      </p:sp>
      <p:sp>
        <p:nvSpPr>
          <p:cNvPr id="27" name="TextBox 7">
            <a:extLst>
              <a:ext uri="{FF2B5EF4-FFF2-40B4-BE49-F238E27FC236}">
                <a16:creationId xmlns:a16="http://schemas.microsoft.com/office/drawing/2014/main" id="{3995ECA3-493B-0FB8-F0FB-3DEE3999119B}"/>
              </a:ext>
            </a:extLst>
          </p:cNvPr>
          <p:cNvSpPr txBox="1"/>
          <p:nvPr/>
        </p:nvSpPr>
        <p:spPr>
          <a:xfrm>
            <a:off x="2008861" y="3743024"/>
            <a:ext cx="8007365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l-PL" sz="3200" b="1" dirty="0">
                <a:solidFill>
                  <a:schemeClr val="bg1"/>
                </a:solidFill>
              </a:rPr>
              <a:t>Doručování a elektronizace v pracovním právu</a:t>
            </a:r>
            <a:endParaRPr lang="cs-CZ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D9063-2AC7-402A-6D99-D397C48BD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C340306D-BCB7-33EA-D4B1-239926C14B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0798" y="589730"/>
            <a:ext cx="10775896" cy="511483"/>
          </a:xfrm>
        </p:spPr>
        <p:txBody>
          <a:bodyPr>
            <a:normAutofit/>
          </a:bodyPr>
          <a:lstStyle/>
          <a:p>
            <a:r>
              <a:rPr lang="cs-CZ"/>
              <a:t>MUSÍM ČÍST EMAILY?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1E70B7E-D81E-BDCE-5287-48316185323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0798" y="1101213"/>
            <a:ext cx="10925175" cy="4764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03555" indent="-503555"/>
            <a:r>
              <a:rPr lang="cs-CZ"/>
              <a:t>Předseda představenstva se domáhal (smluvní) náhrady ve výši osminásobku základní odměny, protože mu společnost včas neoznámila nezvolení do dalšího funkčního období. </a:t>
            </a:r>
          </a:p>
          <a:p>
            <a:pPr marL="503555" indent="-503555"/>
            <a:r>
              <a:rPr lang="cs-CZ"/>
              <a:t>Informaci měl dostat do konce října.</a:t>
            </a:r>
          </a:p>
          <a:p>
            <a:pPr marL="503555" indent="-503555"/>
            <a:r>
              <a:rPr lang="cs-CZ"/>
              <a:t>Společnost zaslala oznámení o nezvolení e-mailem dne 29. 10. </a:t>
            </a:r>
          </a:p>
          <a:p>
            <a:pPr marL="503555" indent="-503555"/>
            <a:r>
              <a:rPr lang="cs-CZ"/>
              <a:t>Předseda v dané době čerpal dovolenou a do schránky se přihlásil až 2. 11. </a:t>
            </a:r>
          </a:p>
          <a:p>
            <a:pPr marL="503555" indent="-503555"/>
            <a:endParaRPr lang="cs-CZ"/>
          </a:p>
          <a:p>
            <a:pPr marL="503555" indent="-503555"/>
            <a:r>
              <a:rPr lang="cs-CZ" i="1"/>
              <a:t>Slovním spojením „dostane do sféry jeho dispozice“ je třeba rozumět konkrétní možnost nepřítomné osoby seznámit se s jí adresovaným právním jednáním. Přitom není nezbytné, aby se adresát skutečně seznámil s obsahem úkonu, dostačuje, že </a:t>
            </a:r>
            <a:r>
              <a:rPr lang="cs-CZ" b="1" i="1"/>
              <a:t>měl objektivně příležitost </a:t>
            </a:r>
            <a:r>
              <a:rPr lang="cs-CZ" i="1"/>
              <a:t>tak učinit.</a:t>
            </a:r>
          </a:p>
        </p:txBody>
      </p:sp>
      <p:sp>
        <p:nvSpPr>
          <p:cNvPr id="4" name="Zástupný text 1">
            <a:extLst>
              <a:ext uri="{FF2B5EF4-FFF2-40B4-BE49-F238E27FC236}">
                <a16:creationId xmlns:a16="http://schemas.microsoft.com/office/drawing/2014/main" id="{1EF4F286-E325-A677-C465-3491D0F66A98}"/>
              </a:ext>
            </a:extLst>
          </p:cNvPr>
          <p:cNvSpPr txBox="1">
            <a:spLocks/>
          </p:cNvSpPr>
          <p:nvPr/>
        </p:nvSpPr>
        <p:spPr>
          <a:xfrm>
            <a:off x="560798" y="992187"/>
            <a:ext cx="8094104" cy="511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None/>
              <a:defRPr sz="2400" b="1" kern="1200">
                <a:solidFill>
                  <a:srgbClr val="0C7E8F"/>
                </a:solidFill>
                <a:latin typeface="Arial Nova Cond" panose="020B0506020202020204" pitchFamily="34" charset="0"/>
                <a:ea typeface="+mn-ea"/>
                <a:cs typeface="+mn-cs"/>
              </a:defRPr>
            </a:lvl1pPr>
            <a:lvl2pPr marL="1008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2pPr>
            <a:lvl3pPr marL="1512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3pPr>
            <a:lvl4pPr marL="2016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C7E8F"/>
              </a:buClr>
              <a:buSzTx/>
              <a:buFont typeface="Wingdings" panose="05000000000000000000" pitchFamily="2" charset="2"/>
              <a:buNone/>
              <a:tabLst/>
              <a:defRPr/>
            </a:pPr>
            <a:endParaRPr kumimoji="0" lang="pl-PL" sz="2000" b="1" i="0" u="none" strike="noStrike" kern="1200" cap="none" spc="0" normalizeH="0" baseline="0" noProof="0">
              <a:ln>
                <a:noFill/>
              </a:ln>
              <a:solidFill>
                <a:srgbClr val="52575A"/>
              </a:solidFill>
              <a:effectLst/>
              <a:uLnTx/>
              <a:uFillTx/>
              <a:latin typeface="Arial Nova Cond" panose="020B0506020202020204" pitchFamily="34" charset="0"/>
              <a:ea typeface="+mn-ea"/>
              <a:cs typeface="+mn-cs"/>
            </a:endParaRPr>
          </a:p>
        </p:txBody>
      </p:sp>
      <p:pic>
        <p:nvPicPr>
          <p:cNvPr id="5" name="Picture 2" descr="A person in a suit holding a drink and a computer under an umbrella&#10;&#10;AI-generated content may be incorrect.">
            <a:extLst>
              <a:ext uri="{FF2B5EF4-FFF2-40B4-BE49-F238E27FC236}">
                <a16:creationId xmlns:a16="http://schemas.microsoft.com/office/drawing/2014/main" id="{E61B8056-C94B-430B-F329-7FD0B53E04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11" y="0"/>
            <a:ext cx="122144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6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74C807-AE98-D7C3-72D5-4566FD1C0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ACB7B3F9-1AFC-D5EB-9B0F-0027DDAA52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0798" y="589730"/>
            <a:ext cx="10775896" cy="511483"/>
          </a:xfrm>
        </p:spPr>
        <p:txBody>
          <a:bodyPr>
            <a:normAutofit/>
          </a:bodyPr>
          <a:lstStyle/>
          <a:p>
            <a:r>
              <a:rPr lang="cs-CZ"/>
              <a:t>ROK 2025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A4BF5D1-7533-6B82-6F2E-0B2858CE99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0798" y="1101213"/>
            <a:ext cx="10925175" cy="4764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03555" indent="-503555"/>
            <a:r>
              <a:rPr lang="cs-CZ"/>
              <a:t>Samostatná pravidla pro </a:t>
            </a:r>
            <a:r>
              <a:rPr lang="cs-CZ" b="1"/>
              <a:t>mzdový/platový výměr</a:t>
            </a:r>
          </a:p>
          <a:p>
            <a:pPr marL="1007555" lvl="1" indent="-503555"/>
            <a:r>
              <a:rPr lang="cs-CZ"/>
              <a:t>Bez souhlasu</a:t>
            </a:r>
          </a:p>
          <a:p>
            <a:pPr marL="1007555" lvl="1" indent="-503555"/>
            <a:r>
              <a:rPr lang="cs-CZ"/>
              <a:t>I na pracovní adresu</a:t>
            </a:r>
          </a:p>
          <a:p>
            <a:pPr marL="1007555" lvl="1" indent="-503555"/>
            <a:r>
              <a:rPr lang="cs-CZ"/>
              <a:t>Není fikce doručení</a:t>
            </a:r>
          </a:p>
          <a:p>
            <a:pPr marL="1007555" lvl="1" indent="-503555"/>
            <a:endParaRPr lang="cs-CZ"/>
          </a:p>
        </p:txBody>
      </p:sp>
      <p:sp>
        <p:nvSpPr>
          <p:cNvPr id="4" name="Zástupný text 1">
            <a:extLst>
              <a:ext uri="{FF2B5EF4-FFF2-40B4-BE49-F238E27FC236}">
                <a16:creationId xmlns:a16="http://schemas.microsoft.com/office/drawing/2014/main" id="{51B86487-68B8-4DC4-53B3-7ED887991C57}"/>
              </a:ext>
            </a:extLst>
          </p:cNvPr>
          <p:cNvSpPr txBox="1">
            <a:spLocks/>
          </p:cNvSpPr>
          <p:nvPr/>
        </p:nvSpPr>
        <p:spPr>
          <a:xfrm>
            <a:off x="560798" y="992187"/>
            <a:ext cx="8094104" cy="511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None/>
              <a:defRPr sz="2400" b="1" kern="1200">
                <a:solidFill>
                  <a:srgbClr val="0C7E8F"/>
                </a:solidFill>
                <a:latin typeface="Arial Nova Cond" panose="020B0506020202020204" pitchFamily="34" charset="0"/>
                <a:ea typeface="+mn-ea"/>
                <a:cs typeface="+mn-cs"/>
              </a:defRPr>
            </a:lvl1pPr>
            <a:lvl2pPr marL="1008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2pPr>
            <a:lvl3pPr marL="1512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3pPr>
            <a:lvl4pPr marL="2016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C7E8F"/>
              </a:buClr>
              <a:buSzTx/>
              <a:buFont typeface="Wingdings" panose="05000000000000000000" pitchFamily="2" charset="2"/>
              <a:buNone/>
              <a:tabLst/>
              <a:defRPr/>
            </a:pPr>
            <a:endParaRPr kumimoji="0" lang="pl-PL" sz="2000" b="1" i="0" u="none" strike="noStrike" kern="1200" cap="none" spc="0" normalizeH="0" baseline="0" noProof="0">
              <a:ln>
                <a:noFill/>
              </a:ln>
              <a:solidFill>
                <a:srgbClr val="52575A"/>
              </a:solidFill>
              <a:effectLst/>
              <a:uLnTx/>
              <a:uFillTx/>
              <a:latin typeface="Arial Nova Cond" panose="020B0506020202020204" pitchFamily="34" charset="0"/>
              <a:ea typeface="+mn-ea"/>
              <a:cs typeface="+mn-cs"/>
            </a:endParaRPr>
          </a:p>
        </p:txBody>
      </p:sp>
      <p:pic>
        <p:nvPicPr>
          <p:cNvPr id="5" name="Picture 3" descr="A computer on a table&#10;&#10;AI-generated content may be incorrect.">
            <a:extLst>
              <a:ext uri="{FF2B5EF4-FFF2-40B4-BE49-F238E27FC236}">
                <a16:creationId xmlns:a16="http://schemas.microsoft.com/office/drawing/2014/main" id="{0E80C656-FF0E-9B2B-33FC-9EA8E04767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949" y="-114300"/>
            <a:ext cx="12452349" cy="697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3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E34483A9-37AD-99DB-1EE2-8F4969C4B155}"/>
              </a:ext>
            </a:extLst>
          </p:cNvPr>
          <p:cNvSpPr txBox="1">
            <a:spLocks/>
          </p:cNvSpPr>
          <p:nvPr/>
        </p:nvSpPr>
        <p:spPr>
          <a:xfrm>
            <a:off x="693738" y="1571857"/>
            <a:ext cx="10925175" cy="44273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504000" indent="-504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1pPr>
            <a:lvl2pPr marL="1008000" indent="-50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2pPr>
            <a:lvl3pPr marL="1512000" indent="-50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3pPr>
            <a:lvl4pPr marL="1980000" indent="-50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3745" indent="-503555"/>
            <a:r>
              <a:rPr lang="cs-CZ">
                <a:latin typeface="Arial Nova Cond"/>
              </a:rPr>
              <a:t>Písemná informace o podmínkách doručování</a:t>
            </a:r>
          </a:p>
          <a:p>
            <a:pPr marL="1007935" lvl="1" indent="-503555"/>
            <a:r>
              <a:rPr lang="cs-CZ">
                <a:latin typeface="Arial Nova Cond"/>
              </a:rPr>
              <a:t>Včetně fikce doručení</a:t>
            </a:r>
          </a:p>
          <a:p>
            <a:pPr marL="503555" indent="-503555"/>
            <a:r>
              <a:rPr lang="cs-CZ">
                <a:latin typeface="Arial Nova Cond"/>
              </a:rPr>
              <a:t>Písemný souhlas zaměstnance s uvedením e-mailu</a:t>
            </a:r>
          </a:p>
          <a:p>
            <a:pPr marL="1007935" lvl="1" indent="-503555"/>
            <a:r>
              <a:rPr lang="cs-CZ">
                <a:latin typeface="Arial Nova Cond"/>
              </a:rPr>
              <a:t>Samostatné prohlášení</a:t>
            </a:r>
          </a:p>
          <a:p>
            <a:pPr marL="1007935" lvl="1" indent="-503555"/>
            <a:r>
              <a:rPr lang="cs-CZ">
                <a:latin typeface="Arial Nova Cond"/>
              </a:rPr>
              <a:t>Lze odvolat</a:t>
            </a:r>
          </a:p>
          <a:p>
            <a:pPr marL="503745" indent="-503555"/>
            <a:r>
              <a:rPr lang="cs-CZ">
                <a:latin typeface="Arial Nova Cond"/>
              </a:rPr>
              <a:t>E-mail není v dispozici zaměstnavatele</a:t>
            </a:r>
          </a:p>
          <a:p>
            <a:pPr marL="503745" indent="-503555"/>
            <a:r>
              <a:rPr lang="cs-CZ">
                <a:latin typeface="Arial Nova Cond"/>
              </a:rPr>
              <a:t>Uznávaný elektronický podpis</a:t>
            </a:r>
          </a:p>
          <a:p>
            <a:pPr marL="503745" indent="-503555"/>
            <a:r>
              <a:rPr lang="cs-CZ">
                <a:latin typeface="Arial Nova Cond"/>
              </a:rPr>
              <a:t>Doručeno v den potvrzení zaměstnancem (elektronicky)</a:t>
            </a:r>
          </a:p>
          <a:p>
            <a:pPr marL="503745" indent="-503555"/>
            <a:r>
              <a:rPr lang="cs-CZ">
                <a:latin typeface="Arial Nova Cond"/>
              </a:rPr>
              <a:t>Fikce doručení v 15. den (pokud nepotvrdí)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cs-CZ"/>
          </a:p>
        </p:txBody>
      </p:sp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20A6AADD-0B1B-CF64-6100-0C0C0F74DD19}"/>
              </a:ext>
            </a:extLst>
          </p:cNvPr>
          <p:cNvSpPr txBox="1">
            <a:spLocks/>
          </p:cNvSpPr>
          <p:nvPr/>
        </p:nvSpPr>
        <p:spPr>
          <a:xfrm>
            <a:off x="712788" y="1552806"/>
            <a:ext cx="10925175" cy="482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04000" indent="-504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1pPr>
            <a:lvl2pPr marL="1008000" indent="-50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2pPr>
            <a:lvl3pPr marL="1512000" indent="-50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3pPr>
            <a:lvl4pPr marL="1980000" indent="-50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b="1"/>
              <a:t>Není nutný souhlas </a:t>
            </a:r>
            <a:r>
              <a:rPr lang="cs-CZ"/>
              <a:t>zaměstnance</a:t>
            </a:r>
          </a:p>
          <a:p>
            <a:r>
              <a:rPr lang="cs-CZ"/>
              <a:t>Možnost doručení na </a:t>
            </a:r>
            <a:r>
              <a:rPr lang="cs-CZ" b="1"/>
              <a:t>pracovní mail / firemním IT systémem</a:t>
            </a:r>
          </a:p>
          <a:p>
            <a:r>
              <a:rPr lang="cs-CZ"/>
              <a:t>Zaměstnanec musí mít </a:t>
            </a:r>
            <a:r>
              <a:rPr lang="cs-CZ" b="1"/>
              <a:t>možnost uložit + vytisknout</a:t>
            </a:r>
            <a:endParaRPr lang="cs-CZ"/>
          </a:p>
          <a:p>
            <a:r>
              <a:rPr lang="cs-CZ"/>
              <a:t>Uznávaný elektronický podpis</a:t>
            </a:r>
            <a:endParaRPr lang="cs-CZ" b="1"/>
          </a:p>
          <a:p>
            <a:r>
              <a:rPr lang="cs-CZ"/>
              <a:t>Nutnost písemného potvrzení převzetí zaměstnancem do 15 dnů, jinak neúčinné (</a:t>
            </a:r>
            <a:r>
              <a:rPr lang="cs-CZ" u="sng"/>
              <a:t>není</a:t>
            </a:r>
            <a:r>
              <a:rPr lang="cs-CZ"/>
              <a:t> fikce doručení)</a:t>
            </a:r>
          </a:p>
          <a:p>
            <a:endParaRPr lang="cs-CZ">
              <a:highlight>
                <a:srgbClr val="FFFF00"/>
              </a:highlight>
            </a:endParaRPr>
          </a:p>
          <a:p>
            <a:endParaRPr lang="en-GB"/>
          </a:p>
        </p:txBody>
      </p:sp>
      <p:pic>
        <p:nvPicPr>
          <p:cNvPr id="4" name="Picture 4" descr="A glowing grid on a stone surface&#10;&#10;AI-generated content may be incorrect.">
            <a:extLst>
              <a:ext uri="{FF2B5EF4-FFF2-40B4-BE49-F238E27FC236}">
                <a16:creationId xmlns:a16="http://schemas.microsoft.com/office/drawing/2014/main" id="{F701A62D-A845-EA72-3701-C7949991BA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949" y="-133350"/>
            <a:ext cx="12452349" cy="6991350"/>
          </a:xfrm>
          <a:prstGeom prst="rect">
            <a:avLst/>
          </a:prstGeom>
        </p:spPr>
      </p:pic>
      <p:sp>
        <p:nvSpPr>
          <p:cNvPr id="9" name="Zástupný text 1">
            <a:extLst>
              <a:ext uri="{FF2B5EF4-FFF2-40B4-BE49-F238E27FC236}">
                <a16:creationId xmlns:a16="http://schemas.microsoft.com/office/drawing/2014/main" id="{3842AD94-4322-1C52-95E6-BE793544DF88}"/>
              </a:ext>
            </a:extLst>
          </p:cNvPr>
          <p:cNvSpPr txBox="1">
            <a:spLocks/>
          </p:cNvSpPr>
          <p:nvPr/>
        </p:nvSpPr>
        <p:spPr>
          <a:xfrm>
            <a:off x="713198" y="742130"/>
            <a:ext cx="9040402" cy="40245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None/>
              <a:defRPr sz="2400" b="1" kern="1200">
                <a:solidFill>
                  <a:srgbClr val="0C7E8F"/>
                </a:solidFill>
                <a:latin typeface="Arial Nova Cond" panose="020B0506020202020204" pitchFamily="34" charset="0"/>
                <a:ea typeface="+mn-ea"/>
                <a:cs typeface="+mn-cs"/>
              </a:defRPr>
            </a:lvl1pPr>
            <a:lvl2pPr marL="1008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2pPr>
            <a:lvl3pPr marL="1512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3pPr>
            <a:lvl4pPr marL="2016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DVOUSTRANNÁ PRÁVNÍ JEDNÁNÍ</a:t>
            </a:r>
          </a:p>
        </p:txBody>
      </p:sp>
      <p:sp>
        <p:nvSpPr>
          <p:cNvPr id="11" name="Zástupný text 1">
            <a:extLst>
              <a:ext uri="{FF2B5EF4-FFF2-40B4-BE49-F238E27FC236}">
                <a16:creationId xmlns:a16="http://schemas.microsoft.com/office/drawing/2014/main" id="{D3BC6FCD-CE8F-6CBF-2DEE-509598DF7254}"/>
              </a:ext>
            </a:extLst>
          </p:cNvPr>
          <p:cNvSpPr txBox="1">
            <a:spLocks/>
          </p:cNvSpPr>
          <p:nvPr/>
        </p:nvSpPr>
        <p:spPr>
          <a:xfrm>
            <a:off x="713198" y="704030"/>
            <a:ext cx="8071643" cy="5114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None/>
              <a:defRPr sz="2400" b="1" kern="1200">
                <a:solidFill>
                  <a:srgbClr val="0C7E8F"/>
                </a:solidFill>
                <a:latin typeface="Arial Nova Cond" panose="020B0506020202020204" pitchFamily="34" charset="0"/>
                <a:ea typeface="+mn-ea"/>
                <a:cs typeface="+mn-cs"/>
              </a:defRPr>
            </a:lvl1pPr>
            <a:lvl2pPr marL="1008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2pPr>
            <a:lvl3pPr marL="1512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3pPr>
            <a:lvl4pPr marL="2016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>
                <a:latin typeface="Arial Nova Cond"/>
              </a:rPr>
              <a:t>DOKUMENTY V „PŘÍSNÉM REŽIMU“</a:t>
            </a:r>
            <a:endParaRPr lang="cs-CZ"/>
          </a:p>
        </p:txBody>
      </p:sp>
      <p:sp>
        <p:nvSpPr>
          <p:cNvPr id="13" name="Zástupný text 1">
            <a:extLst>
              <a:ext uri="{FF2B5EF4-FFF2-40B4-BE49-F238E27FC236}">
                <a16:creationId xmlns:a16="http://schemas.microsoft.com/office/drawing/2014/main" id="{AF5E0D3C-7816-49A0-8FBC-F5FC8FB806A7}"/>
              </a:ext>
            </a:extLst>
          </p:cNvPr>
          <p:cNvSpPr txBox="1">
            <a:spLocks/>
          </p:cNvSpPr>
          <p:nvPr/>
        </p:nvSpPr>
        <p:spPr>
          <a:xfrm>
            <a:off x="713198" y="768350"/>
            <a:ext cx="10130648" cy="4910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None/>
              <a:defRPr sz="2400" b="1" kern="1200">
                <a:solidFill>
                  <a:srgbClr val="0C7E8F"/>
                </a:solidFill>
                <a:latin typeface="Arial Nova Cond" panose="020B0506020202020204" pitchFamily="34" charset="0"/>
                <a:ea typeface="+mn-ea"/>
                <a:cs typeface="+mn-cs"/>
              </a:defRPr>
            </a:lvl1pPr>
            <a:lvl2pPr marL="1008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2pPr>
            <a:lvl3pPr marL="1512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3pPr>
            <a:lvl4pPr marL="2016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r>
              <a:rPr lang="cs-CZ">
                <a:latin typeface="Arial Nova Cond"/>
              </a:rPr>
              <a:t>DOKUMENTY V „PŘÍSNÉM REŽIMU“ </a:t>
            </a:r>
            <a:endParaRPr lang="cs-CZ"/>
          </a:p>
        </p:txBody>
      </p:sp>
      <p:sp>
        <p:nvSpPr>
          <p:cNvPr id="15" name="Zástupný text 1">
            <a:extLst>
              <a:ext uri="{FF2B5EF4-FFF2-40B4-BE49-F238E27FC236}">
                <a16:creationId xmlns:a16="http://schemas.microsoft.com/office/drawing/2014/main" id="{E023EF7C-FC07-4D4E-72EE-E923A12A36EB}"/>
              </a:ext>
            </a:extLst>
          </p:cNvPr>
          <p:cNvSpPr txBox="1">
            <a:spLocks/>
          </p:cNvSpPr>
          <p:nvPr/>
        </p:nvSpPr>
        <p:spPr>
          <a:xfrm>
            <a:off x="694148" y="704030"/>
            <a:ext cx="9299482" cy="511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None/>
              <a:defRPr sz="2400" b="1" kern="1200">
                <a:solidFill>
                  <a:srgbClr val="0C7E8F"/>
                </a:solidFill>
                <a:latin typeface="Arial Nova Cond" panose="020B0506020202020204" pitchFamily="34" charset="0"/>
                <a:ea typeface="+mn-ea"/>
                <a:cs typeface="+mn-cs"/>
              </a:defRPr>
            </a:lvl1pPr>
            <a:lvl2pPr marL="1008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2pPr>
            <a:lvl3pPr marL="1512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3pPr>
            <a:lvl4pPr marL="2016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MZDOVÝ VÝMĚR</a:t>
            </a:r>
            <a:endParaRPr lang="en-GB"/>
          </a:p>
        </p:txBody>
      </p:sp>
      <p:sp>
        <p:nvSpPr>
          <p:cNvPr id="19" name="Zástupný text 1">
            <a:extLst>
              <a:ext uri="{FF2B5EF4-FFF2-40B4-BE49-F238E27FC236}">
                <a16:creationId xmlns:a16="http://schemas.microsoft.com/office/drawing/2014/main" id="{D859CEC1-EF97-CE53-3C52-C6D2E4DF6A20}"/>
              </a:ext>
            </a:extLst>
          </p:cNvPr>
          <p:cNvSpPr txBox="1">
            <a:spLocks/>
          </p:cNvSpPr>
          <p:nvPr/>
        </p:nvSpPr>
        <p:spPr>
          <a:xfrm>
            <a:off x="694148" y="704030"/>
            <a:ext cx="9299482" cy="511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None/>
              <a:defRPr sz="2400" b="1" kern="1200">
                <a:solidFill>
                  <a:srgbClr val="0C7E8F"/>
                </a:solidFill>
                <a:latin typeface="Arial Nova Cond" panose="020B0506020202020204" pitchFamily="34" charset="0"/>
                <a:ea typeface="+mn-ea"/>
                <a:cs typeface="+mn-cs"/>
              </a:defRPr>
            </a:lvl1pPr>
            <a:lvl2pPr marL="1008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2pPr>
            <a:lvl3pPr marL="1512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3pPr>
            <a:lvl4pPr marL="2016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OSTATNÍ PÍSEMNOSTI</a:t>
            </a:r>
            <a:endParaRPr lang="en-GB"/>
          </a:p>
        </p:txBody>
      </p:sp>
      <p:sp>
        <p:nvSpPr>
          <p:cNvPr id="21" name="Zástupný text 1">
            <a:extLst>
              <a:ext uri="{FF2B5EF4-FFF2-40B4-BE49-F238E27FC236}">
                <a16:creationId xmlns:a16="http://schemas.microsoft.com/office/drawing/2014/main" id="{32D0A97C-40E2-6E50-75C6-DD664DBEA5A6}"/>
              </a:ext>
            </a:extLst>
          </p:cNvPr>
          <p:cNvSpPr txBox="1">
            <a:spLocks/>
          </p:cNvSpPr>
          <p:nvPr/>
        </p:nvSpPr>
        <p:spPr>
          <a:xfrm>
            <a:off x="713198" y="704030"/>
            <a:ext cx="4344987" cy="5114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None/>
              <a:defRPr sz="2400" b="1" kern="1200">
                <a:solidFill>
                  <a:srgbClr val="0C7E8F"/>
                </a:solidFill>
                <a:latin typeface="Arial Nova Cond" panose="020B0506020202020204" pitchFamily="34" charset="0"/>
                <a:ea typeface="+mn-ea"/>
                <a:cs typeface="+mn-cs"/>
              </a:defRPr>
            </a:lvl1pPr>
            <a:lvl2pPr marL="1008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2pPr>
            <a:lvl3pPr marL="1512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3pPr>
            <a:lvl4pPr marL="2016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>
                <a:latin typeface="Arial Nova Cond"/>
              </a:rPr>
              <a:t>A CO ZAMĚSTNANEC?</a:t>
            </a:r>
            <a:endParaRPr lang="cs-CZ"/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4CFF3E60-A30A-6264-CF0C-BD974BDF7B8F}"/>
              </a:ext>
            </a:extLst>
          </p:cNvPr>
          <p:cNvSpPr txBox="1">
            <a:spLocks/>
          </p:cNvSpPr>
          <p:nvPr/>
        </p:nvSpPr>
        <p:spPr>
          <a:xfrm>
            <a:off x="712788" y="1552807"/>
            <a:ext cx="10925175" cy="44273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504000" indent="-504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1pPr>
            <a:lvl2pPr marL="1008000" indent="-50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2pPr>
            <a:lvl3pPr marL="1512000" indent="-50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3pPr>
            <a:lvl4pPr marL="1980000" indent="-50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3745" indent="-503555"/>
            <a:r>
              <a:rPr lang="cs-CZ">
                <a:latin typeface="Arial Nova Cond"/>
              </a:rPr>
              <a:t>Zpravidla osobně v sídle (na žádost povinnost potvrdit převzetí)</a:t>
            </a:r>
          </a:p>
          <a:p>
            <a:pPr marL="503745" indent="-503555"/>
            <a:r>
              <a:rPr lang="cs-CZ">
                <a:latin typeface="Arial Nova Cond"/>
                <a:cs typeface="Arial"/>
              </a:rPr>
              <a:t>Prostřednictvím sítě nebo služby elektronických komunikací</a:t>
            </a:r>
          </a:p>
          <a:p>
            <a:pPr marL="1007935" lvl="1" indent="-503555"/>
            <a:r>
              <a:rPr lang="cs-CZ">
                <a:latin typeface="Arial Nova Cond"/>
              </a:rPr>
              <a:t>Na adresu, kterou zaměstnavatel oznámil</a:t>
            </a:r>
          </a:p>
          <a:p>
            <a:pPr marL="1007935" lvl="1" indent="-503555"/>
            <a:r>
              <a:rPr lang="cs-CZ">
                <a:latin typeface="Arial Nova Cond"/>
              </a:rPr>
              <a:t>Písemnost musí být „podepsána“</a:t>
            </a:r>
          </a:p>
          <a:p>
            <a:pPr marL="1007935" lvl="1" indent="-503555"/>
            <a:r>
              <a:rPr lang="cs-CZ">
                <a:latin typeface="Arial Nova Cond"/>
              </a:rPr>
              <a:t>Doručení potvrzením nebo uplynutím 15 dní</a:t>
            </a:r>
          </a:p>
          <a:p>
            <a:pPr marL="503745" indent="-503555"/>
            <a:r>
              <a:rPr lang="cs-CZ">
                <a:latin typeface="Arial Nova Cond"/>
              </a:rPr>
              <a:t>Datová schránka</a:t>
            </a:r>
          </a:p>
          <a:p>
            <a:pPr marL="1007935" lvl="1" indent="-503555"/>
            <a:r>
              <a:rPr lang="cs-CZ">
                <a:latin typeface="Arial Nova Cond"/>
              </a:rPr>
              <a:t>Pokud není znepřístupněná</a:t>
            </a:r>
          </a:p>
          <a:p>
            <a:pPr marL="1007935" lvl="1" indent="-503555"/>
            <a:r>
              <a:rPr lang="cs-CZ">
                <a:latin typeface="Arial Nova Cond"/>
              </a:rPr>
              <a:t>Doručení přihlášením (nikoliv dodáním) nebo uplynutím 10 dní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cs-CZ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C7E093-744F-2AD2-6F4E-5048B1C774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3198" y="704030"/>
            <a:ext cx="11004875" cy="511483"/>
          </a:xfrm>
        </p:spPr>
        <p:txBody>
          <a:bodyPr/>
          <a:lstStyle/>
          <a:p>
            <a:r>
              <a:rPr lang="cs-CZ"/>
              <a:t>NA PRAHU BUDOUCNOSTI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C3B9F-3E45-CD57-9595-4F2E7CCF39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738" y="1571857"/>
            <a:ext cx="10925175" cy="4427306"/>
          </a:xfrm>
        </p:spPr>
        <p:txBody>
          <a:bodyPr/>
          <a:lstStyle/>
          <a:p>
            <a:r>
              <a:rPr lang="cs-CZ"/>
              <a:t>Dvoustranná právní jednání (dohody, smlouvy)</a:t>
            </a:r>
          </a:p>
          <a:p>
            <a:r>
              <a:rPr lang="cs-CZ"/>
              <a:t>Dokumenty v „přísném režimu“</a:t>
            </a:r>
          </a:p>
          <a:p>
            <a:r>
              <a:rPr lang="cs-CZ"/>
              <a:t>Mzdové výměry</a:t>
            </a:r>
          </a:p>
          <a:p>
            <a:r>
              <a:rPr lang="cs-CZ"/>
              <a:t>Ostatní dokumenty</a:t>
            </a:r>
          </a:p>
        </p:txBody>
      </p:sp>
      <p:sp>
        <p:nvSpPr>
          <p:cNvPr id="10" name="Zástupný text 2">
            <a:extLst>
              <a:ext uri="{FF2B5EF4-FFF2-40B4-BE49-F238E27FC236}">
                <a16:creationId xmlns:a16="http://schemas.microsoft.com/office/drawing/2014/main" id="{114E967F-4563-403B-A91B-FA8C53D142DC}"/>
              </a:ext>
            </a:extLst>
          </p:cNvPr>
          <p:cNvSpPr txBox="1">
            <a:spLocks/>
          </p:cNvSpPr>
          <p:nvPr/>
        </p:nvSpPr>
        <p:spPr>
          <a:xfrm>
            <a:off x="712788" y="1590907"/>
            <a:ext cx="10925175" cy="44273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504000" indent="-504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1pPr>
            <a:lvl2pPr marL="1008000" indent="-50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2pPr>
            <a:lvl3pPr marL="1512000" indent="-50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3pPr>
            <a:lvl4pPr marL="1980000" indent="-50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3555" indent="-503555"/>
            <a:r>
              <a:rPr lang="cs-CZ">
                <a:latin typeface="Arial Nova Cond"/>
              </a:rPr>
              <a:t>Pracovní smlouva, dohody, jejich změny, rozvázání dohodou</a:t>
            </a:r>
          </a:p>
          <a:p>
            <a:pPr marL="1007555" lvl="1" indent="-503555"/>
            <a:r>
              <a:rPr lang="cs-CZ">
                <a:latin typeface="Arial Nova Cond"/>
              </a:rPr>
              <a:t>Lze elektronicky!</a:t>
            </a:r>
          </a:p>
          <a:p>
            <a:pPr marL="1007745" lvl="1" indent="-503555"/>
            <a:r>
              <a:rPr lang="cs-CZ">
                <a:latin typeface="Arial Nova Cond"/>
              </a:rPr>
              <a:t>Odeslat elektronické vyhotovení na soukromý e-mail zaměstnance </a:t>
            </a:r>
            <a:endParaRPr lang="cs-CZ"/>
          </a:p>
          <a:p>
            <a:pPr marL="1007745" lvl="1" indent="-503555"/>
            <a:r>
              <a:rPr lang="cs-CZ">
                <a:latin typeface="Arial Nova Cond"/>
              </a:rPr>
              <a:t>Právo zaměstnance odstoupit do 7 dnů, nezačal-li již pracovat/plnit</a:t>
            </a:r>
          </a:p>
          <a:p>
            <a:pPr marL="503555" indent="-503555"/>
            <a:endParaRPr lang="cs-CZ" b="1">
              <a:latin typeface="Arial Nova Cond"/>
            </a:endParaRPr>
          </a:p>
          <a:p>
            <a:pPr marL="1007745" lvl="1" indent="-503555"/>
            <a:endParaRPr lang="cs-CZ"/>
          </a:p>
          <a:p>
            <a:pPr marL="1007745" lvl="1" indent="-503555"/>
            <a:endParaRPr lang="cs-CZ" b="1"/>
          </a:p>
          <a:p>
            <a:pPr marL="1007745" lvl="1" indent="-503555"/>
            <a:endParaRPr lang="cs-CZ" b="1"/>
          </a:p>
        </p:txBody>
      </p:sp>
      <p:sp>
        <p:nvSpPr>
          <p:cNvPr id="12" name="Zástupný text 2">
            <a:extLst>
              <a:ext uri="{FF2B5EF4-FFF2-40B4-BE49-F238E27FC236}">
                <a16:creationId xmlns:a16="http://schemas.microsoft.com/office/drawing/2014/main" id="{89C92EB8-5AD2-5E5D-803B-5CF00F5F0FF3}"/>
              </a:ext>
            </a:extLst>
          </p:cNvPr>
          <p:cNvSpPr txBox="1">
            <a:spLocks/>
          </p:cNvSpPr>
          <p:nvPr/>
        </p:nvSpPr>
        <p:spPr>
          <a:xfrm>
            <a:off x="693738" y="1609957"/>
            <a:ext cx="10925175" cy="4427306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504000" indent="-504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1pPr>
            <a:lvl2pPr marL="1008000" indent="-50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2pPr>
            <a:lvl3pPr marL="1512000" indent="-50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3pPr>
            <a:lvl4pPr marL="1980000" indent="-50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3935" indent="-503555"/>
            <a:r>
              <a:rPr lang="cs-CZ">
                <a:latin typeface="Arial Nova Cond"/>
                <a:cs typeface="Arial"/>
              </a:rPr>
              <a:t>Výpověď, okamžité zrušení, zrušení DPP a DPČ, zrušení pracovního poměru ve zkušební době</a:t>
            </a:r>
          </a:p>
          <a:p>
            <a:pPr marL="503935" indent="-503555"/>
            <a:r>
              <a:rPr lang="cs-CZ">
                <a:latin typeface="Arial Nova Cond"/>
                <a:cs typeface="Arial"/>
              </a:rPr>
              <a:t>Další písemnosti ke skončení PP, např. vytýkací dopisy, odstoupení od pracovní smlouvy</a:t>
            </a:r>
          </a:p>
          <a:p>
            <a:pPr marL="503935" indent="-503555"/>
            <a:r>
              <a:rPr lang="cs-CZ">
                <a:latin typeface="Arial Nova Cond"/>
                <a:cs typeface="Arial"/>
              </a:rPr>
              <a:t>Odvolání z pracovního místa vedoucího zaměstnance</a:t>
            </a:r>
            <a:endParaRPr lang="en-US">
              <a:latin typeface="Arial Nova Cond"/>
              <a:cs typeface="Arial"/>
            </a:endParaRPr>
          </a:p>
          <a:p>
            <a:pPr marL="504380" lvl="1" indent="0">
              <a:buFont typeface="Wingdings" panose="05000000000000000000" pitchFamily="2" charset="2"/>
              <a:buNone/>
            </a:pPr>
            <a:endParaRPr lang="cs-CZ">
              <a:latin typeface="Arial Nova Cond"/>
              <a:cs typeface="Arial"/>
            </a:endParaRPr>
          </a:p>
          <a:p>
            <a:pPr marL="503935" indent="-503555"/>
            <a:r>
              <a:rPr lang="cs-CZ">
                <a:latin typeface="Arial Nova Cond"/>
                <a:cs typeface="Arial"/>
              </a:rPr>
              <a:t>Doručení</a:t>
            </a:r>
          </a:p>
          <a:p>
            <a:pPr marL="1007935" lvl="1" indent="-503555"/>
            <a:r>
              <a:rPr lang="cs-CZ">
                <a:latin typeface="Arial Nova Cond"/>
                <a:cs typeface="Arial"/>
              </a:rPr>
              <a:t>předáním na pracovišti zaměstnavatele,</a:t>
            </a:r>
          </a:p>
          <a:p>
            <a:pPr marL="1007935" lvl="1" indent="-503555"/>
            <a:r>
              <a:rPr lang="cs-CZ">
                <a:latin typeface="Arial Nova Cond"/>
                <a:cs typeface="Arial"/>
              </a:rPr>
              <a:t>kdekoliv bude zaměstnanec zastižen,</a:t>
            </a:r>
          </a:p>
          <a:p>
            <a:pPr marL="1007935" lvl="1" indent="-503555"/>
            <a:r>
              <a:rPr lang="cs-CZ">
                <a:latin typeface="Arial Nova Cond"/>
                <a:cs typeface="Arial"/>
              </a:rPr>
              <a:t>prostřednictvím datové schránky,</a:t>
            </a:r>
          </a:p>
          <a:p>
            <a:pPr marL="1007935" lvl="1" indent="-503555"/>
            <a:r>
              <a:rPr lang="cs-CZ">
                <a:latin typeface="Arial Nova Cond"/>
                <a:cs typeface="Arial"/>
              </a:rPr>
              <a:t>prostřednictvím sítě nebo služby elektronických komunikací, nebo</a:t>
            </a:r>
          </a:p>
          <a:p>
            <a:pPr marL="1007935" lvl="1" indent="-503555"/>
            <a:r>
              <a:rPr lang="cs-CZ">
                <a:latin typeface="Arial Nova Cond"/>
                <a:cs typeface="Arial"/>
              </a:rPr>
              <a:t>prostřednictvím provozovatele poštovních služeb (nelze-li na pracovišti).</a:t>
            </a:r>
          </a:p>
          <a:p>
            <a:pPr marL="503745" indent="-503555">
              <a:lnSpc>
                <a:spcPct val="80000"/>
              </a:lnSpc>
            </a:pPr>
            <a:endParaRPr lang="cs-CZ">
              <a:latin typeface="Arial Nova Cond"/>
              <a:cs typeface="Arial"/>
            </a:endParaRPr>
          </a:p>
          <a:p>
            <a:pPr marL="503745" indent="-503555"/>
            <a:endParaRPr lang="cs-CZ" b="1">
              <a:latin typeface="Arial Nova Cond"/>
              <a:cs typeface="Arial"/>
            </a:endParaRPr>
          </a:p>
          <a:p>
            <a:pPr marL="1007745" lvl="1" indent="-503555"/>
            <a:endParaRPr lang="cs-CZ" b="1">
              <a:latin typeface="Arial Nova Cond"/>
              <a:cs typeface="Arial"/>
            </a:endParaRPr>
          </a:p>
          <a:p>
            <a:pPr marL="1007745" lvl="1" indent="-503555"/>
            <a:endParaRPr lang="cs-CZ"/>
          </a:p>
          <a:p>
            <a:pPr marL="1007745" lvl="1" indent="-503555"/>
            <a:endParaRPr lang="cs-CZ"/>
          </a:p>
          <a:p>
            <a:pPr marL="0" indent="0">
              <a:buFont typeface="Wingdings" panose="05000000000000000000" pitchFamily="2" charset="2"/>
              <a:buNone/>
            </a:pPr>
            <a:endParaRPr lang="cs-CZ"/>
          </a:p>
        </p:txBody>
      </p:sp>
      <p:sp>
        <p:nvSpPr>
          <p:cNvPr id="20" name="Zástupný text 2">
            <a:extLst>
              <a:ext uri="{FF2B5EF4-FFF2-40B4-BE49-F238E27FC236}">
                <a16:creationId xmlns:a16="http://schemas.microsoft.com/office/drawing/2014/main" id="{C60456C7-2B87-220A-8F8C-E654D8B5A0E4}"/>
              </a:ext>
            </a:extLst>
          </p:cNvPr>
          <p:cNvSpPr txBox="1">
            <a:spLocks/>
          </p:cNvSpPr>
          <p:nvPr/>
        </p:nvSpPr>
        <p:spPr>
          <a:xfrm>
            <a:off x="693738" y="1552806"/>
            <a:ext cx="10925175" cy="4829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04000" indent="-5040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1pPr>
            <a:lvl2pPr marL="1008000" indent="-50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2pPr>
            <a:lvl3pPr marL="1512000" indent="-50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3pPr>
            <a:lvl4pPr marL="1980000" indent="-504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Do sféry dispozice…</a:t>
            </a:r>
          </a:p>
          <a:p>
            <a:endParaRPr lang="cs-CZ">
              <a:highlight>
                <a:srgbClr val="FFFF00"/>
              </a:highlight>
            </a:endParaRP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294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6" grpId="0"/>
      <p:bldP spid="16" grpId="1"/>
      <p:bldP spid="9" grpId="0"/>
      <p:bldP spid="9" grpId="1"/>
      <p:bldP spid="11" grpId="0"/>
      <p:bldP spid="11" grpId="1"/>
      <p:bldP spid="13" grpId="0"/>
      <p:bldP spid="13" grpId="1"/>
      <p:bldP spid="15" grpId="0"/>
      <p:bldP spid="15" grpId="1"/>
      <p:bldP spid="19" grpId="0"/>
      <p:bldP spid="19" grpId="1"/>
      <p:bldP spid="21" grpId="0"/>
      <p:bldP spid="22" grpId="0"/>
      <p:bldP spid="2" grpId="0" build="p"/>
      <p:bldP spid="2" grpId="1" build="p"/>
      <p:bldP spid="3" grpId="0" uiExpand="1" build="p"/>
      <p:bldP spid="3" grpId="1" uiExpand="1" build="p"/>
      <p:bldP spid="10" grpId="0"/>
      <p:bldP spid="10" grpId="1"/>
      <p:bldP spid="12" grpId="0"/>
      <p:bldP spid="12" grpId="1"/>
      <p:bldP spid="20" grpId="0"/>
      <p:bldP spid="20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3000"/>
            <a:lum/>
          </a:blip>
          <a:srcRect/>
          <a:stretch>
            <a:fillRect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B97497-0BD7-A328-521E-36EF26097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F0F8B4-BC12-1A43-BECB-FEF25EAEE9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/>
              <a:t>Dotazy</a:t>
            </a:r>
          </a:p>
        </p:txBody>
      </p:sp>
    </p:spTree>
    <p:extLst>
      <p:ext uri="{BB962C8B-B14F-4D97-AF65-F5344CB8AC3E}">
        <p14:creationId xmlns:p14="http://schemas.microsoft.com/office/powerpoint/2010/main" val="1803041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02F48EE9-379F-9384-A94D-0F51A9CE2F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/>
              <a:t>CHTĚLI BYSTE VĚDĚT VÍC?</a:t>
            </a:r>
            <a:endParaRPr lang="en-GB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F691287-BEAB-0452-DE49-23E9E2F6DE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algn="just"/>
            <a:r>
              <a:rPr lang="cs-CZ" b="1">
                <a:effectLst/>
                <a:ea typeface="Times New Roman" panose="02020603050405020304" pitchFamily="18" charset="0"/>
              </a:rPr>
              <a:t>Pracovněprávní newsletter</a:t>
            </a:r>
          </a:p>
          <a:p>
            <a:pPr lvl="1" algn="just"/>
            <a:r>
              <a:rPr lang="cs-CZ">
                <a:ea typeface="Times New Roman" panose="02020603050405020304" pitchFamily="18" charset="0"/>
                <a:hlinkClick r:id="rId4"/>
              </a:rPr>
              <a:t>https://www.aegislaw.cz/formular/gdpr</a:t>
            </a:r>
            <a:endParaRPr lang="cs-CZ">
              <a:ea typeface="Times New Roman" panose="02020603050405020304" pitchFamily="18" charset="0"/>
            </a:endParaRPr>
          </a:p>
          <a:p>
            <a:pPr lvl="1" algn="just"/>
            <a:endParaRPr lang="cs-CZ">
              <a:ea typeface="Times New Roman" panose="02020603050405020304" pitchFamily="18" charset="0"/>
            </a:endParaRPr>
          </a:p>
          <a:p>
            <a:pPr lvl="1" algn="just"/>
            <a:endParaRPr lang="cs-CZ">
              <a:ea typeface="Times New Roman" panose="02020603050405020304" pitchFamily="18" charset="0"/>
            </a:endParaRPr>
          </a:p>
          <a:p>
            <a:pPr lvl="1" algn="just"/>
            <a:endParaRPr lang="cs-CZ">
              <a:ea typeface="Times New Roman" panose="02020603050405020304" pitchFamily="18" charset="0"/>
            </a:endParaRPr>
          </a:p>
          <a:p>
            <a:pPr lvl="1" algn="just"/>
            <a:endParaRPr lang="cs-CZ" sz="1800">
              <a:ea typeface="Times New Roman" panose="02020603050405020304" pitchFamily="18" charset="0"/>
            </a:endParaRPr>
          </a:p>
          <a:p>
            <a:pPr algn="just"/>
            <a:r>
              <a:rPr lang="cs-CZ" b="1">
                <a:effectLst/>
                <a:ea typeface="Times New Roman" panose="02020603050405020304" pitchFamily="18" charset="0"/>
              </a:rPr>
              <a:t>Pracovní právo polopatě</a:t>
            </a:r>
          </a:p>
          <a:p>
            <a:pPr lvl="1" algn="just"/>
            <a:r>
              <a:rPr lang="cs-CZ">
                <a:effectLst/>
                <a:ea typeface="Times New Roman" panose="02020603050405020304" pitchFamily="18" charset="0"/>
                <a:hlinkClick r:id="rId5"/>
              </a:rPr>
              <a:t>https://www.linkedin.com/newsletters/7242941872376020994/</a:t>
            </a:r>
            <a:endParaRPr lang="cs-CZ">
              <a:effectLst/>
              <a:ea typeface="Times New Roman" panose="02020603050405020304" pitchFamily="18" charset="0"/>
            </a:endParaRPr>
          </a:p>
          <a:p>
            <a:pPr lvl="1" algn="just"/>
            <a:endParaRPr lang="cs-CZ" b="1">
              <a:effectLst/>
              <a:ea typeface="Times New Roman" panose="02020603050405020304" pitchFamily="18" charset="0"/>
            </a:endParaRPr>
          </a:p>
        </p:txBody>
      </p:sp>
      <p:pic>
        <p:nvPicPr>
          <p:cNvPr id="5" name="Obrázek 4" descr="Obsah obrázku snímek obrazovky, černá, tma, černobílá&#10;&#10;Obsah vygenerovaný umělou inteligencí může být nesprávný.">
            <a:extLst>
              <a:ext uri="{FF2B5EF4-FFF2-40B4-BE49-F238E27FC236}">
                <a16:creationId xmlns:a16="http://schemas.microsoft.com/office/drawing/2014/main" id="{62911D1B-6562-3FAA-6787-598C736DB1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44" t="40953" r="44861" b="40893"/>
          <a:stretch/>
        </p:blipFill>
        <p:spPr>
          <a:xfrm>
            <a:off x="1588715" y="4747838"/>
            <a:ext cx="1379214" cy="1368000"/>
          </a:xfrm>
          <a:prstGeom prst="rect">
            <a:avLst/>
          </a:prstGeom>
        </p:spPr>
      </p:pic>
      <p:pic>
        <p:nvPicPr>
          <p:cNvPr id="7" name="Obrázek 6" descr="Obsah obrázku snímek obrazovky, černá, tma, černobílá&#10;&#10;Obsah vygenerovaný umělou inteligencí může být nesprávný.">
            <a:extLst>
              <a:ext uri="{FF2B5EF4-FFF2-40B4-BE49-F238E27FC236}">
                <a16:creationId xmlns:a16="http://schemas.microsoft.com/office/drawing/2014/main" id="{D46A0A93-D579-FF34-7B24-63B55F15946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24" t="41011" r="44939" b="41112"/>
          <a:stretch/>
        </p:blipFill>
        <p:spPr>
          <a:xfrm>
            <a:off x="1588715" y="2311116"/>
            <a:ext cx="1379214" cy="13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321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B6990FF6-096A-4AF2-D4C4-A475F6E5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/>
              <a:t>Děkuji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E1FCD75-6541-5893-14D9-ACE2D0EFAA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/>
              <a:t>Mgr. Tomáš Procházka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D8BBDF3-1EDC-FE0E-4E0F-8C4868CB41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/>
              <a:t>+420 737 886 544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8A3E09D-3C6B-E63B-143C-60F43A070B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42592" y="4860693"/>
            <a:ext cx="3224608" cy="252412"/>
          </a:xfrm>
        </p:spPr>
        <p:txBody>
          <a:bodyPr/>
          <a:lstStyle/>
          <a:p>
            <a:r>
              <a:rPr lang="cs-CZ"/>
              <a:t>tomas.prochazka@aegislaw.cz</a:t>
            </a:r>
          </a:p>
        </p:txBody>
      </p:sp>
    </p:spTree>
    <p:extLst>
      <p:ext uri="{BB962C8B-B14F-4D97-AF65-F5344CB8AC3E}">
        <p14:creationId xmlns:p14="http://schemas.microsoft.com/office/powerpoint/2010/main" val="33612328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5240000" h="8572500">
                <a:moveTo>
                  <a:pt x="0" y="0"/>
                </a:moveTo>
                <a:lnTo>
                  <a:pt x="15240000" y="0"/>
                </a:lnTo>
                <a:lnTo>
                  <a:pt x="15240000" y="8572500"/>
                </a:lnTo>
                <a:lnTo>
                  <a:pt x="0" y="8572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387"/>
            </a:stretch>
          </a:blipFill>
        </p:spPr>
        <p:txBody>
          <a:bodyPr/>
          <a:lstStyle/>
          <a:p>
            <a:endParaRPr lang="cs-CZ" sz="1440"/>
          </a:p>
        </p:txBody>
      </p:sp>
      <p:grpSp>
        <p:nvGrpSpPr>
          <p:cNvPr id="7" name="Group 7"/>
          <p:cNvGrpSpPr/>
          <p:nvPr/>
        </p:nvGrpSpPr>
        <p:grpSpPr>
          <a:xfrm>
            <a:off x="3677665" y="5400627"/>
            <a:ext cx="5195068" cy="706773"/>
            <a:chOff x="0" y="0"/>
            <a:chExt cx="4854209" cy="660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54209" cy="660400"/>
            </a:xfrm>
            <a:custGeom>
              <a:avLst/>
              <a:gdLst/>
              <a:ahLst/>
              <a:cxnLst/>
              <a:rect l="l" t="t" r="r" b="b"/>
              <a:pathLst>
                <a:path w="4854209" h="660400">
                  <a:moveTo>
                    <a:pt x="4729749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729749" y="0"/>
                  </a:lnTo>
                  <a:cubicBezTo>
                    <a:pt x="4798329" y="0"/>
                    <a:pt x="4854209" y="55880"/>
                    <a:pt x="4854209" y="124460"/>
                  </a:cubicBezTo>
                  <a:lnTo>
                    <a:pt x="4854209" y="535940"/>
                  </a:lnTo>
                  <a:cubicBezTo>
                    <a:pt x="4854209" y="604520"/>
                    <a:pt x="4798329" y="660400"/>
                    <a:pt x="4729749" y="660400"/>
                  </a:cubicBezTo>
                  <a:close/>
                </a:path>
              </a:pathLst>
            </a:custGeom>
            <a:solidFill>
              <a:srgbClr val="FAF9F9">
                <a:alpha val="62745"/>
              </a:srgbClr>
            </a:solidFill>
          </p:spPr>
          <p:txBody>
            <a:bodyPr/>
            <a:lstStyle/>
            <a:p>
              <a:endParaRPr lang="cs-CZ" sz="1440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588696" y="5498873"/>
            <a:ext cx="5373006" cy="43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www.kongrespravniprostor.cz</a:t>
            </a:r>
          </a:p>
        </p:txBody>
      </p:sp>
      <p:sp>
        <p:nvSpPr>
          <p:cNvPr id="10" name="Freeform 18">
            <a:extLst>
              <a:ext uri="{FF2B5EF4-FFF2-40B4-BE49-F238E27FC236}">
                <a16:creationId xmlns:a16="http://schemas.microsoft.com/office/drawing/2014/main" id="{D172B291-F296-249B-7387-2F5FE4D844B9}"/>
              </a:ext>
            </a:extLst>
          </p:cNvPr>
          <p:cNvSpPr/>
          <p:nvPr/>
        </p:nvSpPr>
        <p:spPr>
          <a:xfrm>
            <a:off x="4560960" y="172977"/>
            <a:ext cx="3070080" cy="565857"/>
          </a:xfrm>
          <a:custGeom>
            <a:avLst/>
            <a:gdLst/>
            <a:ahLst/>
            <a:cxnLst/>
            <a:rect l="l" t="t" r="r" b="b"/>
            <a:pathLst>
              <a:path w="3837600" h="707321">
                <a:moveTo>
                  <a:pt x="0" y="0"/>
                </a:moveTo>
                <a:lnTo>
                  <a:pt x="3837600" y="0"/>
                </a:lnTo>
                <a:lnTo>
                  <a:pt x="3837600" y="707321"/>
                </a:lnTo>
                <a:lnTo>
                  <a:pt x="0" y="7073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9250" b="-19250"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25375EC3-E68B-3BCE-CA0E-90793229D75A}"/>
              </a:ext>
            </a:extLst>
          </p:cNvPr>
          <p:cNvSpPr/>
          <p:nvPr/>
        </p:nvSpPr>
        <p:spPr>
          <a:xfrm>
            <a:off x="4748696" y="226011"/>
            <a:ext cx="2694608" cy="459790"/>
          </a:xfrm>
          <a:custGeom>
            <a:avLst/>
            <a:gdLst/>
            <a:ahLst/>
            <a:cxnLst/>
            <a:rect l="l" t="t" r="r" b="b"/>
            <a:pathLst>
              <a:path w="3368260" h="574737">
                <a:moveTo>
                  <a:pt x="0" y="0"/>
                </a:moveTo>
                <a:lnTo>
                  <a:pt x="3368260" y="0"/>
                </a:lnTo>
                <a:lnTo>
                  <a:pt x="3368260" y="574737"/>
                </a:lnTo>
                <a:lnTo>
                  <a:pt x="0" y="5747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1440"/>
          </a:p>
        </p:txBody>
      </p:sp>
      <p:grpSp>
        <p:nvGrpSpPr>
          <p:cNvPr id="12" name="Group 7">
            <a:extLst>
              <a:ext uri="{FF2B5EF4-FFF2-40B4-BE49-F238E27FC236}">
                <a16:creationId xmlns:a16="http://schemas.microsoft.com/office/drawing/2014/main" id="{05980DB6-ECC1-27F3-EABF-DA5146717B03}"/>
              </a:ext>
            </a:extLst>
          </p:cNvPr>
          <p:cNvGrpSpPr/>
          <p:nvPr/>
        </p:nvGrpSpPr>
        <p:grpSpPr>
          <a:xfrm>
            <a:off x="806450" y="2216150"/>
            <a:ext cx="10655300" cy="1522065"/>
            <a:chOff x="0" y="0"/>
            <a:chExt cx="4854209" cy="660400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943AF4D-2D4F-F357-A1C0-37C81B0DDA9C}"/>
                </a:ext>
              </a:extLst>
            </p:cNvPr>
            <p:cNvSpPr/>
            <p:nvPr/>
          </p:nvSpPr>
          <p:spPr>
            <a:xfrm>
              <a:off x="0" y="0"/>
              <a:ext cx="4854209" cy="660400"/>
            </a:xfrm>
            <a:custGeom>
              <a:avLst/>
              <a:gdLst/>
              <a:ahLst/>
              <a:cxnLst/>
              <a:rect l="l" t="t" r="r" b="b"/>
              <a:pathLst>
                <a:path w="4854209" h="660400">
                  <a:moveTo>
                    <a:pt x="4729749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729749" y="0"/>
                  </a:lnTo>
                  <a:cubicBezTo>
                    <a:pt x="4798329" y="0"/>
                    <a:pt x="4854209" y="55880"/>
                    <a:pt x="4854209" y="124460"/>
                  </a:cubicBezTo>
                  <a:lnTo>
                    <a:pt x="4854209" y="535940"/>
                  </a:lnTo>
                  <a:cubicBezTo>
                    <a:pt x="4854209" y="604520"/>
                    <a:pt x="4798329" y="660400"/>
                    <a:pt x="4729749" y="660400"/>
                  </a:cubicBezTo>
                  <a:close/>
                </a:path>
              </a:pathLst>
            </a:custGeom>
            <a:solidFill>
              <a:srgbClr val="FAF9F9">
                <a:alpha val="62745"/>
              </a:srgbClr>
            </a:solidFill>
          </p:spPr>
          <p:txBody>
            <a:bodyPr/>
            <a:lstStyle/>
            <a:p>
              <a:endParaRPr lang="cs-CZ" sz="3600"/>
            </a:p>
          </p:txBody>
        </p:sp>
      </p:grpSp>
      <p:sp>
        <p:nvSpPr>
          <p:cNvPr id="14" name="TextBox 9">
            <a:extLst>
              <a:ext uri="{FF2B5EF4-FFF2-40B4-BE49-F238E27FC236}">
                <a16:creationId xmlns:a16="http://schemas.microsoft.com/office/drawing/2014/main" id="{2B1C2AAF-8175-F047-AA76-3C59D36EABF8}"/>
              </a:ext>
            </a:extLst>
          </p:cNvPr>
          <p:cNvSpPr txBox="1"/>
          <p:nvPr/>
        </p:nvSpPr>
        <p:spPr>
          <a:xfrm>
            <a:off x="949325" y="2901951"/>
            <a:ext cx="10369550" cy="513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cs-CZ" sz="54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DĚKUJEME</a:t>
            </a:r>
            <a:endParaRPr lang="en-US" sz="5400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5240000" h="8572500">
                <a:moveTo>
                  <a:pt x="0" y="0"/>
                </a:moveTo>
                <a:lnTo>
                  <a:pt x="15240000" y="0"/>
                </a:lnTo>
                <a:lnTo>
                  <a:pt x="15240000" y="8572500"/>
                </a:lnTo>
                <a:lnTo>
                  <a:pt x="0" y="8572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387"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54DC30F9-6FE4-18E4-8B0F-AC8B3BE8C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0" name="Freeform 18">
            <a:extLst>
              <a:ext uri="{FF2B5EF4-FFF2-40B4-BE49-F238E27FC236}">
                <a16:creationId xmlns:a16="http://schemas.microsoft.com/office/drawing/2014/main" id="{D172B291-F296-249B-7387-2F5FE4D844B9}"/>
              </a:ext>
            </a:extLst>
          </p:cNvPr>
          <p:cNvSpPr/>
          <p:nvPr/>
        </p:nvSpPr>
        <p:spPr>
          <a:xfrm>
            <a:off x="4560960" y="172977"/>
            <a:ext cx="3070080" cy="565857"/>
          </a:xfrm>
          <a:custGeom>
            <a:avLst/>
            <a:gdLst/>
            <a:ahLst/>
            <a:cxnLst/>
            <a:rect l="l" t="t" r="r" b="b"/>
            <a:pathLst>
              <a:path w="3837600" h="707321">
                <a:moveTo>
                  <a:pt x="0" y="0"/>
                </a:moveTo>
                <a:lnTo>
                  <a:pt x="3837600" y="0"/>
                </a:lnTo>
                <a:lnTo>
                  <a:pt x="3837600" y="707321"/>
                </a:lnTo>
                <a:lnTo>
                  <a:pt x="0" y="7073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9250" b="-19250"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25375EC3-E68B-3BCE-CA0E-90793229D75A}"/>
              </a:ext>
            </a:extLst>
          </p:cNvPr>
          <p:cNvSpPr/>
          <p:nvPr/>
        </p:nvSpPr>
        <p:spPr>
          <a:xfrm>
            <a:off x="4748696" y="226011"/>
            <a:ext cx="2694608" cy="459790"/>
          </a:xfrm>
          <a:custGeom>
            <a:avLst/>
            <a:gdLst/>
            <a:ahLst/>
            <a:cxnLst/>
            <a:rect l="l" t="t" r="r" b="b"/>
            <a:pathLst>
              <a:path w="3368260" h="574737">
                <a:moveTo>
                  <a:pt x="0" y="0"/>
                </a:moveTo>
                <a:lnTo>
                  <a:pt x="3368260" y="0"/>
                </a:lnTo>
                <a:lnTo>
                  <a:pt x="3368260" y="574737"/>
                </a:lnTo>
                <a:lnTo>
                  <a:pt x="0" y="5747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1440"/>
          </a:p>
        </p:txBody>
      </p:sp>
      <p:grpSp>
        <p:nvGrpSpPr>
          <p:cNvPr id="23" name="Skupina 22">
            <a:extLst>
              <a:ext uri="{FF2B5EF4-FFF2-40B4-BE49-F238E27FC236}">
                <a16:creationId xmlns:a16="http://schemas.microsoft.com/office/drawing/2014/main" id="{7400C858-8E94-80B9-D558-76DCDCD06904}"/>
              </a:ext>
            </a:extLst>
          </p:cNvPr>
          <p:cNvGrpSpPr/>
          <p:nvPr/>
        </p:nvGrpSpPr>
        <p:grpSpPr>
          <a:xfrm>
            <a:off x="1560560" y="1002986"/>
            <a:ext cx="9070880" cy="852974"/>
            <a:chOff x="860771" y="1002987"/>
            <a:chExt cx="9070880" cy="852974"/>
          </a:xfrm>
        </p:grpSpPr>
        <p:grpSp>
          <p:nvGrpSpPr>
            <p:cNvPr id="12" name="Group 7">
              <a:extLst>
                <a:ext uri="{FF2B5EF4-FFF2-40B4-BE49-F238E27FC236}">
                  <a16:creationId xmlns:a16="http://schemas.microsoft.com/office/drawing/2014/main" id="{05980DB6-ECC1-27F3-EABF-DA5146717B03}"/>
                </a:ext>
              </a:extLst>
            </p:cNvPr>
            <p:cNvGrpSpPr/>
            <p:nvPr/>
          </p:nvGrpSpPr>
          <p:grpSpPr>
            <a:xfrm>
              <a:off x="860771" y="1002987"/>
              <a:ext cx="9070880" cy="852974"/>
              <a:chOff x="0" y="0"/>
              <a:chExt cx="4854209" cy="660400"/>
            </a:xfrm>
          </p:grpSpPr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id="{2943AF4D-2D4F-F357-A1C0-37C81B0DDA9C}"/>
                  </a:ext>
                </a:extLst>
              </p:cNvPr>
              <p:cNvSpPr/>
              <p:nvPr/>
            </p:nvSpPr>
            <p:spPr>
              <a:xfrm>
                <a:off x="0" y="0"/>
                <a:ext cx="4854209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4854209" h="660400">
                    <a:moveTo>
                      <a:pt x="4729749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4729749" y="0"/>
                    </a:lnTo>
                    <a:cubicBezTo>
                      <a:pt x="4798329" y="0"/>
                      <a:pt x="4854209" y="55880"/>
                      <a:pt x="4854209" y="124460"/>
                    </a:cubicBezTo>
                    <a:lnTo>
                      <a:pt x="4854209" y="535940"/>
                    </a:lnTo>
                    <a:cubicBezTo>
                      <a:pt x="4854209" y="604520"/>
                      <a:pt x="4798329" y="660400"/>
                      <a:pt x="4729749" y="660400"/>
                    </a:cubicBezTo>
                    <a:close/>
                  </a:path>
                </a:pathLst>
              </a:custGeom>
              <a:solidFill>
                <a:srgbClr val="FAF9F9">
                  <a:alpha val="62745"/>
                </a:srgbClr>
              </a:solidFill>
            </p:spPr>
            <p:txBody>
              <a:bodyPr/>
              <a:lstStyle/>
              <a:p>
                <a:endParaRPr lang="cs-CZ" sz="3600"/>
              </a:p>
            </p:txBody>
          </p:sp>
        </p:grpSp>
        <p:sp>
          <p:nvSpPr>
            <p:cNvPr id="14" name="TextBox 9">
              <a:extLst>
                <a:ext uri="{FF2B5EF4-FFF2-40B4-BE49-F238E27FC236}">
                  <a16:creationId xmlns:a16="http://schemas.microsoft.com/office/drawing/2014/main" id="{2B1C2AAF-8175-F047-AA76-3C59D36EABF8}"/>
                </a:ext>
              </a:extLst>
            </p:cNvPr>
            <p:cNvSpPr txBox="1"/>
            <p:nvPr/>
          </p:nvSpPr>
          <p:spPr>
            <a:xfrm>
              <a:off x="982401" y="1318425"/>
              <a:ext cx="8827620" cy="51353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708"/>
                </a:lnSpc>
              </a:pPr>
              <a:r>
                <a:rPr lang="cs-CZ" sz="5400" dirty="0">
                  <a:solidFill>
                    <a:srgbClr val="000000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Otázky?</a:t>
              </a:r>
              <a:endParaRPr lang="en-US" sz="54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endParaRPr>
            </a:p>
          </p:txBody>
        </p:sp>
      </p:grpSp>
      <p:sp>
        <p:nvSpPr>
          <p:cNvPr id="22" name="Freeform 10">
            <a:extLst>
              <a:ext uri="{FF2B5EF4-FFF2-40B4-BE49-F238E27FC236}">
                <a16:creationId xmlns:a16="http://schemas.microsoft.com/office/drawing/2014/main" id="{4B7C11A4-D27A-CCDF-E278-571F87873320}"/>
              </a:ext>
            </a:extLst>
          </p:cNvPr>
          <p:cNvSpPr/>
          <p:nvPr/>
        </p:nvSpPr>
        <p:spPr>
          <a:xfrm>
            <a:off x="860771" y="2125961"/>
            <a:ext cx="3195250" cy="3162692"/>
          </a:xfrm>
          <a:custGeom>
            <a:avLst/>
            <a:gdLst/>
            <a:ahLst/>
            <a:cxnLst/>
            <a:rect l="l" t="t" r="r" b="b"/>
            <a:pathLst>
              <a:path w="6350000" h="6349974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>
            <a:blip r:embed="rId5"/>
            <a:stretch>
              <a:fillRect b="-8696"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8E8486C1-2C45-4E77-E27D-1FE8405CC242}"/>
              </a:ext>
            </a:extLst>
          </p:cNvPr>
          <p:cNvGrpSpPr/>
          <p:nvPr/>
        </p:nvGrpSpPr>
        <p:grpSpPr>
          <a:xfrm>
            <a:off x="860771" y="5428527"/>
            <a:ext cx="3113700" cy="852974"/>
            <a:chOff x="860771" y="1002987"/>
            <a:chExt cx="9070880" cy="852974"/>
          </a:xfrm>
        </p:grpSpPr>
        <p:grpSp>
          <p:nvGrpSpPr>
            <p:cNvPr id="25" name="Group 7">
              <a:extLst>
                <a:ext uri="{FF2B5EF4-FFF2-40B4-BE49-F238E27FC236}">
                  <a16:creationId xmlns:a16="http://schemas.microsoft.com/office/drawing/2014/main" id="{A440FCA0-1D8A-6BB0-DBC0-C0C83F6B6A2E}"/>
                </a:ext>
              </a:extLst>
            </p:cNvPr>
            <p:cNvGrpSpPr/>
            <p:nvPr/>
          </p:nvGrpSpPr>
          <p:grpSpPr>
            <a:xfrm>
              <a:off x="860771" y="1002987"/>
              <a:ext cx="9070880" cy="852974"/>
              <a:chOff x="0" y="0"/>
              <a:chExt cx="4854209" cy="660400"/>
            </a:xfrm>
          </p:grpSpPr>
          <p:sp>
            <p:nvSpPr>
              <p:cNvPr id="27" name="Freeform 8">
                <a:extLst>
                  <a:ext uri="{FF2B5EF4-FFF2-40B4-BE49-F238E27FC236}">
                    <a16:creationId xmlns:a16="http://schemas.microsoft.com/office/drawing/2014/main" id="{701C67CE-AD92-E130-D9E5-DBCA6457A7D9}"/>
                  </a:ext>
                </a:extLst>
              </p:cNvPr>
              <p:cNvSpPr/>
              <p:nvPr/>
            </p:nvSpPr>
            <p:spPr>
              <a:xfrm>
                <a:off x="0" y="0"/>
                <a:ext cx="4854209" cy="660400"/>
              </a:xfrm>
              <a:custGeom>
                <a:avLst/>
                <a:gdLst/>
                <a:ahLst/>
                <a:cxnLst/>
                <a:rect l="l" t="t" r="r" b="b"/>
                <a:pathLst>
                  <a:path w="4854209" h="660400">
                    <a:moveTo>
                      <a:pt x="4729749" y="660400"/>
                    </a:moveTo>
                    <a:lnTo>
                      <a:pt x="124460" y="660400"/>
                    </a:lnTo>
                    <a:cubicBezTo>
                      <a:pt x="55880" y="660400"/>
                      <a:pt x="0" y="604520"/>
                      <a:pt x="0" y="53594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4729749" y="0"/>
                    </a:lnTo>
                    <a:cubicBezTo>
                      <a:pt x="4798329" y="0"/>
                      <a:pt x="4854209" y="55880"/>
                      <a:pt x="4854209" y="124460"/>
                    </a:cubicBezTo>
                    <a:lnTo>
                      <a:pt x="4854209" y="535940"/>
                    </a:lnTo>
                    <a:cubicBezTo>
                      <a:pt x="4854209" y="604520"/>
                      <a:pt x="4798329" y="660400"/>
                      <a:pt x="4729749" y="660400"/>
                    </a:cubicBezTo>
                    <a:close/>
                  </a:path>
                </a:pathLst>
              </a:custGeom>
              <a:solidFill>
                <a:srgbClr val="FAF9F9">
                  <a:alpha val="62745"/>
                </a:srgbClr>
              </a:solidFill>
            </p:spPr>
            <p:txBody>
              <a:bodyPr/>
              <a:lstStyle/>
              <a:p>
                <a:endParaRPr lang="cs-CZ" sz="3600"/>
              </a:p>
            </p:txBody>
          </p:sp>
        </p:grpSp>
        <p:sp>
          <p:nvSpPr>
            <p:cNvPr id="26" name="TextBox 9">
              <a:extLst>
                <a:ext uri="{FF2B5EF4-FFF2-40B4-BE49-F238E27FC236}">
                  <a16:creationId xmlns:a16="http://schemas.microsoft.com/office/drawing/2014/main" id="{E7992A60-FBAC-9C6C-24E0-AAE9D50BE818}"/>
                </a:ext>
              </a:extLst>
            </p:cNvPr>
            <p:cNvSpPr txBox="1"/>
            <p:nvPr/>
          </p:nvSpPr>
          <p:spPr>
            <a:xfrm>
              <a:off x="982401" y="1133114"/>
              <a:ext cx="8827621" cy="39671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3708"/>
                </a:lnSpc>
              </a:pPr>
              <a:r>
                <a:rPr lang="cs-CZ" sz="1400" b="1" dirty="0">
                  <a:solidFill>
                    <a:srgbClr val="000000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doc. JUDr. Jakub </a:t>
              </a:r>
              <a:r>
                <a:rPr lang="cs-CZ" sz="1400" b="1" dirty="0" err="1">
                  <a:solidFill>
                    <a:srgbClr val="000000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Tomšej</a:t>
              </a:r>
              <a:r>
                <a:rPr lang="cs-CZ" sz="1400" b="1" dirty="0">
                  <a:solidFill>
                    <a:srgbClr val="000000"/>
                  </a:solidFill>
                  <a:latin typeface="Open Sans 2"/>
                  <a:ea typeface="Open Sans 2"/>
                  <a:cs typeface="Open Sans 2"/>
                  <a:sym typeface="Open Sans 2"/>
                </a:rPr>
                <a:t>, Ph.D.</a:t>
              </a:r>
            </a:p>
          </p:txBody>
        </p:sp>
      </p:grpSp>
      <p:grpSp>
        <p:nvGrpSpPr>
          <p:cNvPr id="28" name="Group 9">
            <a:extLst>
              <a:ext uri="{FF2B5EF4-FFF2-40B4-BE49-F238E27FC236}">
                <a16:creationId xmlns:a16="http://schemas.microsoft.com/office/drawing/2014/main" id="{713F6CC6-60AD-AB66-2646-37937451DEB0}"/>
              </a:ext>
            </a:extLst>
          </p:cNvPr>
          <p:cNvGrpSpPr>
            <a:grpSpLocks noChangeAspect="1"/>
          </p:cNvGrpSpPr>
          <p:nvPr/>
        </p:nvGrpSpPr>
        <p:grpSpPr>
          <a:xfrm>
            <a:off x="4560960" y="2113961"/>
            <a:ext cx="3162706" cy="3162693"/>
            <a:chOff x="0" y="0"/>
            <a:chExt cx="6350000" cy="6349975"/>
          </a:xfrm>
        </p:grpSpPr>
        <p:sp>
          <p:nvSpPr>
            <p:cNvPr id="29" name="Freeform 10">
              <a:extLst>
                <a:ext uri="{FF2B5EF4-FFF2-40B4-BE49-F238E27FC236}">
                  <a16:creationId xmlns:a16="http://schemas.microsoft.com/office/drawing/2014/main" id="{4C7A9710-8535-31A7-F2E8-0204C69F367A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t="-2742" b="-47531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0" name="Freeform 8">
            <a:extLst>
              <a:ext uri="{FF2B5EF4-FFF2-40B4-BE49-F238E27FC236}">
                <a16:creationId xmlns:a16="http://schemas.microsoft.com/office/drawing/2014/main" id="{C7AE730C-621F-3156-4307-C7DAE3825376}"/>
              </a:ext>
            </a:extLst>
          </p:cNvPr>
          <p:cNvSpPr/>
          <p:nvPr/>
        </p:nvSpPr>
        <p:spPr>
          <a:xfrm>
            <a:off x="4560960" y="5428527"/>
            <a:ext cx="3113700" cy="852974"/>
          </a:xfrm>
          <a:custGeom>
            <a:avLst/>
            <a:gdLst/>
            <a:ahLst/>
            <a:cxnLst/>
            <a:rect l="l" t="t" r="r" b="b"/>
            <a:pathLst>
              <a:path w="4854209" h="660400">
                <a:moveTo>
                  <a:pt x="4729749" y="660400"/>
                </a:moveTo>
                <a:lnTo>
                  <a:pt x="124460" y="660400"/>
                </a:lnTo>
                <a:cubicBezTo>
                  <a:pt x="55880" y="660400"/>
                  <a:pt x="0" y="604520"/>
                  <a:pt x="0" y="53594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4729749" y="0"/>
                </a:lnTo>
                <a:cubicBezTo>
                  <a:pt x="4798329" y="0"/>
                  <a:pt x="4854209" y="55880"/>
                  <a:pt x="4854209" y="124460"/>
                </a:cubicBezTo>
                <a:lnTo>
                  <a:pt x="4854209" y="535940"/>
                </a:lnTo>
                <a:cubicBezTo>
                  <a:pt x="4854209" y="604520"/>
                  <a:pt x="4798329" y="660400"/>
                  <a:pt x="4729749" y="660400"/>
                </a:cubicBezTo>
                <a:close/>
              </a:path>
            </a:pathLst>
          </a:custGeom>
          <a:solidFill>
            <a:srgbClr val="FAF9F9">
              <a:alpha val="62745"/>
            </a:srgbClr>
          </a:solidFill>
        </p:spPr>
        <p:txBody>
          <a:bodyPr/>
          <a:lstStyle/>
          <a:p>
            <a:endParaRPr lang="cs-CZ" sz="3600"/>
          </a:p>
        </p:txBody>
      </p:sp>
      <p:sp>
        <p:nvSpPr>
          <p:cNvPr id="31" name="TextBox 9">
            <a:extLst>
              <a:ext uri="{FF2B5EF4-FFF2-40B4-BE49-F238E27FC236}">
                <a16:creationId xmlns:a16="http://schemas.microsoft.com/office/drawing/2014/main" id="{13474303-96C3-DE56-B854-E719A7AF3E89}"/>
              </a:ext>
            </a:extLst>
          </p:cNvPr>
          <p:cNvSpPr txBox="1"/>
          <p:nvPr/>
        </p:nvSpPr>
        <p:spPr>
          <a:xfrm>
            <a:off x="4580901" y="5558654"/>
            <a:ext cx="3030198" cy="3967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cs-CZ" sz="1400" b="1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JUDr. Bc. Michal </a:t>
            </a:r>
            <a:r>
              <a:rPr lang="cs-CZ" sz="1400" b="1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Peškar</a:t>
            </a:r>
            <a:endParaRPr lang="cs-CZ" sz="1400" b="1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grpSp>
        <p:nvGrpSpPr>
          <p:cNvPr id="32" name="Group 9">
            <a:extLst>
              <a:ext uri="{FF2B5EF4-FFF2-40B4-BE49-F238E27FC236}">
                <a16:creationId xmlns:a16="http://schemas.microsoft.com/office/drawing/2014/main" id="{9C0441FC-615B-5FCF-BCDB-C27360EE3989}"/>
              </a:ext>
            </a:extLst>
          </p:cNvPr>
          <p:cNvGrpSpPr>
            <a:grpSpLocks noChangeAspect="1"/>
          </p:cNvGrpSpPr>
          <p:nvPr/>
        </p:nvGrpSpPr>
        <p:grpSpPr>
          <a:xfrm>
            <a:off x="8217529" y="2125961"/>
            <a:ext cx="3113700" cy="3113687"/>
            <a:chOff x="0" y="0"/>
            <a:chExt cx="6350000" cy="6349975"/>
          </a:xfrm>
        </p:grpSpPr>
        <p:sp>
          <p:nvSpPr>
            <p:cNvPr id="33" name="Freeform 10">
              <a:extLst>
                <a:ext uri="{FF2B5EF4-FFF2-40B4-BE49-F238E27FC236}">
                  <a16:creationId xmlns:a16="http://schemas.microsoft.com/office/drawing/2014/main" id="{6423777D-C0F8-EBCE-2B41-A9C12877F35C}"/>
                </a:ext>
              </a:extLst>
            </p:cNvPr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38247" r="-39744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4" name="Freeform 8">
            <a:extLst>
              <a:ext uri="{FF2B5EF4-FFF2-40B4-BE49-F238E27FC236}">
                <a16:creationId xmlns:a16="http://schemas.microsoft.com/office/drawing/2014/main" id="{C0D94984-A60C-092C-F4CB-0085489BAA26}"/>
              </a:ext>
            </a:extLst>
          </p:cNvPr>
          <p:cNvSpPr/>
          <p:nvPr/>
        </p:nvSpPr>
        <p:spPr>
          <a:xfrm>
            <a:off x="8225551" y="5428527"/>
            <a:ext cx="3113700" cy="852974"/>
          </a:xfrm>
          <a:custGeom>
            <a:avLst/>
            <a:gdLst/>
            <a:ahLst/>
            <a:cxnLst/>
            <a:rect l="l" t="t" r="r" b="b"/>
            <a:pathLst>
              <a:path w="4854209" h="660400">
                <a:moveTo>
                  <a:pt x="4729749" y="660400"/>
                </a:moveTo>
                <a:lnTo>
                  <a:pt x="124460" y="660400"/>
                </a:lnTo>
                <a:cubicBezTo>
                  <a:pt x="55880" y="660400"/>
                  <a:pt x="0" y="604520"/>
                  <a:pt x="0" y="53594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4729749" y="0"/>
                </a:lnTo>
                <a:cubicBezTo>
                  <a:pt x="4798329" y="0"/>
                  <a:pt x="4854209" y="55880"/>
                  <a:pt x="4854209" y="124460"/>
                </a:cubicBezTo>
                <a:lnTo>
                  <a:pt x="4854209" y="535940"/>
                </a:lnTo>
                <a:cubicBezTo>
                  <a:pt x="4854209" y="604520"/>
                  <a:pt x="4798329" y="660400"/>
                  <a:pt x="4729749" y="660400"/>
                </a:cubicBezTo>
                <a:close/>
              </a:path>
            </a:pathLst>
          </a:custGeom>
          <a:solidFill>
            <a:srgbClr val="FAF9F9">
              <a:alpha val="62745"/>
            </a:srgbClr>
          </a:solidFill>
        </p:spPr>
        <p:txBody>
          <a:bodyPr/>
          <a:lstStyle/>
          <a:p>
            <a:endParaRPr lang="cs-CZ" sz="3600"/>
          </a:p>
        </p:txBody>
      </p:sp>
      <p:sp>
        <p:nvSpPr>
          <p:cNvPr id="35" name="TextBox 9">
            <a:extLst>
              <a:ext uri="{FF2B5EF4-FFF2-40B4-BE49-F238E27FC236}">
                <a16:creationId xmlns:a16="http://schemas.microsoft.com/office/drawing/2014/main" id="{3C8E48B0-A2F3-1AC3-8205-DE217D364D98}"/>
              </a:ext>
            </a:extLst>
          </p:cNvPr>
          <p:cNvSpPr txBox="1"/>
          <p:nvPr/>
        </p:nvSpPr>
        <p:spPr>
          <a:xfrm>
            <a:off x="8245492" y="5558654"/>
            <a:ext cx="3030198" cy="3967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cs-CZ" sz="1400" b="1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Mgr. Tomáš Procházka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24AC72-151D-2FF4-AB6B-ACCB07A2C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5D9C4CB-E1C7-9E7D-EBD6-38458E2CB8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/>
              <a:t>OD P</a:t>
            </a:r>
            <a:r>
              <a:rPr lang="cs-CZ" b="1"/>
              <a:t>ĚSTNÍHO KLÍNU K ELEKTRONICKÉMU PODPISU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EE37206F-0171-7556-C2F5-7D23D48C88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/>
              <a:t>27. 5. 2025, Mgr. Tomáš Procházka</a:t>
            </a:r>
          </a:p>
        </p:txBody>
      </p:sp>
    </p:spTree>
    <p:extLst>
      <p:ext uri="{BB962C8B-B14F-4D97-AF65-F5344CB8AC3E}">
        <p14:creationId xmlns:p14="http://schemas.microsoft.com/office/powerpoint/2010/main" val="507169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DE50D-D545-F1CB-B749-85476E985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sah obrázku interiér, kreslené, kniha, hračka&#10;&#10;Obsah vygenerovaný umělou inteligencí může být nesprávný.">
            <a:extLst>
              <a:ext uri="{FF2B5EF4-FFF2-40B4-BE49-F238E27FC236}">
                <a16:creationId xmlns:a16="http://schemas.microsoft.com/office/drawing/2014/main" id="{2DB816F1-2AB0-5425-382D-A8C88BA7FB6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1000"/>
                    </a14:imgEffect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96" y="-530651"/>
            <a:ext cx="12195995" cy="9183584"/>
          </a:xfrm>
          <a:prstGeom prst="rect">
            <a:avLst/>
          </a:prstGeom>
        </p:spPr>
      </p:pic>
      <p:pic>
        <p:nvPicPr>
          <p:cNvPr id="6" name="Picture 2" descr="A cartoon of a robot sitting at a desk&#10;&#10;AI-generated content may be incorrect.">
            <a:extLst>
              <a:ext uri="{FF2B5EF4-FFF2-40B4-BE49-F238E27FC236}">
                <a16:creationId xmlns:a16="http://schemas.microsoft.com/office/drawing/2014/main" id="{B9D68929-4896-72D3-A5AB-8A88638539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530651"/>
            <a:ext cx="12191999" cy="9183584"/>
          </a:xfrm>
          <a:prstGeom prst="rect">
            <a:avLst/>
          </a:prstGeom>
        </p:spPr>
      </p:pic>
      <p:sp>
        <p:nvSpPr>
          <p:cNvPr id="2" name="Zástupný text 1">
            <a:extLst>
              <a:ext uri="{FF2B5EF4-FFF2-40B4-BE49-F238E27FC236}">
                <a16:creationId xmlns:a16="http://schemas.microsoft.com/office/drawing/2014/main" id="{AA22C477-7EEB-CA5D-6FF0-4A891F8F4A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latin typeface="Arial Nova Cond"/>
              </a:rPr>
              <a:t>PĚSTNÍ KLÍN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CDA52AF-A66C-37E7-4362-BB153B65E1D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0388" y="1138901"/>
            <a:ext cx="10925175" cy="47269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03555" indent="-503555" algn="just"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/>
            </a:pPr>
            <a:r>
              <a:rPr lang="cs-CZ"/>
              <a:t>Výpověď z organizačních důvodů</a:t>
            </a:r>
          </a:p>
          <a:p>
            <a:pPr marL="503555" indent="-503555"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/>
            </a:pPr>
            <a:r>
              <a:rPr lang="cs-CZ"/>
              <a:t>Výpověď byla </a:t>
            </a:r>
            <a:r>
              <a:rPr lang="cs-CZ" b="1"/>
              <a:t>podepsána otiskem podpisového razítka </a:t>
            </a:r>
            <a:r>
              <a:rPr lang="cs-CZ"/>
              <a:t>předsedy představenstva</a:t>
            </a:r>
          </a:p>
          <a:p>
            <a:pPr marL="503555" indent="-503555"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/>
            </a:pPr>
            <a:r>
              <a:rPr lang="cs-CZ"/>
              <a:t>Jednalo se o standardní postup u zaměstnavatele</a:t>
            </a:r>
          </a:p>
          <a:p>
            <a:pPr marL="503555" indent="-503555"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/>
            </a:pPr>
            <a:endParaRPr lang="cs-CZ" sz="2400" b="1">
              <a:solidFill>
                <a:srgbClr val="595959"/>
              </a:solidFill>
              <a:latin typeface="Arial Nova Cond" panose="020B0506020202020204" pitchFamily="34" charset="0"/>
              <a:ea typeface="Calibri" panose="020F0502020204030204"/>
              <a:cs typeface="Calibri" panose="020F0502020204030204"/>
            </a:endParaRPr>
          </a:p>
          <a:p>
            <a:pPr marL="503555" indent="-503555"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/>
            </a:pPr>
            <a:r>
              <a:rPr lang="cs-CZ" sz="2400" i="1">
                <a:solidFill>
                  <a:srgbClr val="595959"/>
                </a:solidFill>
                <a:latin typeface="Arial Nova Cond" panose="020B0506020202020204" pitchFamily="34" charset="0"/>
                <a:ea typeface="Calibri" panose="020F0502020204030204"/>
                <a:cs typeface="Calibri" panose="020F0502020204030204"/>
              </a:rPr>
              <a:t>[N]</a:t>
            </a:r>
            <a:r>
              <a:rPr lang="cs-CZ" sz="2400" i="1" err="1">
                <a:solidFill>
                  <a:srgbClr val="595959"/>
                </a:solidFill>
                <a:latin typeface="Arial Nova Cond" panose="020B0506020202020204" pitchFamily="34" charset="0"/>
                <a:ea typeface="Calibri" panose="020F0502020204030204"/>
                <a:cs typeface="Calibri" panose="020F0502020204030204"/>
              </a:rPr>
              <a:t>ahrazování</a:t>
            </a:r>
            <a:r>
              <a:rPr lang="cs-CZ" sz="2400" i="1">
                <a:solidFill>
                  <a:srgbClr val="595959"/>
                </a:solidFill>
                <a:latin typeface="Arial Nova Cond" panose="020B0506020202020204" pitchFamily="34" charset="0"/>
                <a:ea typeface="Calibri" panose="020F0502020204030204"/>
                <a:cs typeface="Calibri" panose="020F0502020204030204"/>
              </a:rPr>
              <a:t> vlastnoručního podpisu zaměstnavatele mechanickými prostředky na písemných jednostranných právních úkonech směřujících k rozvázání pracovního poměru </a:t>
            </a:r>
            <a:r>
              <a:rPr lang="cs-CZ" sz="2400" b="1" i="1">
                <a:solidFill>
                  <a:srgbClr val="595959"/>
                </a:solidFill>
                <a:latin typeface="Arial Nova Cond" panose="020B0506020202020204" pitchFamily="34" charset="0"/>
                <a:ea typeface="Calibri" panose="020F0502020204030204"/>
                <a:cs typeface="Calibri" panose="020F0502020204030204"/>
              </a:rPr>
              <a:t>není</a:t>
            </a:r>
            <a:r>
              <a:rPr lang="cs-CZ" sz="2400" i="1">
                <a:solidFill>
                  <a:srgbClr val="595959"/>
                </a:solidFill>
                <a:latin typeface="Arial Nova Cond" panose="020B0506020202020204" pitchFamily="34" charset="0"/>
                <a:ea typeface="Calibri" panose="020F0502020204030204"/>
                <a:cs typeface="Calibri" panose="020F0502020204030204"/>
              </a:rPr>
              <a:t> (ani dříve nebylo) v pracovněprávních vztazích </a:t>
            </a:r>
            <a:r>
              <a:rPr lang="cs-CZ" sz="2400" b="1" i="1">
                <a:solidFill>
                  <a:srgbClr val="595959"/>
                </a:solidFill>
                <a:latin typeface="Arial Nova Cond" panose="020B0506020202020204" pitchFamily="34" charset="0"/>
                <a:ea typeface="Calibri" panose="020F0502020204030204"/>
                <a:cs typeface="Calibri" panose="020F0502020204030204"/>
              </a:rPr>
              <a:t>obvyklé</a:t>
            </a:r>
            <a:r>
              <a:rPr lang="cs-CZ" sz="2400" i="1">
                <a:solidFill>
                  <a:srgbClr val="595959"/>
                </a:solidFill>
                <a:latin typeface="Arial Nova Cond" panose="020B0506020202020204" pitchFamily="34" charset="0"/>
                <a:ea typeface="Calibri" panose="020F0502020204030204"/>
                <a:cs typeface="Calibri" panose="020F0502020204030204"/>
              </a:rPr>
              <a:t>…</a:t>
            </a:r>
          </a:p>
          <a:p>
            <a:pPr algn="just">
              <a:defRPr/>
            </a:pPr>
            <a:endParaRPr lang="cs-CZ" sz="200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endParaRPr lang="cs-CZ" sz="2400" b="1">
              <a:latin typeface="Arial Nova Cond"/>
            </a:endParaRPr>
          </a:p>
        </p:txBody>
      </p:sp>
    </p:spTree>
    <p:extLst>
      <p:ext uri="{BB962C8B-B14F-4D97-AF65-F5344CB8AC3E}">
        <p14:creationId xmlns:p14="http://schemas.microsoft.com/office/powerpoint/2010/main" val="408310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15CF8356-51FD-67A2-383C-708586C66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58059427-0153-4B71-CEB5-AF81D4EDCF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latin typeface="Arial Nova Cond"/>
              </a:rPr>
              <a:t>PROČ TO NEJDE?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41BA939-4E39-07FE-C8EB-5F0247E3BF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0388" y="1138901"/>
            <a:ext cx="10925175" cy="472691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503555" indent="-503555" algn="just"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/>
            </a:pPr>
            <a:r>
              <a:rPr lang="cs-CZ" b="1"/>
              <a:t>Do vlastních rukou</a:t>
            </a:r>
          </a:p>
          <a:p>
            <a:pPr marL="1007555" lvl="1" indent="-503555" algn="just">
              <a:spcBef>
                <a:spcPts val="1000"/>
              </a:spcBef>
              <a:defRPr/>
            </a:pPr>
            <a:r>
              <a:rPr lang="cs-CZ" i="1"/>
              <a:t>Písemnosti týkající se vzniku, změn a skončení pracovního poměru nebo dohod o pracích konaných mimo pracovní poměr…</a:t>
            </a:r>
          </a:p>
          <a:p>
            <a:pPr marL="503555" indent="-503555" algn="just"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/>
            </a:pPr>
            <a:r>
              <a:rPr lang="cs-CZ" b="1"/>
              <a:t>Souhlas a potvrzení</a:t>
            </a:r>
          </a:p>
          <a:p>
            <a:pPr marL="1007555" lvl="1" indent="-503555" algn="just">
              <a:spcBef>
                <a:spcPts val="1000"/>
              </a:spcBef>
              <a:defRPr/>
            </a:pPr>
            <a:r>
              <a:rPr lang="cs-CZ" i="1"/>
              <a:t>Prostřednictvím sítě nebo služby elektronických komunikací může zaměstnavatel písemnost doručit výlučně tehdy, jestliže zaměstnanec s tímto způsobem doručování vyslovil </a:t>
            </a:r>
            <a:r>
              <a:rPr lang="cs-CZ" b="1" i="1"/>
              <a:t>písemný souhlas</a:t>
            </a:r>
          </a:p>
          <a:p>
            <a:pPr marL="1007555" lvl="1" indent="-503555" algn="just">
              <a:spcBef>
                <a:spcPts val="1000"/>
              </a:spcBef>
              <a:defRPr/>
            </a:pPr>
            <a:r>
              <a:rPr lang="cs-CZ" i="1"/>
              <a:t>Písemnost […] je doručena dnem, kdy převzetí </a:t>
            </a:r>
            <a:r>
              <a:rPr lang="cs-CZ" b="1" i="1"/>
              <a:t>potvrdí </a:t>
            </a:r>
            <a:r>
              <a:rPr lang="cs-CZ" i="1"/>
              <a:t>zaměstnanec zaměstnavateli datovou zprávou </a:t>
            </a:r>
            <a:r>
              <a:rPr lang="cs-CZ" b="1" i="1"/>
              <a:t>podepsanou </a:t>
            </a:r>
            <a:r>
              <a:rPr lang="cs-CZ" i="1"/>
              <a:t>svým elektronickým podpisem</a:t>
            </a:r>
          </a:p>
          <a:p>
            <a:pPr marL="503555" indent="-503555" algn="just"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/>
            </a:pPr>
            <a:r>
              <a:rPr lang="cs-CZ" b="1"/>
              <a:t>Správný postup</a:t>
            </a:r>
          </a:p>
          <a:p>
            <a:pPr marL="1007555" lvl="1" indent="-503555" algn="just">
              <a:spcBef>
                <a:spcPts val="1000"/>
              </a:spcBef>
              <a:defRPr/>
            </a:pPr>
            <a:r>
              <a:rPr lang="cs-CZ" i="1"/>
              <a:t>Do vlastních rukou na pracovišti, v jeho bytě nebo kdekoliv bude zastižen anebo prostřednictvím sítě nebo služby elektronických komunikací; </a:t>
            </a:r>
            <a:r>
              <a:rPr lang="cs-CZ" b="1" i="1"/>
              <a:t>není-li to možné</a:t>
            </a:r>
            <a:r>
              <a:rPr lang="cs-CZ" i="1"/>
              <a:t>, může zaměstnavatel písemnost doručit prostřednictvím provozovatele poštovních služeb</a:t>
            </a:r>
          </a:p>
          <a:p>
            <a:pPr marL="503555" indent="-503555" algn="just"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/>
            </a:pPr>
            <a:endParaRPr lang="cs-CZ" i="1"/>
          </a:p>
          <a:p>
            <a:pPr marL="0" indent="0">
              <a:buNone/>
            </a:pPr>
            <a:endParaRPr lang="cs-CZ" sz="2400" b="1">
              <a:latin typeface="Arial Nova Cond"/>
            </a:endParaRPr>
          </a:p>
        </p:txBody>
      </p:sp>
      <p:pic>
        <p:nvPicPr>
          <p:cNvPr id="4" name="Picture 4" descr="A group of people around a tall structure&#10;&#10;AI-generated content may be incorrect.">
            <a:extLst>
              <a:ext uri="{FF2B5EF4-FFF2-40B4-BE49-F238E27FC236}">
                <a16:creationId xmlns:a16="http://schemas.microsoft.com/office/drawing/2014/main" id="{1294025C-03B5-624A-5799-7E77035FD7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0"/>
            <a:ext cx="1236345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4924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1771E-DDC3-F88F-CEA0-5202C5ADF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1D6FECA7-5930-EA5F-8338-FC2EAC3784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0798" y="589730"/>
            <a:ext cx="10775896" cy="511483"/>
          </a:xfrm>
        </p:spPr>
        <p:txBody>
          <a:bodyPr>
            <a:normAutofit/>
          </a:bodyPr>
          <a:lstStyle/>
          <a:p>
            <a:r>
              <a:rPr lang="cs-CZ"/>
              <a:t>POUHÁ KOPIE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F47A44F-397A-1677-5E69-ABCA2A6EA92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0798" y="1101213"/>
            <a:ext cx="10925175" cy="4764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03555" indent="-503555"/>
            <a:r>
              <a:rPr lang="cs-CZ"/>
              <a:t>Vedoucí zaměstnankyně nesplnila dvě nařízení jednatele a „utrácela placené pracovní hodiny na komunikaci s advokátem a sepisování soukromých stanovisek“. </a:t>
            </a:r>
          </a:p>
          <a:p>
            <a:pPr marL="503555" indent="-503555"/>
            <a:r>
              <a:rPr lang="cs-CZ">
                <a:latin typeface="Arial Nova Cond"/>
              </a:rPr>
              <a:t>Okamžité zrušení podepsané jednatelem v </a:t>
            </a:r>
            <a:r>
              <a:rPr lang="cs-CZ" b="1">
                <a:latin typeface="Arial Nova Cond"/>
              </a:rPr>
              <a:t>příloze emailu</a:t>
            </a:r>
          </a:p>
          <a:p>
            <a:pPr marL="503555" indent="-503555"/>
            <a:r>
              <a:rPr lang="cs-CZ">
                <a:latin typeface="Arial Nova Cond"/>
              </a:rPr>
              <a:t>N</a:t>
            </a:r>
            <a:r>
              <a:rPr lang="cs-CZ"/>
              <a:t>ásledně ještě </a:t>
            </a:r>
            <a:r>
              <a:rPr lang="cs-CZ" b="1"/>
              <a:t>vytištěné </a:t>
            </a:r>
            <a:r>
              <a:rPr lang="cs-CZ"/>
              <a:t>a zaslané poštou</a:t>
            </a:r>
          </a:p>
          <a:p>
            <a:pPr marL="503555" indent="-503555"/>
            <a:endParaRPr lang="cs-CZ"/>
          </a:p>
          <a:p>
            <a:pPr marL="503555" indent="-503555"/>
            <a:r>
              <a:rPr lang="cs-CZ" i="1"/>
              <a:t>[Ž]</a:t>
            </a:r>
            <a:r>
              <a:rPr lang="cs-CZ" i="1" err="1"/>
              <a:t>alobkyně</a:t>
            </a:r>
            <a:r>
              <a:rPr lang="cs-CZ" i="1"/>
              <a:t> obdržela (byla jí doručena) písemnost – okamžité zrušení pracovního poměru – pouze ve /foto/kopii, včetně toho, že stejným způsobem bylo toto okamžité zrušení pracovního poměru podepsáno (tedy obsahovalo „</a:t>
            </a:r>
            <a:r>
              <a:rPr lang="cs-CZ" b="1" i="1"/>
              <a:t>napodobeninu</a:t>
            </a:r>
            <a:r>
              <a:rPr lang="cs-CZ" i="1"/>
              <a:t>“ podpisu jednatele)</a:t>
            </a:r>
          </a:p>
        </p:txBody>
      </p:sp>
      <p:sp>
        <p:nvSpPr>
          <p:cNvPr id="4" name="Zástupný text 1">
            <a:extLst>
              <a:ext uri="{FF2B5EF4-FFF2-40B4-BE49-F238E27FC236}">
                <a16:creationId xmlns:a16="http://schemas.microsoft.com/office/drawing/2014/main" id="{DC7F48C4-C83E-3DD2-98CB-5FA39B8CB6C2}"/>
              </a:ext>
            </a:extLst>
          </p:cNvPr>
          <p:cNvSpPr txBox="1">
            <a:spLocks/>
          </p:cNvSpPr>
          <p:nvPr/>
        </p:nvSpPr>
        <p:spPr>
          <a:xfrm>
            <a:off x="560798" y="992187"/>
            <a:ext cx="8094104" cy="511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None/>
              <a:defRPr sz="2400" b="1" kern="1200">
                <a:solidFill>
                  <a:srgbClr val="0C7E8F"/>
                </a:solidFill>
                <a:latin typeface="Arial Nova Cond" panose="020B0506020202020204" pitchFamily="34" charset="0"/>
                <a:ea typeface="+mn-ea"/>
                <a:cs typeface="+mn-cs"/>
              </a:defRPr>
            </a:lvl1pPr>
            <a:lvl2pPr marL="1008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2pPr>
            <a:lvl3pPr marL="1512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3pPr>
            <a:lvl4pPr marL="2016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C7E8F"/>
              </a:buClr>
              <a:buSzTx/>
              <a:buFont typeface="Wingdings" panose="05000000000000000000" pitchFamily="2" charset="2"/>
              <a:buNone/>
              <a:tabLst/>
              <a:defRPr/>
            </a:pPr>
            <a:endParaRPr kumimoji="0" lang="pl-PL" sz="2000" b="1" i="0" u="none" strike="noStrike" kern="1200" cap="none" spc="0" normalizeH="0" baseline="0" noProof="0">
              <a:ln>
                <a:noFill/>
              </a:ln>
              <a:solidFill>
                <a:srgbClr val="52575A"/>
              </a:solidFill>
              <a:effectLst/>
              <a:uLnTx/>
              <a:uFillTx/>
              <a:latin typeface="Arial Nova Cond" panose="020B0506020202020204" pitchFamily="34" charset="0"/>
              <a:ea typeface="+mn-ea"/>
              <a:cs typeface="+mn-cs"/>
            </a:endParaRPr>
          </a:p>
        </p:txBody>
      </p:sp>
      <p:pic>
        <p:nvPicPr>
          <p:cNvPr id="5" name="Picture 2" descr="A person smiling at a person&#10;&#10;AI-generated content may be incorrect.">
            <a:extLst>
              <a:ext uri="{FF2B5EF4-FFF2-40B4-BE49-F238E27FC236}">
                <a16:creationId xmlns:a16="http://schemas.microsoft.com/office/drawing/2014/main" id="{FC1145B3-5EA0-E87A-E4D8-63367E41D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5250"/>
            <a:ext cx="12192000" cy="6978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77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126B6-227E-ABD7-F94B-32C7E02C25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62245194-B062-E212-3EBA-4598EF8BE6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0798" y="589730"/>
            <a:ext cx="10775896" cy="511483"/>
          </a:xfrm>
        </p:spPr>
        <p:txBody>
          <a:bodyPr>
            <a:normAutofit/>
          </a:bodyPr>
          <a:lstStyle/>
          <a:p>
            <a:r>
              <a:rPr lang="cs-CZ"/>
              <a:t>ROK 2020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BEE7D73-A15D-DAA5-0CD3-50EE1EB61C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0798" y="1101213"/>
            <a:ext cx="10925175" cy="4764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03555" indent="-503555"/>
            <a:r>
              <a:rPr lang="cs-CZ" i="1"/>
              <a:t>Písemnost doručuje zaměstnavatel zaměstnanci do vlastních rukou na pracovišti; </a:t>
            </a:r>
            <a:r>
              <a:rPr lang="cs-CZ" b="1" i="1"/>
              <a:t>není-li to možné</a:t>
            </a:r>
            <a:r>
              <a:rPr lang="cs-CZ" i="1"/>
              <a:t>, může ji zaměstnavatel doručit zaměstnanci</a:t>
            </a:r>
          </a:p>
          <a:p>
            <a:pPr marL="1007555" lvl="1" indent="-503555"/>
            <a:r>
              <a:rPr lang="cs-CZ" i="1"/>
              <a:t>kdekoliv bude zaměstnanec zastižen,</a:t>
            </a:r>
          </a:p>
          <a:p>
            <a:pPr marL="1007555" lvl="1" indent="-503555"/>
            <a:r>
              <a:rPr lang="cs-CZ" i="1"/>
              <a:t>prostřednictvím provozovatele poštovních služeb,</a:t>
            </a:r>
          </a:p>
          <a:p>
            <a:pPr marL="1007555" lvl="1" indent="-503555"/>
            <a:r>
              <a:rPr lang="cs-CZ" i="1"/>
              <a:t>prostřednictvím sítě nebo služby elektronických komunikací, nebo</a:t>
            </a:r>
          </a:p>
          <a:p>
            <a:pPr marL="1007555" lvl="1" indent="-503555"/>
            <a:r>
              <a:rPr lang="cs-CZ" i="1"/>
              <a:t>prostřednictvím datové schránky.</a:t>
            </a:r>
          </a:p>
          <a:p>
            <a:pPr marL="503555" indent="-503555"/>
            <a:r>
              <a:rPr lang="cs-CZ" i="1"/>
              <a:t>Prostřednictvím </a:t>
            </a:r>
            <a:r>
              <a:rPr lang="cs-CZ" b="1" i="1"/>
              <a:t>datové schránky </a:t>
            </a:r>
            <a:r>
              <a:rPr lang="cs-CZ" i="1"/>
              <a:t>může zaměstnavatel písemnost doručit jen tehdy, jestliže zaměstnanec s tímto způsobem doručování vyslovil </a:t>
            </a:r>
            <a:r>
              <a:rPr lang="cs-CZ" b="1" i="1"/>
              <a:t>písemný souhlas</a:t>
            </a:r>
            <a:r>
              <a:rPr lang="cs-CZ" i="1"/>
              <a:t>. </a:t>
            </a:r>
          </a:p>
        </p:txBody>
      </p:sp>
      <p:sp>
        <p:nvSpPr>
          <p:cNvPr id="4" name="Zástupný text 1">
            <a:extLst>
              <a:ext uri="{FF2B5EF4-FFF2-40B4-BE49-F238E27FC236}">
                <a16:creationId xmlns:a16="http://schemas.microsoft.com/office/drawing/2014/main" id="{17F6320C-4A1B-15F9-A4CB-31B1E18EF053}"/>
              </a:ext>
            </a:extLst>
          </p:cNvPr>
          <p:cNvSpPr txBox="1">
            <a:spLocks/>
          </p:cNvSpPr>
          <p:nvPr/>
        </p:nvSpPr>
        <p:spPr>
          <a:xfrm>
            <a:off x="560798" y="992187"/>
            <a:ext cx="8094104" cy="511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None/>
              <a:defRPr sz="2400" b="1" kern="1200">
                <a:solidFill>
                  <a:srgbClr val="0C7E8F"/>
                </a:solidFill>
                <a:latin typeface="Arial Nova Cond" panose="020B0506020202020204" pitchFamily="34" charset="0"/>
                <a:ea typeface="+mn-ea"/>
                <a:cs typeface="+mn-cs"/>
              </a:defRPr>
            </a:lvl1pPr>
            <a:lvl2pPr marL="1008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2pPr>
            <a:lvl3pPr marL="1512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3pPr>
            <a:lvl4pPr marL="2016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C7E8F"/>
              </a:buClr>
              <a:buSzTx/>
              <a:buFont typeface="Wingdings" panose="05000000000000000000" pitchFamily="2" charset="2"/>
              <a:buNone/>
              <a:tabLst/>
              <a:defRPr/>
            </a:pPr>
            <a:endParaRPr kumimoji="0" lang="pl-PL" sz="2000" b="1" i="0" u="none" strike="noStrike" kern="1200" cap="none" spc="0" normalizeH="0" baseline="0" noProof="0">
              <a:ln>
                <a:noFill/>
              </a:ln>
              <a:solidFill>
                <a:srgbClr val="52575A"/>
              </a:solidFill>
              <a:effectLst/>
              <a:uLnTx/>
              <a:uFillTx/>
              <a:latin typeface="Arial Nova Cond" panose="020B0506020202020204" pitchFamily="34" charset="0"/>
              <a:ea typeface="+mn-ea"/>
              <a:cs typeface="+mn-cs"/>
            </a:endParaRPr>
          </a:p>
        </p:txBody>
      </p:sp>
      <p:pic>
        <p:nvPicPr>
          <p:cNvPr id="5" name="Picture 6" descr="A machine in a glass case&#10;&#10;AI-generated content may be incorrect.">
            <a:extLst>
              <a:ext uri="{FF2B5EF4-FFF2-40B4-BE49-F238E27FC236}">
                <a16:creationId xmlns:a16="http://schemas.microsoft.com/office/drawing/2014/main" id="{EF26C852-C30E-7D76-343E-4C8E00DA21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0337"/>
            <a:ext cx="12215159" cy="883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05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4BD61-055C-90AB-CE83-4C965DBD6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E2853C98-93A5-19A0-FA0D-BA5BF54720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0798" y="589730"/>
            <a:ext cx="10775896" cy="511483"/>
          </a:xfrm>
        </p:spPr>
        <p:txBody>
          <a:bodyPr>
            <a:normAutofit/>
          </a:bodyPr>
          <a:lstStyle/>
          <a:p>
            <a:r>
              <a:rPr lang="cs-CZ"/>
              <a:t>HLAVNĚ NE POŠTOU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7E15274-46CA-91FC-9458-B044B30CE5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0798" y="1101213"/>
            <a:ext cx="10925175" cy="4764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03555" indent="-503555"/>
            <a:r>
              <a:rPr lang="cs-CZ"/>
              <a:t>Magistrát hlavního města Prahy dne 12.1. zrušil pozici „zástupce ředitele – oblast majetková“</a:t>
            </a:r>
          </a:p>
          <a:p>
            <a:pPr marL="503555" indent="-503555"/>
            <a:r>
              <a:rPr lang="cs-CZ"/>
              <a:t>Výpověď doručoval na pracovišti dne 14.1. (pátek), zaměstnanec měl dovolenou</a:t>
            </a:r>
          </a:p>
          <a:p>
            <a:pPr marL="503555" indent="-503555"/>
            <a:r>
              <a:rPr lang="cs-CZ"/>
              <a:t>Zaměstnavatel </a:t>
            </a:r>
            <a:r>
              <a:rPr lang="cs-CZ" b="1"/>
              <a:t>odeslal poštou</a:t>
            </a:r>
          </a:p>
          <a:p>
            <a:pPr marL="503555" indent="-503555"/>
            <a:r>
              <a:rPr lang="cs-CZ"/>
              <a:t>Zaměstnanec 17.1. doručovatelem nezastižen a zásilku si nevyzvedl</a:t>
            </a:r>
          </a:p>
          <a:p>
            <a:pPr marL="503555" indent="-503555"/>
            <a:endParaRPr lang="cs-CZ"/>
          </a:p>
          <a:p>
            <a:pPr marL="503555" indent="-503555"/>
            <a:r>
              <a:rPr lang="cs-CZ" i="1"/>
              <a:t>[S]</a:t>
            </a:r>
            <a:r>
              <a:rPr lang="cs-CZ" i="1" err="1"/>
              <a:t>oud</a:t>
            </a:r>
            <a:r>
              <a:rPr lang="cs-CZ" i="1"/>
              <a:t> [může] přihlédnout například k tomu, zda zaměstnanec byl vůbec (objektivně) prostředky zaměstnavatele dosažitelný, zda zaměstnavatel takový pokus učinil, co bylo důvodem případně neúspěšného doručení, zda mělo nějaký smysl učinit další pokus o doručení, jak naléhavé bylo doručení písemnosti, zda bylo možné očekávat, že doručení prostřednictvím provozovatele poštovních služeb bude úspěšnější, než opakované doručování zaměstnavatelem apod. </a:t>
            </a:r>
          </a:p>
          <a:p>
            <a:pPr marL="503555" indent="-503555"/>
            <a:endParaRPr lang="cs-CZ"/>
          </a:p>
        </p:txBody>
      </p:sp>
      <p:sp>
        <p:nvSpPr>
          <p:cNvPr id="4" name="Zástupný text 1">
            <a:extLst>
              <a:ext uri="{FF2B5EF4-FFF2-40B4-BE49-F238E27FC236}">
                <a16:creationId xmlns:a16="http://schemas.microsoft.com/office/drawing/2014/main" id="{860C19D0-A06B-A8BC-B66D-7FF68358AE8D}"/>
              </a:ext>
            </a:extLst>
          </p:cNvPr>
          <p:cNvSpPr txBox="1">
            <a:spLocks/>
          </p:cNvSpPr>
          <p:nvPr/>
        </p:nvSpPr>
        <p:spPr>
          <a:xfrm>
            <a:off x="560798" y="992187"/>
            <a:ext cx="8094104" cy="5114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None/>
              <a:defRPr sz="2400" b="1" kern="1200">
                <a:solidFill>
                  <a:srgbClr val="0C7E8F"/>
                </a:solidFill>
                <a:latin typeface="Arial Nova Cond" panose="020B0506020202020204" pitchFamily="34" charset="0"/>
                <a:ea typeface="+mn-ea"/>
                <a:cs typeface="+mn-cs"/>
              </a:defRPr>
            </a:lvl1pPr>
            <a:lvl2pPr marL="1008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2pPr>
            <a:lvl3pPr marL="1512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3pPr>
            <a:lvl4pPr marL="2016000" indent="-504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 sz="2200" kern="1200">
                <a:solidFill>
                  <a:srgbClr val="595959"/>
                </a:solidFill>
                <a:latin typeface="Arial Nova Cond" panose="020B0506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C7E8F"/>
              </a:buClr>
              <a:buSzTx/>
              <a:buFont typeface="Wingdings" panose="05000000000000000000" pitchFamily="2" charset="2"/>
              <a:buNone/>
              <a:tabLst/>
              <a:defRPr/>
            </a:pPr>
            <a:endParaRPr kumimoji="0" lang="pl-PL" sz="2000" b="1" i="0" u="none" strike="noStrike" kern="1200" cap="none" spc="0" normalizeH="0" baseline="0" noProof="0">
              <a:ln>
                <a:noFill/>
              </a:ln>
              <a:solidFill>
                <a:srgbClr val="52575A"/>
              </a:solidFill>
              <a:effectLst/>
              <a:uLnTx/>
              <a:uFillTx/>
              <a:latin typeface="Arial Nova Cond" panose="020B0506020202020204" pitchFamily="34" charset="0"/>
              <a:ea typeface="+mn-ea"/>
              <a:cs typeface="+mn-cs"/>
            </a:endParaRPr>
          </a:p>
        </p:txBody>
      </p:sp>
      <p:pic>
        <p:nvPicPr>
          <p:cNvPr id="5" name="Picture 4" descr="A person sitting on a pile of money&#10;&#10;AI-generated content may be incorrect.">
            <a:extLst>
              <a:ext uri="{FF2B5EF4-FFF2-40B4-BE49-F238E27FC236}">
                <a16:creationId xmlns:a16="http://schemas.microsoft.com/office/drawing/2014/main" id="{4E97E607-323E-CBE0-82AF-D41CE83FD9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2148" y="-117545"/>
            <a:ext cx="12656296" cy="709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162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4DACC-1FB5-7524-7AA1-649EB00535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text 1">
            <a:extLst>
              <a:ext uri="{FF2B5EF4-FFF2-40B4-BE49-F238E27FC236}">
                <a16:creationId xmlns:a16="http://schemas.microsoft.com/office/drawing/2014/main" id="{7F456935-9B51-13C7-5370-ED73C39750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latin typeface="Arial Nova Cond"/>
              </a:rPr>
              <a:t>A RADŠI ANI SMS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BBD5AFB-4C77-0E70-FA98-CC1B667049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0388" y="1138901"/>
            <a:ext cx="10925175" cy="472691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503555" indent="-503555" algn="just"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/>
            </a:pPr>
            <a:r>
              <a:rPr lang="cs-CZ">
                <a:solidFill>
                  <a:srgbClr val="595959"/>
                </a:solidFill>
                <a:latin typeface="Arial Nova Cond"/>
                <a:ea typeface="+mn-lt"/>
                <a:cs typeface="+mn-lt"/>
              </a:rPr>
              <a:t>Řidič sanitky u středočeské záchranky si v </a:t>
            </a:r>
            <a:r>
              <a:rPr lang="cs-CZ">
                <a:solidFill>
                  <a:srgbClr val="595959"/>
                </a:solidFill>
                <a:latin typeface="Arial Nova Cond"/>
                <a:ea typeface="Calibri"/>
                <a:cs typeface="Calibri"/>
              </a:rPr>
              <a:t>létě 2020 uvědomil, že ještě žádnou dovolenou tento rok nečerpal (celých 25 dnů) a zbývala mu také nevyčerpaná dovolená z předchozího roku (23,5 dnů). </a:t>
            </a:r>
          </a:p>
          <a:p>
            <a:pPr marL="503555" indent="-503555" algn="just"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/>
            </a:pPr>
            <a:r>
              <a:rPr lang="cs-CZ">
                <a:solidFill>
                  <a:srgbClr val="595959"/>
                </a:solidFill>
                <a:latin typeface="Arial Nova Cond"/>
                <a:ea typeface="Calibri"/>
                <a:cs typeface="Calibri"/>
              </a:rPr>
              <a:t>Odeslal </a:t>
            </a:r>
            <a:r>
              <a:rPr lang="cs-CZ" b="1">
                <a:solidFill>
                  <a:srgbClr val="595959"/>
                </a:solidFill>
                <a:latin typeface="Arial Nova Cond"/>
                <a:ea typeface="Calibri"/>
                <a:cs typeface="Calibri"/>
              </a:rPr>
              <a:t>SMS s žádostí </a:t>
            </a:r>
            <a:r>
              <a:rPr lang="cs-CZ">
                <a:solidFill>
                  <a:srgbClr val="595959"/>
                </a:solidFill>
                <a:latin typeface="Arial Nova Cond"/>
                <a:ea typeface="Calibri"/>
                <a:cs typeface="Calibri"/>
              </a:rPr>
              <a:t>o dovolenou a o týden později obdržel odpověď, že se mu někdo ozve. </a:t>
            </a:r>
          </a:p>
          <a:p>
            <a:pPr marL="503555" indent="-503555" algn="just"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/>
            </a:pPr>
            <a:r>
              <a:rPr lang="cs-CZ">
                <a:solidFill>
                  <a:srgbClr val="595959"/>
                </a:solidFill>
                <a:latin typeface="Arial Nova Cond"/>
                <a:ea typeface="Calibri"/>
                <a:cs typeface="Calibri"/>
              </a:rPr>
              <a:t>Když odpověď nepřicházela, zanechal na dispečinku písemnou žádost o dovolenou a přestal chodit do práce.</a:t>
            </a:r>
          </a:p>
          <a:p>
            <a:pPr marL="503555" indent="-503555" algn="just"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/>
            </a:pPr>
            <a:endParaRPr lang="cs-CZ">
              <a:latin typeface="Arial Nova Cond"/>
              <a:ea typeface="Calibri"/>
              <a:cs typeface="Calibri"/>
            </a:endParaRPr>
          </a:p>
          <a:p>
            <a:pPr marL="503555" indent="-503555" algn="just"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/>
            </a:pPr>
            <a:r>
              <a:rPr lang="cs-CZ" i="1">
                <a:solidFill>
                  <a:srgbClr val="595959"/>
                </a:solidFill>
                <a:latin typeface="Arial Nova Cond" panose="020B0506020202020204" pitchFamily="34" charset="0"/>
                <a:ea typeface="Calibri" panose="020F0502020204030204"/>
                <a:cs typeface="Calibri" panose="020F0502020204030204"/>
              </a:rPr>
              <a:t>Oznámením žalobce o čerpání dovolené […] nemohla být SMS zpráva žalobce […], neboť tato zpráva nesplňuje podmínky pro doručení písemnosti určené zaměstnavateli […] (mimo jiné </a:t>
            </a:r>
            <a:r>
              <a:rPr lang="cs-CZ" b="1" i="1">
                <a:solidFill>
                  <a:srgbClr val="595959"/>
                </a:solidFill>
                <a:latin typeface="Arial Nova Cond" panose="020B0506020202020204" pitchFamily="34" charset="0"/>
                <a:ea typeface="Calibri" panose="020F0502020204030204"/>
                <a:cs typeface="Calibri" panose="020F0502020204030204"/>
              </a:rPr>
              <a:t>uznávaný elektronický podpis </a:t>
            </a:r>
            <a:r>
              <a:rPr lang="cs-CZ" i="1">
                <a:solidFill>
                  <a:srgbClr val="595959"/>
                </a:solidFill>
                <a:latin typeface="Arial Nova Cond" panose="020B0506020202020204" pitchFamily="34" charset="0"/>
                <a:ea typeface="Calibri" panose="020F0502020204030204"/>
                <a:cs typeface="Calibri" panose="020F0502020204030204"/>
              </a:rPr>
              <a:t>zaměstnance a </a:t>
            </a:r>
            <a:r>
              <a:rPr lang="cs-CZ" b="1" i="1">
                <a:solidFill>
                  <a:srgbClr val="595959"/>
                </a:solidFill>
                <a:latin typeface="Arial Nova Cond" panose="020B0506020202020204" pitchFamily="34" charset="0"/>
                <a:ea typeface="Calibri" panose="020F0502020204030204"/>
                <a:cs typeface="Calibri" panose="020F0502020204030204"/>
              </a:rPr>
              <a:t>potvrzení převzetí </a:t>
            </a:r>
            <a:r>
              <a:rPr lang="cs-CZ" i="1">
                <a:solidFill>
                  <a:srgbClr val="595959"/>
                </a:solidFill>
                <a:latin typeface="Arial Nova Cond" panose="020B0506020202020204" pitchFamily="34" charset="0"/>
                <a:ea typeface="Calibri" panose="020F0502020204030204"/>
                <a:cs typeface="Calibri" panose="020F0502020204030204"/>
              </a:rPr>
              <a:t>písemnosti datovou zprávou zaměstnavatele podepsanou jeho uznávaným elektronickým podpisem nebo zapečetěnou jeho uznávanou elektronickou pečetí).</a:t>
            </a:r>
          </a:p>
        </p:txBody>
      </p:sp>
      <p:pic>
        <p:nvPicPr>
          <p:cNvPr id="4" name="Picture 4" descr="A person looking at a cellphone&#10;&#10;AI-generated content may be incorrect.">
            <a:extLst>
              <a:ext uri="{FF2B5EF4-FFF2-40B4-BE49-F238E27FC236}">
                <a16:creationId xmlns:a16="http://schemas.microsoft.com/office/drawing/2014/main" id="{5FEDBDD1-506B-7EBF-7BB6-50981FEBD9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50" y="-79340"/>
            <a:ext cx="12439650" cy="697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58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08187-D790-5A33-F9B2-DAA8CF91D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room with several computers and a chair&#10;&#10;AI-generated content may be incorrect.">
            <a:extLst>
              <a:ext uri="{FF2B5EF4-FFF2-40B4-BE49-F238E27FC236}">
                <a16:creationId xmlns:a16="http://schemas.microsoft.com/office/drawing/2014/main" id="{56E568A2-BB34-DC36-979A-E77A7E14C2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2148" y="-117545"/>
            <a:ext cx="12656296" cy="7093089"/>
          </a:xfrm>
          <a:prstGeom prst="rect">
            <a:avLst/>
          </a:prstGeom>
        </p:spPr>
      </p:pic>
      <p:sp>
        <p:nvSpPr>
          <p:cNvPr id="2" name="Zástupný text 1">
            <a:extLst>
              <a:ext uri="{FF2B5EF4-FFF2-40B4-BE49-F238E27FC236}">
                <a16:creationId xmlns:a16="http://schemas.microsoft.com/office/drawing/2014/main" id="{FB18F73E-EA76-FD0A-13E9-8D556CB241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>
                <a:latin typeface="Arial Nova Cond"/>
              </a:rPr>
              <a:t>ROK 2023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565895A-2064-4DFA-E6A7-377C257F005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0388" y="1138901"/>
            <a:ext cx="10925175" cy="47269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03555" indent="-503555" algn="just"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/>
            </a:pPr>
            <a:r>
              <a:rPr lang="cs-CZ" b="1">
                <a:solidFill>
                  <a:srgbClr val="595959"/>
                </a:solidFill>
                <a:latin typeface="Arial Nova Cond" panose="020B0506020202020204" pitchFamily="34" charset="0"/>
                <a:ea typeface="Calibri" panose="020F0502020204030204"/>
                <a:cs typeface="Calibri" panose="020F0502020204030204"/>
              </a:rPr>
              <a:t>Elektronické</a:t>
            </a:r>
            <a:r>
              <a:rPr lang="cs-CZ">
                <a:solidFill>
                  <a:srgbClr val="595959"/>
                </a:solidFill>
                <a:latin typeface="Arial Nova Cond" panose="020B0506020202020204" pitchFamily="34" charset="0"/>
                <a:ea typeface="Calibri" panose="020F0502020204030204"/>
                <a:cs typeface="Calibri" panose="020F0502020204030204"/>
              </a:rPr>
              <a:t> uzavření smlouvy</a:t>
            </a:r>
          </a:p>
          <a:p>
            <a:pPr marL="503555" indent="-503555" algn="just">
              <a:spcBef>
                <a:spcPts val="1000"/>
              </a:spcBef>
              <a:buClr>
                <a:srgbClr val="0C7E8F"/>
              </a:buClr>
              <a:buFont typeface="Wingdings" panose="05000000000000000000" pitchFamily="2" charset="2"/>
              <a:buChar char="§"/>
              <a:defRPr/>
            </a:pPr>
            <a:r>
              <a:rPr lang="cs-CZ">
                <a:ea typeface="Calibri" panose="020F0502020204030204"/>
                <a:cs typeface="Calibri" panose="020F0502020204030204"/>
              </a:rPr>
              <a:t>Omezení dokumentů s přísným doručením (výpověď, okamžité zrušení, výměr…)</a:t>
            </a:r>
          </a:p>
          <a:p>
            <a:pPr marL="1007555" lvl="1" indent="-503555" algn="just">
              <a:spcBef>
                <a:spcPts val="1000"/>
              </a:spcBef>
              <a:defRPr/>
            </a:pPr>
            <a:r>
              <a:rPr lang="cs-CZ" i="1">
                <a:solidFill>
                  <a:srgbClr val="595959"/>
                </a:solidFill>
                <a:latin typeface="Arial Nova Cond" panose="020B0506020202020204" pitchFamily="34" charset="0"/>
                <a:ea typeface="Calibri" panose="020F0502020204030204"/>
                <a:cs typeface="Calibri" panose="020F0502020204030204"/>
              </a:rPr>
              <a:t>Prostřednictvím provozovatele </a:t>
            </a:r>
            <a:r>
              <a:rPr lang="cs-CZ" b="1" i="1">
                <a:solidFill>
                  <a:srgbClr val="595959"/>
                </a:solidFill>
                <a:latin typeface="Arial Nova Cond" panose="020B0506020202020204" pitchFamily="34" charset="0"/>
                <a:ea typeface="Calibri" panose="020F0502020204030204"/>
                <a:cs typeface="Calibri" panose="020F0502020204030204"/>
              </a:rPr>
              <a:t>poštovních služeb </a:t>
            </a:r>
            <a:r>
              <a:rPr lang="cs-CZ" i="1">
                <a:solidFill>
                  <a:srgbClr val="595959"/>
                </a:solidFill>
                <a:latin typeface="Arial Nova Cond" panose="020B0506020202020204" pitchFamily="34" charset="0"/>
                <a:ea typeface="Calibri" panose="020F0502020204030204"/>
                <a:cs typeface="Calibri" panose="020F0502020204030204"/>
              </a:rPr>
              <a:t>může zaměstnavatel doručit písemnost zaměstnanci pouze v případě, </a:t>
            </a:r>
            <a:r>
              <a:rPr lang="cs-CZ" b="1" i="1">
                <a:solidFill>
                  <a:srgbClr val="595959"/>
                </a:solidFill>
                <a:latin typeface="Arial Nova Cond" panose="020B0506020202020204" pitchFamily="34" charset="0"/>
                <a:ea typeface="Calibri" panose="020F0502020204030204"/>
                <a:cs typeface="Calibri" panose="020F0502020204030204"/>
              </a:rPr>
              <a:t>není-li možné doručení na pracovišti </a:t>
            </a:r>
            <a:r>
              <a:rPr lang="cs-CZ" i="1">
                <a:solidFill>
                  <a:srgbClr val="595959"/>
                </a:solidFill>
                <a:latin typeface="Arial Nova Cond" panose="020B0506020202020204" pitchFamily="34" charset="0"/>
                <a:ea typeface="Calibri" panose="020F0502020204030204"/>
                <a:cs typeface="Calibri" panose="020F0502020204030204"/>
              </a:rPr>
              <a:t>zaměstnavatele.</a:t>
            </a:r>
          </a:p>
          <a:p>
            <a:pPr marL="1007555" lvl="1" indent="-503555" algn="just">
              <a:spcBef>
                <a:spcPts val="1000"/>
              </a:spcBef>
              <a:defRPr/>
            </a:pPr>
            <a:r>
              <a:rPr lang="cs-CZ">
                <a:solidFill>
                  <a:srgbClr val="595959"/>
                </a:solidFill>
                <a:latin typeface="Arial Nova Cond" panose="020B0506020202020204" pitchFamily="34" charset="0"/>
                <a:ea typeface="Calibri" panose="020F0502020204030204"/>
                <a:cs typeface="Calibri" panose="020F0502020204030204"/>
              </a:rPr>
              <a:t>Elektronické doručování se </a:t>
            </a:r>
            <a:r>
              <a:rPr lang="cs-CZ">
                <a:ea typeface="Calibri" panose="020F0502020204030204"/>
                <a:cs typeface="Calibri" panose="020F0502020204030204"/>
              </a:rPr>
              <a:t>souhlasem zaměstnance s fikcí doručení</a:t>
            </a:r>
          </a:p>
          <a:p>
            <a:pPr marL="503555" indent="-503555" algn="just">
              <a:defRPr/>
            </a:pPr>
            <a:r>
              <a:rPr lang="cs-CZ">
                <a:ea typeface="Calibri" panose="020F0502020204030204"/>
                <a:cs typeface="Calibri" panose="020F0502020204030204"/>
              </a:rPr>
              <a:t>Datová schránka, pokud je přístupná</a:t>
            </a:r>
          </a:p>
          <a:p>
            <a:pPr marL="503555" indent="-503555" algn="just">
              <a:defRPr/>
            </a:pPr>
            <a:r>
              <a:rPr lang="cs-CZ">
                <a:ea typeface="Calibri" panose="020F0502020204030204"/>
                <a:cs typeface="Calibri" panose="020F0502020204030204"/>
              </a:rPr>
              <a:t>Zaměstnanec i na oznámenou elektronickou adresu </a:t>
            </a:r>
            <a:endParaRPr lang="cs-CZ">
              <a:solidFill>
                <a:srgbClr val="595959"/>
              </a:solidFill>
              <a:latin typeface="Arial Nova Cond" panose="020B0506020202020204" pitchFamily="34" charset="0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9668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uiExpand="1" build="p"/>
    </p:bld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50527_Digitalizace v pracovním právu" id="{4F6C639F-B66A-4CB0-952B-3E958641D3ED}" vid="{0FFFAFEC-F158-4470-8350-8E5ACB009E25}"/>
    </a:ext>
  </a:extLst>
</a:theme>
</file>

<file path=ppt/theme/theme2.xml><?xml version="1.0" encoding="utf-8"?>
<a:theme xmlns:a="http://schemas.openxmlformats.org/drawingml/2006/main" name="2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50527_Digitalizace v pracovním právu" id="{4F6C639F-B66A-4CB0-952B-3E958641D3ED}" vid="{9296B0B7-FE5B-437C-811F-4359F65783AF}"/>
    </a:ext>
  </a:extLst>
</a:theme>
</file>

<file path=ppt/theme/theme3.xml><?xml version="1.0" encoding="utf-8"?>
<a:theme xmlns:a="http://schemas.openxmlformats.org/drawingml/2006/main" name="3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50527_Digitalizace v pracovním právu" id="{4F6C639F-B66A-4CB0-952B-3E958641D3ED}" vid="{57E13FC2-22B8-4E94-ADFF-04B18C8F8807}"/>
    </a:ext>
  </a:extLst>
</a:theme>
</file>

<file path=ppt/theme/theme4.xml><?xml version="1.0" encoding="utf-8"?>
<a:theme xmlns:a="http://schemas.openxmlformats.org/drawingml/2006/main" name="1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50527_Digitalizace v pracovním právu" id="{4F6C639F-B66A-4CB0-952B-3E958641D3ED}" vid="{EA8B3FAC-0E94-4BE2-83EA-C6EFF517CB7D}"/>
    </a:ext>
  </a:extLst>
</a:theme>
</file>

<file path=ppt/theme/theme5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0205620b-e3ae-46cf-a1ea-ec66f869b376" xsi:nil="true"/>
    <lcf76f155ced4ddcb4097134ff3c332f xmlns="0205620b-e3ae-46cf-a1ea-ec66f869b376">
      <Terms xmlns="http://schemas.microsoft.com/office/infopath/2007/PartnerControls"/>
    </lcf76f155ced4ddcb4097134ff3c332f>
    <TaxCatchAll xmlns="89f39937-fc7a-4786-99ce-3dbc19d49051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97D62312271143B421DCEA1BDCDA83" ma:contentTypeVersion="19" ma:contentTypeDescription="Create a new document." ma:contentTypeScope="" ma:versionID="a7953ed9a881a623e97aba3aa9e05e6e">
  <xsd:schema xmlns:xsd="http://www.w3.org/2001/XMLSchema" xmlns:xs="http://www.w3.org/2001/XMLSchema" xmlns:p="http://schemas.microsoft.com/office/2006/metadata/properties" xmlns:ns2="0205620b-e3ae-46cf-a1ea-ec66f869b376" xmlns:ns3="89f39937-fc7a-4786-99ce-3dbc19d49051" targetNamespace="http://schemas.microsoft.com/office/2006/metadata/properties" ma:root="true" ma:fieldsID="e188cb35afa390dc3aac4d3c5fe3d57c" ns2:_="" ns3:_="">
    <xsd:import namespace="0205620b-e3ae-46cf-a1ea-ec66f869b376"/>
    <xsd:import namespace="89f39937-fc7a-4786-99ce-3dbc19d490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_Flow_SignoffStatu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05620b-e3ae-46cf-a1ea-ec66f869b3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f6f1f78-55d6-4574-a9a4-2536ac132db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tav odsouhlasení" ma:internalName="Stav_x0020_odsouhlasen_x00ed_">
      <xsd:simpleType>
        <xsd:restriction base="dms:Text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f39937-fc7a-4786-99ce-3dbc19d4905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abb2ae1-a2ff-4c4d-ab01-62a3df46ae40}" ma:internalName="TaxCatchAll" ma:showField="CatchAllData" ma:web="89f39937-fc7a-4786-99ce-3dbc19d490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68DD99-3F8F-4A5D-9E1F-499300555742}">
  <ds:schemaRefs>
    <ds:schemaRef ds:uri="0205620b-e3ae-46cf-a1ea-ec66f869b376"/>
    <ds:schemaRef ds:uri="89f39937-fc7a-4786-99ce-3dbc19d4905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9E7355A-A1FB-4169-80DD-F55A5B981B86}">
  <ds:schemaRefs>
    <ds:schemaRef ds:uri="0205620b-e3ae-46cf-a1ea-ec66f869b376"/>
    <ds:schemaRef ds:uri="89f39937-fc7a-4786-99ce-3dbc19d4905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49EF9B3-980E-4454-AB3D-D1621AB75CD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2930</Words>
  <Application>Microsoft Office PowerPoint</Application>
  <PresentationFormat>Širokoúhlá obrazovka</PresentationFormat>
  <Paragraphs>173</Paragraphs>
  <Slides>17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4</vt:i4>
      </vt:variant>
      <vt:variant>
        <vt:lpstr>Nadpisy snímků</vt:lpstr>
      </vt:variant>
      <vt:variant>
        <vt:i4>17</vt:i4>
      </vt:variant>
    </vt:vector>
  </HeadingPairs>
  <TitlesOfParts>
    <vt:vector size="29" baseType="lpstr">
      <vt:lpstr>Arial</vt:lpstr>
      <vt:lpstr>Arial Nova Cond</vt:lpstr>
      <vt:lpstr>Calibri</vt:lpstr>
      <vt:lpstr>Open Sans 1</vt:lpstr>
      <vt:lpstr>Open Sans 2</vt:lpstr>
      <vt:lpstr>Roboto Condensed</vt:lpstr>
      <vt:lpstr>Times New Roman</vt:lpstr>
      <vt:lpstr>Wingdings</vt:lpstr>
      <vt:lpstr>Motiv Office</vt:lpstr>
      <vt:lpstr>2_Motiv Office</vt:lpstr>
      <vt:lpstr>3_Motiv Office</vt:lpstr>
      <vt:lpstr>1_Motiv Office</vt:lpstr>
      <vt:lpstr>Prezentace aplikace PowerPoint</vt:lpstr>
      <vt:lpstr>OD PĚSTNÍHO KLÍNU K ELEKTRONICKÉMU PODPISU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AegisLaw</dc:creator>
  <cp:lastModifiedBy>Vojtěch Alatyr Orlík</cp:lastModifiedBy>
  <cp:revision>3</cp:revision>
  <dcterms:created xsi:type="dcterms:W3CDTF">2022-05-30T10:25:43Z</dcterms:created>
  <dcterms:modified xsi:type="dcterms:W3CDTF">2025-05-27T08:03:28Z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0x010100BF97D62312271143B421DCEA1BDCDA83</vt:lpwstr>
  </property>
  <property fmtid="{D5CDD505-2E9C-101B-9397-08002B2CF9AE}" pid="3" name="MediaServiceImageTags">
    <vt:lpwstr/>
  </property>
</Properties>
</file>