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6" r:id="rId3"/>
    <p:sldId id="257" r:id="rId4"/>
    <p:sldId id="262" r:id="rId5"/>
    <p:sldId id="258" r:id="rId6"/>
    <p:sldId id="264" r:id="rId7"/>
    <p:sldId id="270" r:id="rId8"/>
    <p:sldId id="266" r:id="rId9"/>
    <p:sldId id="267" r:id="rId10"/>
    <p:sldId id="268" r:id="rId11"/>
    <p:sldId id="271" r:id="rId12"/>
    <p:sldId id="272" r:id="rId13"/>
    <p:sldId id="273" r:id="rId14"/>
    <p:sldId id="259" r:id="rId15"/>
    <p:sldId id="280" r:id="rId16"/>
  </p:sldIdLst>
  <p:sldSz cx="9144000" cy="5143500" type="screen16x9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0336"/>
    <a:srgbClr val="141760"/>
    <a:srgbClr val="6C6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597DB8-2AEE-41BD-AF60-8704E8F92B71}" v="4" dt="2025-05-19T23:09:43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3557" autoAdjust="0"/>
  </p:normalViewPr>
  <p:slideViewPr>
    <p:cSldViewPr>
      <p:cViewPr varScale="1">
        <p:scale>
          <a:sx n="137" d="100"/>
          <a:sy n="137" d="100"/>
        </p:scale>
        <p:origin x="93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58" y="-82"/>
      </p:cViewPr>
      <p:guideLst>
        <p:guide orient="horz" pos="3132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CE730-4C36-4AA9-BF72-B4712268F8FC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A97B2-807E-4446-8F43-D26EEC0A1D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998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37B3A-463A-4C78-8EF8-6519F59D1DE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295D9-A3B7-4870-A8B0-082BF07AF0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874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6393D-DC38-6B6F-F6BC-3010C714C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01CA56A-C550-58BE-BBC8-7BA717A89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FC96A89-7637-52CF-20C4-27F94FE5E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C92D4B-0301-B937-2759-83B26EBCFE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95D9-A3B7-4870-A8B0-082BF07AF0D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9411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BEFA9-6BC6-0E04-BCDB-775F25C08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34A3EEF-AC69-A7EB-4105-BB626DFD1E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B4E771A-C023-7575-7A83-983D84E7F2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8AAA6F-5FC4-CFEC-97BA-C06C7E796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95D9-A3B7-4870-A8B0-082BF07AF0D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287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F1EBB-CEFE-DE7E-F5F6-E9B82D87F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5BF844-DE78-DAC4-01CA-30AB4FDCD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7F86201-07D5-1898-F37F-2D6952E865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E1E1CE-3B95-7E34-2739-88B225CD7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95D9-A3B7-4870-A8B0-082BF07AF0D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356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nadpis 1"/>
          <p:cNvSpPr>
            <a:spLocks noGrp="1"/>
          </p:cNvSpPr>
          <p:nvPr>
            <p:ph type="title"/>
          </p:nvPr>
        </p:nvSpPr>
        <p:spPr>
          <a:xfrm>
            <a:off x="611560" y="843558"/>
            <a:ext cx="7920880" cy="270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symbol pro text 2"/>
          <p:cNvSpPr>
            <a:spLocks noGrp="1"/>
          </p:cNvSpPr>
          <p:nvPr>
            <p:ph idx="1"/>
          </p:nvPr>
        </p:nvSpPr>
        <p:spPr>
          <a:xfrm>
            <a:off x="611560" y="1275607"/>
            <a:ext cx="7920880" cy="3294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0374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13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573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nadpis 1"/>
          <p:cNvSpPr>
            <a:spLocks noGrp="1"/>
          </p:cNvSpPr>
          <p:nvPr>
            <p:ph type="title"/>
          </p:nvPr>
        </p:nvSpPr>
        <p:spPr>
          <a:xfrm>
            <a:off x="611560" y="843558"/>
            <a:ext cx="7920880" cy="270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symbol pro text 2"/>
          <p:cNvSpPr>
            <a:spLocks noGrp="1"/>
          </p:cNvSpPr>
          <p:nvPr>
            <p:ph idx="1"/>
          </p:nvPr>
        </p:nvSpPr>
        <p:spPr>
          <a:xfrm>
            <a:off x="611560" y="1275607"/>
            <a:ext cx="7920880" cy="3294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03747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24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1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4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8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00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91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590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7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00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64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686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07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11560" y="843558"/>
            <a:ext cx="7920880" cy="270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1560" y="1275607"/>
            <a:ext cx="7920880" cy="3319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vložíte podnadpis.</a:t>
            </a:r>
          </a:p>
          <a:p>
            <a:pPr lvl="0"/>
            <a:r>
              <a:rPr lang="cs-CZ" dirty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034A1-0488-45DE-9A8A-CF263C830375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E6EDF-5B3B-4C07-A496-C6BF4A4D4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69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49" r:id="rId12"/>
    <p:sldLayoutId id="2147483684" r:id="rId13"/>
    <p:sldLayoutId id="2147483685" r:id="rId14"/>
    <p:sldLayoutId id="2147483687" r:id="rId15"/>
    <p:sldLayoutId id="2147483688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i="0" kern="1200" baseline="0">
          <a:solidFill>
            <a:srgbClr val="A7033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000" kern="1200" baseline="0">
          <a:solidFill>
            <a:srgbClr val="1417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5143500"/>
            <a:chOff x="0" y="0"/>
            <a:chExt cx="20320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20000" cy="11430000"/>
            </a:xfrm>
            <a:custGeom>
              <a:avLst/>
              <a:gdLst/>
              <a:ahLst/>
              <a:cxnLst/>
              <a:rect l="l" t="t" r="r" b="b"/>
              <a:pathLst>
                <a:path w="20320000" h="11430000">
                  <a:moveTo>
                    <a:pt x="0" y="0"/>
                  </a:moveTo>
                  <a:lnTo>
                    <a:pt x="20320000" y="0"/>
                  </a:lnTo>
                  <a:lnTo>
                    <a:pt x="203200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7777"/>
              </a:stretch>
            </a:blipFill>
          </p:spPr>
          <p:txBody>
            <a:bodyPr/>
            <a:lstStyle/>
            <a:p>
              <a:endParaRPr lang="cs-CZ" sz="1080"/>
            </a:p>
          </p:txBody>
        </p:sp>
        <p:sp>
          <p:nvSpPr>
            <p:cNvPr id="4" name="Freeform 4"/>
            <p:cNvSpPr/>
            <p:nvPr/>
          </p:nvSpPr>
          <p:spPr>
            <a:xfrm>
              <a:off x="5991178" y="2110946"/>
              <a:ext cx="2943292" cy="5152492"/>
            </a:xfrm>
            <a:custGeom>
              <a:avLst/>
              <a:gdLst/>
              <a:ahLst/>
              <a:cxnLst/>
              <a:rect l="l" t="t" r="r" b="b"/>
              <a:pathLst>
                <a:path w="2943292" h="5152492">
                  <a:moveTo>
                    <a:pt x="0" y="0"/>
                  </a:moveTo>
                  <a:lnTo>
                    <a:pt x="2943292" y="0"/>
                  </a:lnTo>
                  <a:lnTo>
                    <a:pt x="2943292" y="5152492"/>
                  </a:lnTo>
                  <a:lnTo>
                    <a:pt x="0" y="515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080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14565" y="2596667"/>
              <a:ext cx="4407670" cy="7716015"/>
            </a:xfrm>
            <a:custGeom>
              <a:avLst/>
              <a:gdLst/>
              <a:ahLst/>
              <a:cxnLst/>
              <a:rect l="l" t="t" r="r" b="b"/>
              <a:pathLst>
                <a:path w="4407670" h="7716015">
                  <a:moveTo>
                    <a:pt x="0" y="0"/>
                  </a:moveTo>
                  <a:lnTo>
                    <a:pt x="4407670" y="0"/>
                  </a:lnTo>
                  <a:lnTo>
                    <a:pt x="4407670" y="7716015"/>
                  </a:lnTo>
                  <a:lnTo>
                    <a:pt x="0" y="7716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08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163539" y="4218473"/>
            <a:ext cx="2768640" cy="548358"/>
            <a:chOff x="0" y="0"/>
            <a:chExt cx="3334337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4337" cy="660400"/>
            </a:xfrm>
            <a:custGeom>
              <a:avLst/>
              <a:gdLst/>
              <a:ahLst/>
              <a:cxnLst/>
              <a:rect l="l" t="t" r="r" b="b"/>
              <a:pathLst>
                <a:path w="3334337" h="660400">
                  <a:moveTo>
                    <a:pt x="32098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9877" y="0"/>
                  </a:lnTo>
                  <a:cubicBezTo>
                    <a:pt x="3278456" y="0"/>
                    <a:pt x="3334337" y="55880"/>
                    <a:pt x="3334337" y="124460"/>
                  </a:cubicBezTo>
                  <a:lnTo>
                    <a:pt x="3334337" y="535940"/>
                  </a:lnTo>
                  <a:cubicBezTo>
                    <a:pt x="3334337" y="604520"/>
                    <a:pt x="3278456" y="660400"/>
                    <a:pt x="3209877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08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32063" y="4267136"/>
            <a:ext cx="2831592" cy="386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8"/>
              </a:lnSpc>
              <a:spcBef>
                <a:spcPct val="0"/>
              </a:spcBef>
            </a:pPr>
            <a:r>
              <a:rPr lang="cs-CZ" sz="2384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AI</a:t>
            </a:r>
            <a:endParaRPr lang="en-US" sz="2384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3420720" y="129733"/>
            <a:ext cx="2302560" cy="424393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250" b="-19250"/>
            </a:stretch>
          </a:blipFill>
        </p:spPr>
        <p:txBody>
          <a:bodyPr/>
          <a:lstStyle/>
          <a:p>
            <a:endParaRPr lang="cs-CZ" sz="1080"/>
          </a:p>
        </p:txBody>
      </p:sp>
      <p:sp>
        <p:nvSpPr>
          <p:cNvPr id="19" name="Freeform 19"/>
          <p:cNvSpPr/>
          <p:nvPr/>
        </p:nvSpPr>
        <p:spPr>
          <a:xfrm>
            <a:off x="3561522" y="169508"/>
            <a:ext cx="2020956" cy="344843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080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252538" y="1006926"/>
            <a:ext cx="6638925" cy="1241658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90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1506765" y="1373839"/>
            <a:ext cx="636746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JUDr. </a:t>
            </a:r>
            <a:r>
              <a:rPr lang="cs-CZ" sz="3600" b="1">
                <a:solidFill>
                  <a:schemeClr val="bg1"/>
                </a:solidFill>
              </a:rPr>
              <a:t>Dalibor Kovář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1EE9972-0F93-9ADB-BD36-065B5A8190C4}"/>
              </a:ext>
            </a:extLst>
          </p:cNvPr>
          <p:cNvSpPr/>
          <p:nvPr/>
        </p:nvSpPr>
        <p:spPr>
          <a:xfrm>
            <a:off x="1252538" y="2555771"/>
            <a:ext cx="6638925" cy="1241658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900"/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995ECA3-493B-0FB8-F0FB-3DEE3999119B}"/>
              </a:ext>
            </a:extLst>
          </p:cNvPr>
          <p:cNvSpPr txBox="1"/>
          <p:nvPr/>
        </p:nvSpPr>
        <p:spPr>
          <a:xfrm>
            <a:off x="1506765" y="2925071"/>
            <a:ext cx="6005524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AI a právo: Budoucí výzvy pro české soudy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0357" y="73930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469"/>
              </a:lnSpc>
            </a:pPr>
            <a:r>
              <a:rPr lang="en-US" sz="20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Výkladový rámec – GDPR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3925119" y="1533079"/>
            <a:ext cx="4722763" cy="3175843"/>
          </a:xfrm>
          <a:prstGeom prst="roundRect">
            <a:avLst>
              <a:gd name="adj" fmla="val 1875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929882" y="1537842"/>
            <a:ext cx="4713238" cy="40644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071640" y="1627659"/>
            <a:ext cx="2070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b="1" dirty="0">
                <a:solidFill>
                  <a:srgbClr val="A70336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GDPR ustanovení</a:t>
            </a:r>
            <a:endParaRPr lang="en-US" sz="1094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430640" y="1627659"/>
            <a:ext cx="2070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b="1" dirty="0">
                <a:solidFill>
                  <a:srgbClr val="A70336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Aplikace v případu</a:t>
            </a:r>
            <a:endParaRPr lang="en-US" sz="1094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71640" y="2034109"/>
            <a:ext cx="2070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Čl. 22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430640" y="2034109"/>
            <a:ext cx="2070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Právo nebýt předmětem výlučně automatizovaného rozhodnutí.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929882" y="2577554"/>
            <a:ext cx="4713238" cy="6332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71640" y="2667372"/>
            <a:ext cx="2070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Čl. 15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430640" y="2667372"/>
            <a:ext cx="2070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Právo na informace o logice rozhodnutí.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3929882" y="3210818"/>
            <a:ext cx="4713238" cy="86007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071640" y="3300636"/>
            <a:ext cx="2070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Čl. 5 (1)(a–c)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430640" y="3300635"/>
            <a:ext cx="2070720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Zásady: zákonnost, transparentnost, minimalizace údajů.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929882" y="4070896"/>
            <a:ext cx="4713238" cy="63326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071640" y="4160714"/>
            <a:ext cx="2070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Recitál 71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430640" y="4160714"/>
            <a:ext cx="2070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Vyžaduje lidský dohled u automatizovaného rozhodování.</a:t>
            </a:r>
            <a:endParaRPr lang="en-US" sz="10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3F9DA53B-1C67-2DA7-9946-07405C0D894E}"/>
              </a:ext>
            </a:extLst>
          </p:cNvPr>
          <p:cNvSpPr/>
          <p:nvPr/>
        </p:nvSpPr>
        <p:spPr>
          <a:xfrm>
            <a:off x="7983141" y="4800785"/>
            <a:ext cx="1125363" cy="267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Shape 5"/>
          <p:cNvSpPr/>
          <p:nvPr/>
        </p:nvSpPr>
        <p:spPr>
          <a:xfrm>
            <a:off x="3929882" y="1944291"/>
            <a:ext cx="4713238" cy="63326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cs-CZ" sz="11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22217-7669-89CE-BFF1-52EF954C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6E2EF9A-E93C-95C5-DCDC-51958CC4BC4C}"/>
              </a:ext>
            </a:extLst>
          </p:cNvPr>
          <p:cNvSpPr/>
          <p:nvPr/>
        </p:nvSpPr>
        <p:spPr>
          <a:xfrm>
            <a:off x="481104" y="985703"/>
            <a:ext cx="5183535" cy="398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cs-CZ" sz="20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Výkladový rámec - </a:t>
            </a:r>
            <a:r>
              <a:rPr lang="en-US" sz="20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AI Act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4B6852A3-2426-6253-B3FF-E4CAF5D93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120" y="2408312"/>
            <a:ext cx="4401889" cy="4401889"/>
          </a:xfrm>
          <a:prstGeom prst="rect">
            <a:avLst/>
          </a:prstGeom>
        </p:spPr>
      </p:pic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D192C47A-F170-00EA-6D9E-2CA28F151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5271" y="3843015"/>
            <a:ext cx="215280" cy="269081"/>
          </a:xfrm>
          <a:prstGeom prst="rect">
            <a:avLst/>
          </a:prstGeom>
        </p:spPr>
      </p:pic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1D0A3A2B-10E2-2119-E29D-0856A319F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120" y="2408312"/>
            <a:ext cx="4401889" cy="4401889"/>
          </a:xfrm>
          <a:prstGeom prst="rect">
            <a:avLst/>
          </a:prstGeom>
        </p:spPr>
      </p:pic>
      <p:pic>
        <p:nvPicPr>
          <p:cNvPr id="6" name="Image 3" descr="preencoded.png">
            <a:extLst>
              <a:ext uri="{FF2B5EF4-FFF2-40B4-BE49-F238E27FC236}">
                <a16:creationId xmlns:a16="http://schemas.microsoft.com/office/drawing/2014/main" id="{3CAD8612-489F-FBE4-7176-2A3FF71E91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8686" y="2949600"/>
            <a:ext cx="215280" cy="269081"/>
          </a:xfrm>
          <a:prstGeom prst="rect">
            <a:avLst/>
          </a:prstGeom>
        </p:spPr>
      </p:pic>
      <p:pic>
        <p:nvPicPr>
          <p:cNvPr id="7" name="Image 4" descr="preencoded.png">
            <a:extLst>
              <a:ext uri="{FF2B5EF4-FFF2-40B4-BE49-F238E27FC236}">
                <a16:creationId xmlns:a16="http://schemas.microsoft.com/office/drawing/2014/main" id="{2BC2358F-5B17-2C3C-F669-D25546C8CF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7120" y="2408312"/>
            <a:ext cx="4401889" cy="4401889"/>
          </a:xfrm>
          <a:prstGeom prst="rect">
            <a:avLst/>
          </a:prstGeom>
        </p:spPr>
      </p:pic>
      <p:pic>
        <p:nvPicPr>
          <p:cNvPr id="8" name="Image 5" descr="preencoded.png">
            <a:extLst>
              <a:ext uri="{FF2B5EF4-FFF2-40B4-BE49-F238E27FC236}">
                <a16:creationId xmlns:a16="http://schemas.microsoft.com/office/drawing/2014/main" id="{A934AE7D-44A8-9D10-EBF7-0354D0DB8A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2013" y="2949600"/>
            <a:ext cx="215280" cy="269081"/>
          </a:xfrm>
          <a:prstGeom prst="rect">
            <a:avLst/>
          </a:prstGeom>
        </p:spPr>
      </p:pic>
      <p:pic>
        <p:nvPicPr>
          <p:cNvPr id="9" name="Image 6" descr="preencoded.png">
            <a:extLst>
              <a:ext uri="{FF2B5EF4-FFF2-40B4-BE49-F238E27FC236}">
                <a16:creationId xmlns:a16="http://schemas.microsoft.com/office/drawing/2014/main" id="{062E8D09-8898-5302-98D0-00172E6B85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7120" y="2408312"/>
            <a:ext cx="4401889" cy="4401889"/>
          </a:xfrm>
          <a:prstGeom prst="rect">
            <a:avLst/>
          </a:prstGeom>
        </p:spPr>
      </p:pic>
      <p:pic>
        <p:nvPicPr>
          <p:cNvPr id="10" name="Image 7" descr="preencoded.png">
            <a:extLst>
              <a:ext uri="{FF2B5EF4-FFF2-40B4-BE49-F238E27FC236}">
                <a16:creationId xmlns:a16="http://schemas.microsoft.com/office/drawing/2014/main" id="{1A1A44BA-9994-2E45-27FA-D3A74E5872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428" y="3843015"/>
            <a:ext cx="215280" cy="269081"/>
          </a:xfrm>
          <a:prstGeom prst="rect">
            <a:avLst/>
          </a:prstGeom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DA256D9C-A043-FC78-60FD-A32EB3CC9417}"/>
              </a:ext>
            </a:extLst>
          </p:cNvPr>
          <p:cNvGrpSpPr/>
          <p:nvPr/>
        </p:nvGrpSpPr>
        <p:grpSpPr>
          <a:xfrm>
            <a:off x="616327" y="3094110"/>
            <a:ext cx="1894433" cy="883444"/>
            <a:chOff x="496119" y="1567383"/>
            <a:chExt cx="1894433" cy="883444"/>
          </a:xfrm>
        </p:grpSpPr>
        <p:sp>
          <p:nvSpPr>
            <p:cNvPr id="12" name="Text 2">
              <a:extLst>
                <a:ext uri="{FF2B5EF4-FFF2-40B4-BE49-F238E27FC236}">
                  <a16:creationId xmlns:a16="http://schemas.microsoft.com/office/drawing/2014/main" id="{8C238A76-2C07-FD0D-CB39-058AE5E92E22}"/>
                </a:ext>
              </a:extLst>
            </p:cNvPr>
            <p:cNvSpPr/>
            <p:nvPr/>
          </p:nvSpPr>
          <p:spPr>
            <a:xfrm>
              <a:off x="496119" y="1567383"/>
              <a:ext cx="1894433" cy="39856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>
                <a:lnSpc>
                  <a:spcPts val="1563"/>
                </a:lnSpc>
              </a:pPr>
              <a:r>
                <a:rPr lang="en-US" sz="1250" b="1" dirty="0">
                  <a:solidFill>
                    <a:srgbClr val="A70336"/>
                  </a:solidFill>
                  <a:latin typeface="Arial" panose="020B0604020202020204" pitchFamily="34" charset="0"/>
                  <a:ea typeface="Roboto Bold" pitchFamily="34" charset="-122"/>
                  <a:cs typeface="Arial" panose="020B0604020202020204" pitchFamily="34" charset="0"/>
                </a:rPr>
                <a:t>Vysoce rizikové AI systémy</a:t>
              </a:r>
              <a:endParaRPr lang="en-US" sz="12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 3">
              <a:extLst>
                <a:ext uri="{FF2B5EF4-FFF2-40B4-BE49-F238E27FC236}">
                  <a16:creationId xmlns:a16="http://schemas.microsoft.com/office/drawing/2014/main" id="{30D4E3CA-7074-C1BF-2E52-6BAAF21E0747}"/>
                </a:ext>
              </a:extLst>
            </p:cNvPr>
            <p:cNvSpPr/>
            <p:nvPr/>
          </p:nvSpPr>
          <p:spPr>
            <a:xfrm>
              <a:off x="496119" y="2042443"/>
              <a:ext cx="1894433" cy="408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>
                <a:lnSpc>
                  <a:spcPts val="1594"/>
                </a:lnSpc>
              </a:pPr>
              <a:r>
                <a:rPr lang="en-US" sz="1000" dirty="0">
                  <a:solidFill>
                    <a:srgbClr val="14176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HR systémy pro předvýběr uchazečů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74DAE619-1D30-63FB-47E5-7C12E5369036}"/>
              </a:ext>
            </a:extLst>
          </p:cNvPr>
          <p:cNvGrpSpPr/>
          <p:nvPr/>
        </p:nvGrpSpPr>
        <p:grpSpPr>
          <a:xfrm>
            <a:off x="2125694" y="1842990"/>
            <a:ext cx="1894433" cy="684162"/>
            <a:chOff x="2581871" y="1051918"/>
            <a:chExt cx="1894433" cy="684162"/>
          </a:xfrm>
        </p:grpSpPr>
        <p:sp>
          <p:nvSpPr>
            <p:cNvPr id="15" name="Text 4">
              <a:extLst>
                <a:ext uri="{FF2B5EF4-FFF2-40B4-BE49-F238E27FC236}">
                  <a16:creationId xmlns:a16="http://schemas.microsoft.com/office/drawing/2014/main" id="{1698D86F-63D6-C8CB-2F66-4425B717AE26}"/>
                </a:ext>
              </a:extLst>
            </p:cNvPr>
            <p:cNvSpPr/>
            <p:nvPr/>
          </p:nvSpPr>
          <p:spPr>
            <a:xfrm>
              <a:off x="2626965" y="1051918"/>
              <a:ext cx="1804169" cy="19928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563"/>
                </a:lnSpc>
              </a:pPr>
              <a:r>
                <a:rPr lang="en-US" sz="1250" b="1" dirty="0">
                  <a:solidFill>
                    <a:srgbClr val="A70336"/>
                  </a:solidFill>
                  <a:latin typeface="Arial" panose="020B0604020202020204" pitchFamily="34" charset="0"/>
                  <a:ea typeface="Roboto Bold" pitchFamily="34" charset="-122"/>
                  <a:cs typeface="Arial" panose="020B0604020202020204" pitchFamily="34" charset="0"/>
                </a:rPr>
                <a:t>Povinnosti provozovatele</a:t>
              </a:r>
              <a:endParaRPr lang="en-US" sz="12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5">
              <a:extLst>
                <a:ext uri="{FF2B5EF4-FFF2-40B4-BE49-F238E27FC236}">
                  <a16:creationId xmlns:a16="http://schemas.microsoft.com/office/drawing/2014/main" id="{FF97116E-247F-0473-5794-6B4E7E069F57}"/>
                </a:ext>
              </a:extLst>
            </p:cNvPr>
            <p:cNvSpPr/>
            <p:nvPr/>
          </p:nvSpPr>
          <p:spPr>
            <a:xfrm>
              <a:off x="2581871" y="1327696"/>
              <a:ext cx="1894433" cy="408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>
                <a:lnSpc>
                  <a:spcPts val="1594"/>
                </a:lnSpc>
              </a:pPr>
              <a:r>
                <a:rPr lang="en-US" sz="1000" dirty="0">
                  <a:solidFill>
                    <a:srgbClr val="14176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Řízení rizik, dokumentace, záznamy, transparentnost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44A2FF63-7796-D6F3-70A4-2A249ED45765}"/>
              </a:ext>
            </a:extLst>
          </p:cNvPr>
          <p:cNvGrpSpPr/>
          <p:nvPr/>
        </p:nvGrpSpPr>
        <p:grpSpPr>
          <a:xfrm>
            <a:off x="4941488" y="1885109"/>
            <a:ext cx="1894433" cy="684162"/>
            <a:chOff x="4667622" y="1051918"/>
            <a:chExt cx="1894433" cy="684162"/>
          </a:xfrm>
        </p:grpSpPr>
        <p:sp>
          <p:nvSpPr>
            <p:cNvPr id="18" name="Text 6">
              <a:extLst>
                <a:ext uri="{FF2B5EF4-FFF2-40B4-BE49-F238E27FC236}">
                  <a16:creationId xmlns:a16="http://schemas.microsoft.com/office/drawing/2014/main" id="{FACF1FC8-DFA0-0EBC-CC54-B3713559432E}"/>
                </a:ext>
              </a:extLst>
            </p:cNvPr>
            <p:cNvSpPr/>
            <p:nvPr/>
          </p:nvSpPr>
          <p:spPr>
            <a:xfrm>
              <a:off x="4817417" y="1051918"/>
              <a:ext cx="1594843" cy="19928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563"/>
                </a:lnSpc>
              </a:pPr>
              <a:r>
                <a:rPr lang="en-US" sz="1250" b="1" dirty="0">
                  <a:solidFill>
                    <a:srgbClr val="A70336"/>
                  </a:solidFill>
                  <a:latin typeface="Arial" panose="020B0604020202020204" pitchFamily="34" charset="0"/>
                  <a:ea typeface="Roboto Bold" pitchFamily="34" charset="-122"/>
                  <a:cs typeface="Arial" panose="020B0604020202020204" pitchFamily="34" charset="0"/>
                </a:rPr>
                <a:t>Lidský dohled</a:t>
              </a:r>
              <a:endParaRPr lang="en-US" sz="12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7">
              <a:extLst>
                <a:ext uri="{FF2B5EF4-FFF2-40B4-BE49-F238E27FC236}">
                  <a16:creationId xmlns:a16="http://schemas.microsoft.com/office/drawing/2014/main" id="{AA7A6A96-6BD9-809F-1C27-DF832D417981}"/>
                </a:ext>
              </a:extLst>
            </p:cNvPr>
            <p:cNvSpPr/>
            <p:nvPr/>
          </p:nvSpPr>
          <p:spPr>
            <a:xfrm>
              <a:off x="4667622" y="1327696"/>
              <a:ext cx="1894433" cy="408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>
                <a:lnSpc>
                  <a:spcPts val="1594"/>
                </a:lnSpc>
              </a:pPr>
              <a:r>
                <a:rPr lang="en-US" sz="1000" dirty="0">
                  <a:solidFill>
                    <a:srgbClr val="14176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Povinný nad vysoce rizikovým systémem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C2E70425-2657-82CA-8C93-351A6056B8DE}"/>
              </a:ext>
            </a:extLst>
          </p:cNvPr>
          <p:cNvGrpSpPr/>
          <p:nvPr/>
        </p:nvGrpSpPr>
        <p:grpSpPr>
          <a:xfrm>
            <a:off x="6542280" y="3293392"/>
            <a:ext cx="1894508" cy="684162"/>
            <a:chOff x="6753374" y="1766665"/>
            <a:chExt cx="1894508" cy="684162"/>
          </a:xfrm>
        </p:grpSpPr>
        <p:sp>
          <p:nvSpPr>
            <p:cNvPr id="38" name="Text 8">
              <a:extLst>
                <a:ext uri="{FF2B5EF4-FFF2-40B4-BE49-F238E27FC236}">
                  <a16:creationId xmlns:a16="http://schemas.microsoft.com/office/drawing/2014/main" id="{F231DA89-294F-7A1B-069C-2989B2AEFC6D}"/>
                </a:ext>
              </a:extLst>
            </p:cNvPr>
            <p:cNvSpPr/>
            <p:nvPr/>
          </p:nvSpPr>
          <p:spPr>
            <a:xfrm>
              <a:off x="6903169" y="1766665"/>
              <a:ext cx="1594843" cy="19928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1563"/>
                </a:lnSpc>
              </a:pPr>
              <a:r>
                <a:rPr lang="en-US" sz="1250" b="1" dirty="0">
                  <a:solidFill>
                    <a:srgbClr val="A70336"/>
                  </a:solidFill>
                  <a:latin typeface="Arial" panose="020B0604020202020204" pitchFamily="34" charset="0"/>
                  <a:ea typeface="Roboto Bold" pitchFamily="34" charset="-122"/>
                  <a:cs typeface="Arial" panose="020B0604020202020204" pitchFamily="34" charset="0"/>
                </a:rPr>
                <a:t>Sankce za porušení</a:t>
              </a:r>
              <a:endParaRPr lang="en-US" sz="12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 9">
              <a:extLst>
                <a:ext uri="{FF2B5EF4-FFF2-40B4-BE49-F238E27FC236}">
                  <a16:creationId xmlns:a16="http://schemas.microsoft.com/office/drawing/2014/main" id="{1A12EB74-43E0-8D1E-D7B6-485F25C357AE}"/>
                </a:ext>
              </a:extLst>
            </p:cNvPr>
            <p:cNvSpPr/>
            <p:nvPr/>
          </p:nvSpPr>
          <p:spPr>
            <a:xfrm>
              <a:off x="6753374" y="2042443"/>
              <a:ext cx="1894508" cy="408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>
                <a:lnSpc>
                  <a:spcPts val="1594"/>
                </a:lnSpc>
              </a:pPr>
              <a:r>
                <a:rPr lang="en-US" sz="1000" dirty="0">
                  <a:solidFill>
                    <a:srgbClr val="14176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Možnost kontrol a vysokých pokut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Obdélník 40">
            <a:extLst>
              <a:ext uri="{FF2B5EF4-FFF2-40B4-BE49-F238E27FC236}">
                <a16:creationId xmlns:a16="http://schemas.microsoft.com/office/drawing/2014/main" id="{5D6F7DE6-446E-3862-E181-D5FACF272D93}"/>
              </a:ext>
            </a:extLst>
          </p:cNvPr>
          <p:cNvSpPr/>
          <p:nvPr/>
        </p:nvSpPr>
        <p:spPr>
          <a:xfrm>
            <a:off x="8009205" y="5318310"/>
            <a:ext cx="1125363" cy="267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56D3052-D827-3FE3-D4B3-0E56BBBB8D87}"/>
              </a:ext>
            </a:extLst>
          </p:cNvPr>
          <p:cNvSpPr txBox="1"/>
          <p:nvPr/>
        </p:nvSpPr>
        <p:spPr>
          <a:xfrm>
            <a:off x="532630" y="4551773"/>
            <a:ext cx="8210047" cy="429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3200"/>
              </a:lnSpc>
              <a:buNone/>
            </a:pPr>
            <a:r>
              <a:rPr lang="cs-CZ" sz="1000" i="1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Tento případ není jen o neúspěšném náboru. Je to modelový příklad toho, co se může stát, když digitální prostředí nahradí reálnou interakci.</a:t>
            </a:r>
            <a:endParaRPr lang="cs-CZ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239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A65A5-6810-4BD2-C178-EC349631B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7B815D0-C49C-B761-1BC9-8A85DCCE3188}"/>
              </a:ext>
            </a:extLst>
          </p:cNvPr>
          <p:cNvSpPr/>
          <p:nvPr/>
        </p:nvSpPr>
        <p:spPr>
          <a:xfrm>
            <a:off x="539552" y="1038913"/>
            <a:ext cx="5183535" cy="398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cs-CZ" sz="20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Co budou potřebovat české soudy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A121F80F-3F8A-6BED-4552-742B76605687}"/>
              </a:ext>
            </a:extLst>
          </p:cNvPr>
          <p:cNvSpPr/>
          <p:nvPr/>
        </p:nvSpPr>
        <p:spPr>
          <a:xfrm>
            <a:off x="8009205" y="5318310"/>
            <a:ext cx="1125363" cy="267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A3F51F2A-288E-ABBB-5821-A5B9C319F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37624"/>
            <a:ext cx="8064896" cy="3294366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200" b="1" dirty="0"/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posílit technologickou kompetenci soudců a odborného personálu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reagovat na zvýšenou míru produkce podání s využitím AI 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otevřít se zapojení AI do vhodných činností soudů a soudců 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zavádět transparentně a využívat vždy pod lidským dohledem k zachování právní jistoty a předvídatelnosti</a:t>
            </a:r>
            <a:endParaRPr lang="cs-CZ" sz="1200" dirty="0"/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rozšíření spolupráce s experty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financování a dlouhodobá strategie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138830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6F137CE-D957-D0DF-7E56-5EB519F2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14771"/>
          <a:stretch>
            <a:fillRect/>
          </a:stretch>
        </p:blipFill>
        <p:spPr>
          <a:xfrm>
            <a:off x="90487" y="0"/>
            <a:ext cx="8963025" cy="504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4524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80494" y="2002363"/>
            <a:ext cx="3111500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cs-CZ" altLang="cs-CZ" b="1" dirty="0">
                <a:solidFill>
                  <a:srgbClr val="A70336"/>
                </a:solidFill>
                <a:latin typeface="Arial" charset="0"/>
              </a:rPr>
              <a:t>Dalibor Kovář</a:t>
            </a:r>
          </a:p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cs-CZ" altLang="cs-CZ" sz="1600" dirty="0">
                <a:solidFill>
                  <a:srgbClr val="141760"/>
                </a:solidFill>
                <a:latin typeface="Arial" charset="0"/>
              </a:rPr>
              <a:t>dalibor.kovar@havelpartners.cz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92176" y="1105105"/>
            <a:ext cx="5688136" cy="44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marL="354013" indent="-35401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cs-CZ" altLang="cs-CZ" sz="2400" b="1" dirty="0">
                <a:solidFill>
                  <a:srgbClr val="141760"/>
                </a:solidFill>
                <a:latin typeface="Arial" charset="0"/>
              </a:rPr>
              <a:t>Děkuji za pozornost!</a:t>
            </a:r>
          </a:p>
        </p:txBody>
      </p:sp>
      <p:sp>
        <p:nvSpPr>
          <p:cNvPr id="7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xfrm>
            <a:off x="6975475" y="4869657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k-SK" altLang="cs-CZ" sz="700">
                <a:solidFill>
                  <a:srgbClr val="898989"/>
                </a:solidFill>
                <a:latin typeface="Arial" charset="0"/>
                <a:cs typeface="Arial" charset="0"/>
              </a:rPr>
              <a:t>2025/2</a:t>
            </a:r>
            <a:endParaRPr lang="sk-SK" altLang="cs-CZ" sz="700" dirty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998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080"/>
          </a:p>
        </p:txBody>
      </p:sp>
      <p:grpSp>
        <p:nvGrpSpPr>
          <p:cNvPr id="7" name="Group 7"/>
          <p:cNvGrpSpPr/>
          <p:nvPr/>
        </p:nvGrpSpPr>
        <p:grpSpPr>
          <a:xfrm>
            <a:off x="2758249" y="4050471"/>
            <a:ext cx="3896301" cy="530080"/>
            <a:chOff x="0" y="0"/>
            <a:chExt cx="4854209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08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691522" y="4124155"/>
            <a:ext cx="4029755" cy="326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1"/>
              </a:lnSpc>
            </a:pPr>
            <a:r>
              <a:rPr lang="en-US" sz="1986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www.kongrespravniprostor.cz</a:t>
            </a: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3420720" y="129733"/>
            <a:ext cx="2302560" cy="424393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08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3561522" y="169508"/>
            <a:ext cx="2020956" cy="344843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080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5980DB6-ECC1-27F3-EABF-DA5146717B03}"/>
              </a:ext>
            </a:extLst>
          </p:cNvPr>
          <p:cNvGrpSpPr/>
          <p:nvPr/>
        </p:nvGrpSpPr>
        <p:grpSpPr>
          <a:xfrm>
            <a:off x="604838" y="1662113"/>
            <a:ext cx="7991475" cy="1141549"/>
            <a:chOff x="0" y="0"/>
            <a:chExt cx="4854209" cy="6604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943AF4D-2D4F-F357-A1C0-37C81B0DDA9C}"/>
                </a:ext>
              </a:extLst>
            </p:cNvPr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2700"/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2B1C2AAF-8175-F047-AA76-3C59D36EABF8}"/>
              </a:ext>
            </a:extLst>
          </p:cNvPr>
          <p:cNvSpPr txBox="1"/>
          <p:nvPr/>
        </p:nvSpPr>
        <p:spPr>
          <a:xfrm>
            <a:off x="711994" y="2176464"/>
            <a:ext cx="7777163" cy="386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81"/>
              </a:lnSpc>
            </a:pPr>
            <a:r>
              <a:rPr lang="cs-CZ" sz="405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DĚKUJEME</a:t>
            </a:r>
            <a:endParaRPr lang="en-US" sz="405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 bwMode="auto">
          <a:xfrm>
            <a:off x="2159904" y="771550"/>
            <a:ext cx="4824189" cy="156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cs-CZ" altLang="cs-CZ" sz="2000" b="1" dirty="0">
                <a:solidFill>
                  <a:srgbClr val="A70336"/>
                </a:solidFill>
                <a:latin typeface="Arial" charset="0"/>
              </a:rPr>
              <a:t>AI a právo: Budoucí výzvy pro české soudy</a:t>
            </a:r>
          </a:p>
          <a:p>
            <a:pPr algn="ctr" eaLnBrk="1" hangingPunct="1"/>
            <a:endParaRPr lang="cs-CZ" altLang="cs-CZ" sz="1200" b="1" dirty="0">
              <a:solidFill>
                <a:srgbClr val="000066"/>
              </a:solidFill>
              <a:latin typeface="Arial" charset="0"/>
            </a:endParaRPr>
          </a:p>
        </p:txBody>
      </p:sp>
      <p:pic>
        <p:nvPicPr>
          <p:cNvPr id="4" name="Obrázek 3" descr="Obsah obrázku kresba, Lidská tvář, obraz, skica&#10;&#10;Obsah vygenerovaný umělou inteligencí může být nesprávný.">
            <a:extLst>
              <a:ext uri="{FF2B5EF4-FFF2-40B4-BE49-F238E27FC236}">
                <a16:creationId xmlns:a16="http://schemas.microsoft.com/office/drawing/2014/main" id="{15E99C4E-6655-5190-E544-321393413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246" y="1851670"/>
            <a:ext cx="3841503" cy="2561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2F371F4-2603-2C08-7E71-21E0814D427D}"/>
              </a:ext>
            </a:extLst>
          </p:cNvPr>
          <p:cNvSpPr txBox="1"/>
          <p:nvPr/>
        </p:nvSpPr>
        <p:spPr>
          <a:xfrm>
            <a:off x="3563888" y="4880330"/>
            <a:ext cx="20162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cs-CZ" altLang="cs-CZ" sz="1000" b="1" dirty="0">
                <a:solidFill>
                  <a:srgbClr val="6C6C6C"/>
                </a:solidFill>
                <a:latin typeface="Arial" charset="0"/>
              </a:rPr>
              <a:t>Kongres Právní prostor 2025</a:t>
            </a:r>
          </a:p>
        </p:txBody>
      </p:sp>
    </p:spTree>
    <p:extLst>
      <p:ext uri="{BB962C8B-B14F-4D97-AF65-F5344CB8AC3E}">
        <p14:creationId xmlns:p14="http://schemas.microsoft.com/office/powerpoint/2010/main" val="1547871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059582"/>
            <a:ext cx="7920880" cy="270030"/>
          </a:xfrm>
        </p:spPr>
        <p:txBody>
          <a:bodyPr>
            <a:noAutofit/>
          </a:bodyPr>
          <a:lstStyle/>
          <a:p>
            <a:r>
              <a:rPr lang="cs-CZ" altLang="cs-CZ" sz="2000" b="1" dirty="0">
                <a:solidFill>
                  <a:srgbClr val="A70336"/>
                </a:solidFill>
                <a:latin typeface="Arial" charset="0"/>
              </a:rPr>
              <a:t>AI a právo: Budoucí výzvy pro české soudy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37624"/>
            <a:ext cx="7920880" cy="3294366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200" b="1" dirty="0"/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AI již teď proniká do práva </a:t>
            </a:r>
            <a:r>
              <a:rPr lang="cs-CZ" sz="1200" dirty="0">
                <a:sym typeface="Wingdings" panose="05000000000000000000" pitchFamily="2" charset="2"/>
              </a:rPr>
              <a:t></a:t>
            </a:r>
            <a:r>
              <a:rPr lang="cs-CZ" sz="1200" dirty="0"/>
              <a:t> jako předmět sporů, nástroj i zdroj nových právních otázek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Zahraniční soudy udávají směr </a:t>
            </a:r>
            <a:r>
              <a:rPr lang="cs-CZ" sz="1200" dirty="0">
                <a:sym typeface="Wingdings" panose="05000000000000000000" pitchFamily="2" charset="2"/>
              </a:rPr>
              <a:t></a:t>
            </a:r>
            <a:r>
              <a:rPr lang="cs-CZ" sz="1200" dirty="0"/>
              <a:t> řeší spory o AI výstupy, odpovědnost i data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AI vstupuje i do soudních síní </a:t>
            </a:r>
            <a:r>
              <a:rPr lang="cs-CZ" sz="1200" dirty="0">
                <a:sym typeface="Wingdings" panose="05000000000000000000" pitchFamily="2" charset="2"/>
              </a:rPr>
              <a:t></a:t>
            </a:r>
            <a:r>
              <a:rPr lang="cs-CZ" sz="1200" dirty="0"/>
              <a:t> pomáhá s analýzou důkazů a podporuje rozhodovací procesy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Česká justice nebude výjimkou </a:t>
            </a:r>
            <a:r>
              <a:rPr lang="cs-CZ" sz="1200" dirty="0">
                <a:sym typeface="Wingdings" panose="05000000000000000000" pitchFamily="2" charset="2"/>
              </a:rPr>
              <a:t></a:t>
            </a:r>
            <a:r>
              <a:rPr lang="cs-CZ" sz="1200" dirty="0"/>
              <a:t> obdobné případy brzy dorazí i k nám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200" b="1" dirty="0"/>
              <a:t>První český spor už proběhl </a:t>
            </a:r>
            <a:r>
              <a:rPr lang="cs-CZ" sz="1200" dirty="0">
                <a:sym typeface="Wingdings" panose="05000000000000000000" pitchFamily="2" charset="2"/>
              </a:rPr>
              <a:t></a:t>
            </a:r>
            <a:r>
              <a:rPr lang="cs-CZ" sz="1200" dirty="0"/>
              <a:t> soud řešil ochranu AI-vytvořeného díla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200" dirty="0"/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b="1" dirty="0"/>
              <a:t>AI je právní realita, na kterou se české soudy musí připravit</a:t>
            </a:r>
          </a:p>
        </p:txBody>
      </p:sp>
    </p:spTree>
    <p:extLst>
      <p:ext uri="{BB962C8B-B14F-4D97-AF65-F5344CB8AC3E}">
        <p14:creationId xmlns:p14="http://schemas.microsoft.com/office/powerpoint/2010/main" val="148597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2EE2E-399E-D76B-A411-23EF6014E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0984A-AB0F-71E9-0D51-E8FB76884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059582"/>
            <a:ext cx="7920880" cy="270030"/>
          </a:xfrm>
        </p:spPr>
        <p:txBody>
          <a:bodyPr>
            <a:noAutofit/>
          </a:bodyPr>
          <a:lstStyle/>
          <a:p>
            <a:r>
              <a:rPr lang="cs-CZ" altLang="cs-CZ" b="1" dirty="0">
                <a:solidFill>
                  <a:srgbClr val="A70336"/>
                </a:solidFill>
              </a:rPr>
              <a:t>Klíčové oblasti</a:t>
            </a:r>
          </a:p>
        </p:txBody>
      </p:sp>
      <p:grpSp>
        <p:nvGrpSpPr>
          <p:cNvPr id="92" name="Skupina 91">
            <a:extLst>
              <a:ext uri="{FF2B5EF4-FFF2-40B4-BE49-F238E27FC236}">
                <a16:creationId xmlns:a16="http://schemas.microsoft.com/office/drawing/2014/main" id="{1BF3EB58-1AAB-C33B-5B61-61D396D08833}"/>
              </a:ext>
            </a:extLst>
          </p:cNvPr>
          <p:cNvGrpSpPr/>
          <p:nvPr/>
        </p:nvGrpSpPr>
        <p:grpSpPr>
          <a:xfrm>
            <a:off x="611560" y="1664747"/>
            <a:ext cx="4767591" cy="1105345"/>
            <a:chOff x="793790" y="2061448"/>
            <a:chExt cx="4767591" cy="1105345"/>
          </a:xfrm>
        </p:grpSpPr>
        <p:grpSp>
          <p:nvGrpSpPr>
            <p:cNvPr id="88" name="Skupina 87">
              <a:extLst>
                <a:ext uri="{FF2B5EF4-FFF2-40B4-BE49-F238E27FC236}">
                  <a16:creationId xmlns:a16="http://schemas.microsoft.com/office/drawing/2014/main" id="{E1DA363F-670B-54D4-F567-AA813555662B}"/>
                </a:ext>
              </a:extLst>
            </p:cNvPr>
            <p:cNvGrpSpPr/>
            <p:nvPr/>
          </p:nvGrpSpPr>
          <p:grpSpPr>
            <a:xfrm>
              <a:off x="793790" y="2061448"/>
              <a:ext cx="432000" cy="432000"/>
              <a:chOff x="793790" y="4535924"/>
              <a:chExt cx="510302" cy="510302"/>
            </a:xfrm>
          </p:grpSpPr>
          <p:sp>
            <p:nvSpPr>
              <p:cNvPr id="72" name="Shape 1">
                <a:extLst>
                  <a:ext uri="{FF2B5EF4-FFF2-40B4-BE49-F238E27FC236}">
                    <a16:creationId xmlns:a16="http://schemas.microsoft.com/office/drawing/2014/main" id="{BFEBE22C-EE2B-27D6-203E-D1589586629E}"/>
                  </a:ext>
                </a:extLst>
              </p:cNvPr>
              <p:cNvSpPr/>
              <p:nvPr/>
            </p:nvSpPr>
            <p:spPr>
              <a:xfrm>
                <a:off x="793790" y="4535924"/>
                <a:ext cx="510302" cy="510302"/>
              </a:xfrm>
              <a:prstGeom prst="roundRect">
                <a:avLst>
                  <a:gd name="adj" fmla="val 6667"/>
                </a:avLst>
              </a:prstGeom>
              <a:solidFill>
                <a:schemeClr val="bg1"/>
              </a:solidFill>
              <a:ln/>
            </p:spPr>
            <p:txBody>
              <a:bodyPr/>
              <a:lstStyle/>
              <a:p>
                <a:endParaRPr lang="cs-CZ" sz="1500" dirty="0">
                  <a:solidFill>
                    <a:srgbClr val="1417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3" name="Image 1" descr="preencoded.png">
                <a:extLst>
                  <a:ext uri="{FF2B5EF4-FFF2-40B4-BE49-F238E27FC236}">
                    <a16:creationId xmlns:a16="http://schemas.microsoft.com/office/drawing/2014/main" id="{761E28B8-A04C-3339-267E-F8EC1B8A53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878860" y="4578429"/>
                <a:ext cx="340162" cy="425291"/>
              </a:xfrm>
              <a:prstGeom prst="rect">
                <a:avLst/>
              </a:prstGeom>
            </p:spPr>
          </p:pic>
        </p:grpSp>
        <p:sp>
          <p:nvSpPr>
            <p:cNvPr id="74" name="Text 2">
              <a:extLst>
                <a:ext uri="{FF2B5EF4-FFF2-40B4-BE49-F238E27FC236}">
                  <a16:creationId xmlns:a16="http://schemas.microsoft.com/office/drawing/2014/main" id="{9F46BB3F-3A8E-E729-694C-038E4B0B2AA5}"/>
                </a:ext>
              </a:extLst>
            </p:cNvPr>
            <p:cNvSpPr/>
            <p:nvPr/>
          </p:nvSpPr>
          <p:spPr>
            <a:xfrm>
              <a:off x="1330733" y="2097431"/>
              <a:ext cx="4230648" cy="35433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750"/>
                </a:lnSpc>
                <a:buNone/>
              </a:pPr>
              <a:r>
                <a:rPr lang="cs-CZ" sz="1500" b="1" dirty="0">
                  <a:solidFill>
                    <a:srgbClr val="A70336"/>
                  </a:solidFill>
                  <a:latin typeface="Arial" panose="020B0604020202020204" pitchFamily="34" charset="0"/>
                  <a:ea typeface="Crimson Pro Semi Bold" pitchFamily="34" charset="-122"/>
                  <a:cs typeface="Arial" panose="020B0604020202020204" pitchFamily="34" charset="0"/>
                </a:rPr>
                <a:t>D</a:t>
              </a:r>
              <a:r>
                <a:rPr lang="en-US" sz="1500" b="1" dirty="0" err="1">
                  <a:solidFill>
                    <a:srgbClr val="A70336"/>
                  </a:solidFill>
                  <a:latin typeface="Arial" panose="020B0604020202020204" pitchFamily="34" charset="0"/>
                  <a:ea typeface="Crimson Pro Semi Bold" pitchFamily="34" charset="-122"/>
                  <a:cs typeface="Arial" panose="020B0604020202020204" pitchFamily="34" charset="0"/>
                </a:rPr>
                <a:t>uševní</a:t>
              </a:r>
              <a:r>
                <a:rPr lang="en-US" sz="1500" b="1" dirty="0">
                  <a:solidFill>
                    <a:srgbClr val="A70336"/>
                  </a:solidFill>
                  <a:latin typeface="Arial" panose="020B0604020202020204" pitchFamily="34" charset="0"/>
                  <a:ea typeface="Crimson Pro Semi Bold" pitchFamily="34" charset="-122"/>
                  <a:cs typeface="Arial" panose="020B0604020202020204" pitchFamily="34" charset="0"/>
                </a:rPr>
                <a:t> vlastnictví</a:t>
              </a:r>
              <a:endParaRPr lang="en-US" sz="1500" b="1" dirty="0">
                <a:solidFill>
                  <a:srgbClr val="A7033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 3">
              <a:extLst>
                <a:ext uri="{FF2B5EF4-FFF2-40B4-BE49-F238E27FC236}">
                  <a16:creationId xmlns:a16="http://schemas.microsoft.com/office/drawing/2014/main" id="{73E4607D-698E-C340-B5BF-B0C4B8E4CAC1}"/>
                </a:ext>
              </a:extLst>
            </p:cNvPr>
            <p:cNvSpPr/>
            <p:nvPr/>
          </p:nvSpPr>
          <p:spPr>
            <a:xfrm>
              <a:off x="1330732" y="2440988"/>
              <a:ext cx="3351489" cy="7258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2850"/>
                </a:lnSpc>
                <a:buNone/>
              </a:pPr>
              <a:r>
                <a:rPr lang="en-US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Kdo je autorem díla </a:t>
              </a:r>
              <a:r>
                <a:rPr lang="en-US" sz="1200" dirty="0" err="1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vytvořeného</a:t>
              </a:r>
              <a:r>
                <a:rPr lang="en-US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 </a:t>
              </a:r>
              <a:r>
                <a:rPr lang="cs-CZ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(s pomocí) </a:t>
              </a:r>
              <a:r>
                <a:rPr lang="en-US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AI? </a:t>
              </a:r>
              <a:endParaRPr lang="cs-CZ" sz="12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endParaRPr>
            </a:p>
            <a:p>
              <a:pPr marL="0" indent="0" algn="l">
                <a:lnSpc>
                  <a:spcPts val="2850"/>
                </a:lnSpc>
                <a:buNone/>
              </a:pPr>
              <a:r>
                <a:rPr lang="en-US" sz="1200" dirty="0" err="1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Lze</a:t>
              </a:r>
              <a:r>
                <a:rPr lang="en-US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 takové dílo právně chránit?</a:t>
              </a:r>
              <a:endParaRPr lang="en-US" sz="1200" dirty="0">
                <a:solidFill>
                  <a:srgbClr val="1417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Skupina 95">
            <a:extLst>
              <a:ext uri="{FF2B5EF4-FFF2-40B4-BE49-F238E27FC236}">
                <a16:creationId xmlns:a16="http://schemas.microsoft.com/office/drawing/2014/main" id="{5C8076A3-B95A-8D31-4D97-F97DD21432BA}"/>
              </a:ext>
            </a:extLst>
          </p:cNvPr>
          <p:cNvGrpSpPr/>
          <p:nvPr/>
        </p:nvGrpSpPr>
        <p:grpSpPr>
          <a:xfrm>
            <a:off x="642931" y="3140855"/>
            <a:ext cx="3525505" cy="1157805"/>
            <a:chOff x="614447" y="3442770"/>
            <a:chExt cx="3525505" cy="1157805"/>
          </a:xfrm>
        </p:grpSpPr>
        <p:grpSp>
          <p:nvGrpSpPr>
            <p:cNvPr id="90" name="Skupina 89">
              <a:extLst>
                <a:ext uri="{FF2B5EF4-FFF2-40B4-BE49-F238E27FC236}">
                  <a16:creationId xmlns:a16="http://schemas.microsoft.com/office/drawing/2014/main" id="{C8C9C814-CB4E-5F19-0434-49CB8BC0E65E}"/>
                </a:ext>
              </a:extLst>
            </p:cNvPr>
            <p:cNvGrpSpPr/>
            <p:nvPr/>
          </p:nvGrpSpPr>
          <p:grpSpPr>
            <a:xfrm>
              <a:off x="614447" y="3442770"/>
              <a:ext cx="432000" cy="432000"/>
              <a:chOff x="793790" y="6283643"/>
              <a:chExt cx="510302" cy="510302"/>
            </a:xfrm>
          </p:grpSpPr>
          <p:sp>
            <p:nvSpPr>
              <p:cNvPr id="80" name="Shape 7">
                <a:extLst>
                  <a:ext uri="{FF2B5EF4-FFF2-40B4-BE49-F238E27FC236}">
                    <a16:creationId xmlns:a16="http://schemas.microsoft.com/office/drawing/2014/main" id="{E2405101-3C75-59CD-5438-7AD5DEC5C85A}"/>
                  </a:ext>
                </a:extLst>
              </p:cNvPr>
              <p:cNvSpPr/>
              <p:nvPr/>
            </p:nvSpPr>
            <p:spPr>
              <a:xfrm>
                <a:off x="793790" y="6283643"/>
                <a:ext cx="510302" cy="510302"/>
              </a:xfrm>
              <a:prstGeom prst="roundRect">
                <a:avLst>
                  <a:gd name="adj" fmla="val 6667"/>
                </a:avLst>
              </a:prstGeom>
              <a:solidFill>
                <a:schemeClr val="bg1"/>
              </a:solidFill>
              <a:ln/>
            </p:spPr>
            <p:txBody>
              <a:bodyPr/>
              <a:lstStyle/>
              <a:p>
                <a:endParaRPr lang="cs-CZ"/>
              </a:p>
            </p:txBody>
          </p:sp>
          <p:pic>
            <p:nvPicPr>
              <p:cNvPr id="81" name="Image 3" descr="preencoded.png">
                <a:extLst>
                  <a:ext uri="{FF2B5EF4-FFF2-40B4-BE49-F238E27FC236}">
                    <a16:creationId xmlns:a16="http://schemas.microsoft.com/office/drawing/2014/main" id="{D205E3FA-FC9A-71DF-3822-B5496C87D8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878860" y="6326148"/>
                <a:ext cx="340162" cy="425291"/>
              </a:xfrm>
              <a:prstGeom prst="rect">
                <a:avLst/>
              </a:prstGeom>
            </p:spPr>
          </p:pic>
        </p:grpSp>
        <p:sp>
          <p:nvSpPr>
            <p:cNvPr id="82" name="Text 8">
              <a:extLst>
                <a:ext uri="{FF2B5EF4-FFF2-40B4-BE49-F238E27FC236}">
                  <a16:creationId xmlns:a16="http://schemas.microsoft.com/office/drawing/2014/main" id="{63242B40-6521-8D83-EF15-6ED589371AB0}"/>
                </a:ext>
              </a:extLst>
            </p:cNvPr>
            <p:cNvSpPr/>
            <p:nvPr/>
          </p:nvSpPr>
          <p:spPr>
            <a:xfrm>
              <a:off x="1151390" y="3478753"/>
              <a:ext cx="2835235" cy="35433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750"/>
                </a:lnSpc>
                <a:buNone/>
              </a:pPr>
              <a:r>
                <a:rPr lang="en-US" sz="1500" b="1" dirty="0">
                  <a:solidFill>
                    <a:srgbClr val="A70336"/>
                  </a:solidFill>
                  <a:latin typeface="Arial" panose="020B0604020202020204" pitchFamily="34" charset="0"/>
                  <a:ea typeface="Crimson Pro Semi Bold" pitchFamily="34" charset="-122"/>
                  <a:cs typeface="Arial" panose="020B0604020202020204" pitchFamily="34" charset="0"/>
                </a:rPr>
                <a:t>Tréninková data pro AI</a:t>
              </a:r>
              <a:endParaRPr lang="en-US" sz="1500" b="1" dirty="0">
                <a:solidFill>
                  <a:srgbClr val="A7033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 9">
              <a:extLst>
                <a:ext uri="{FF2B5EF4-FFF2-40B4-BE49-F238E27FC236}">
                  <a16:creationId xmlns:a16="http://schemas.microsoft.com/office/drawing/2014/main" id="{7353CD06-AACA-BC9A-D089-D14630C38A5B}"/>
                </a:ext>
              </a:extLst>
            </p:cNvPr>
            <p:cNvSpPr/>
            <p:nvPr/>
          </p:nvSpPr>
          <p:spPr>
            <a:xfrm>
              <a:off x="1147064" y="3874770"/>
              <a:ext cx="2992888" cy="7258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cs-CZ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Představuje využití dat pro trénink AI zásah do práv duševního vlastnictví?</a:t>
              </a:r>
              <a:endParaRPr lang="en-US" sz="1200" dirty="0">
                <a:solidFill>
                  <a:srgbClr val="1417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8" name="Skupina 97">
            <a:extLst>
              <a:ext uri="{FF2B5EF4-FFF2-40B4-BE49-F238E27FC236}">
                <a16:creationId xmlns:a16="http://schemas.microsoft.com/office/drawing/2014/main" id="{D1132536-D5F3-9E69-90C8-4A2C00FF83FE}"/>
              </a:ext>
            </a:extLst>
          </p:cNvPr>
          <p:cNvGrpSpPr/>
          <p:nvPr/>
        </p:nvGrpSpPr>
        <p:grpSpPr>
          <a:xfrm>
            <a:off x="5114691" y="3140855"/>
            <a:ext cx="3588218" cy="1176999"/>
            <a:chOff x="5220072" y="3381889"/>
            <a:chExt cx="3588218" cy="1176999"/>
          </a:xfrm>
        </p:grpSpPr>
        <p:grpSp>
          <p:nvGrpSpPr>
            <p:cNvPr id="97" name="Skupina 96">
              <a:extLst>
                <a:ext uri="{FF2B5EF4-FFF2-40B4-BE49-F238E27FC236}">
                  <a16:creationId xmlns:a16="http://schemas.microsoft.com/office/drawing/2014/main" id="{839F2E57-1A34-DFD3-13B7-DC914DCDF357}"/>
                </a:ext>
              </a:extLst>
            </p:cNvPr>
            <p:cNvGrpSpPr/>
            <p:nvPr/>
          </p:nvGrpSpPr>
          <p:grpSpPr>
            <a:xfrm>
              <a:off x="5220072" y="3381889"/>
              <a:ext cx="3386378" cy="432000"/>
              <a:chOff x="5220072" y="3381889"/>
              <a:chExt cx="3386378" cy="432000"/>
            </a:xfrm>
          </p:grpSpPr>
          <p:grpSp>
            <p:nvGrpSpPr>
              <p:cNvPr id="91" name="Skupina 90">
                <a:extLst>
                  <a:ext uri="{FF2B5EF4-FFF2-40B4-BE49-F238E27FC236}">
                    <a16:creationId xmlns:a16="http://schemas.microsoft.com/office/drawing/2014/main" id="{B269FBB5-AA8B-F81E-9D0E-424A9EA429E8}"/>
                  </a:ext>
                </a:extLst>
              </p:cNvPr>
              <p:cNvGrpSpPr/>
              <p:nvPr/>
            </p:nvGrpSpPr>
            <p:grpSpPr>
              <a:xfrm>
                <a:off x="5220072" y="3381889"/>
                <a:ext cx="432000" cy="432000"/>
                <a:chOff x="7457003" y="6283643"/>
                <a:chExt cx="510302" cy="510302"/>
              </a:xfrm>
            </p:grpSpPr>
            <p:sp>
              <p:nvSpPr>
                <p:cNvPr id="84" name="Shape 10">
                  <a:extLst>
                    <a:ext uri="{FF2B5EF4-FFF2-40B4-BE49-F238E27FC236}">
                      <a16:creationId xmlns:a16="http://schemas.microsoft.com/office/drawing/2014/main" id="{8D4A8582-78DF-3E9F-79FA-D5D92B29F163}"/>
                    </a:ext>
                  </a:extLst>
                </p:cNvPr>
                <p:cNvSpPr/>
                <p:nvPr/>
              </p:nvSpPr>
              <p:spPr>
                <a:xfrm>
                  <a:off x="7457003" y="6283643"/>
                  <a:ext cx="510302" cy="510302"/>
                </a:xfrm>
                <a:prstGeom prst="roundRect">
                  <a:avLst>
                    <a:gd name="adj" fmla="val 6667"/>
                  </a:avLst>
                </a:prstGeom>
                <a:solidFill>
                  <a:schemeClr val="bg1"/>
                </a:solidFill>
                <a:ln/>
              </p:spPr>
              <p:txBody>
                <a:bodyPr/>
                <a:lstStyle/>
                <a:p>
                  <a:endParaRPr lang="cs-CZ"/>
                </a:p>
              </p:txBody>
            </p:sp>
            <p:pic>
              <p:nvPicPr>
                <p:cNvPr id="85" name="Image 4" descr="preencoded.png">
                  <a:extLst>
                    <a:ext uri="{FF2B5EF4-FFF2-40B4-BE49-F238E27FC236}">
                      <a16:creationId xmlns:a16="http://schemas.microsoft.com/office/drawing/2014/main" id="{18FBA1F3-35F8-C9B3-1B83-EFC0CB73D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7542074" y="6326148"/>
                  <a:ext cx="316734" cy="396000"/>
                </a:xfrm>
                <a:prstGeom prst="rect">
                  <a:avLst/>
                </a:prstGeom>
              </p:spPr>
            </p:pic>
          </p:grpSp>
          <p:sp>
            <p:nvSpPr>
              <p:cNvPr id="86" name="Text 11">
                <a:extLst>
                  <a:ext uri="{FF2B5EF4-FFF2-40B4-BE49-F238E27FC236}">
                    <a16:creationId xmlns:a16="http://schemas.microsoft.com/office/drawing/2014/main" id="{1F576C44-94C5-F7B5-EFD6-702F4D1FCAB4}"/>
                  </a:ext>
                </a:extLst>
              </p:cNvPr>
              <p:cNvSpPr/>
              <p:nvPr/>
            </p:nvSpPr>
            <p:spPr>
              <a:xfrm>
                <a:off x="5743116" y="3381889"/>
                <a:ext cx="2863334" cy="35433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ts val="2750"/>
                  </a:lnSpc>
                  <a:buNone/>
                </a:pPr>
                <a:r>
                  <a:rPr lang="en-US" sz="1500" b="1" dirty="0">
                    <a:solidFill>
                      <a:srgbClr val="A70336"/>
                    </a:solidFill>
                    <a:latin typeface="Arial" panose="020B0604020202020204" pitchFamily="34" charset="0"/>
                    <a:ea typeface="Crimson Pro Semi Bold" pitchFamily="34" charset="-122"/>
                    <a:cs typeface="Arial" panose="020B0604020202020204" pitchFamily="34" charset="0"/>
                  </a:rPr>
                  <a:t>Ochrana osobních údajů</a:t>
                </a:r>
                <a:endParaRPr lang="en-US" sz="1500" b="1" dirty="0">
                  <a:solidFill>
                    <a:srgbClr val="A7033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" name="Text 12">
              <a:extLst>
                <a:ext uri="{FF2B5EF4-FFF2-40B4-BE49-F238E27FC236}">
                  <a16:creationId xmlns:a16="http://schemas.microsoft.com/office/drawing/2014/main" id="{CEB76083-9CCA-8849-789E-0CDC79F6F8FA}"/>
                </a:ext>
              </a:extLst>
            </p:cNvPr>
            <p:cNvSpPr/>
            <p:nvPr/>
          </p:nvSpPr>
          <p:spPr>
            <a:xfrm>
              <a:off x="5738816" y="3833083"/>
              <a:ext cx="3069474" cy="7258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cs-CZ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Představuje využití AI riziko nekontrolovaného zneužití osobních údajů?</a:t>
              </a:r>
              <a:endParaRPr lang="en-US" sz="1200" dirty="0">
                <a:solidFill>
                  <a:srgbClr val="1417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4" name="Skupina 93">
            <a:extLst>
              <a:ext uri="{FF2B5EF4-FFF2-40B4-BE49-F238E27FC236}">
                <a16:creationId xmlns:a16="http://schemas.microsoft.com/office/drawing/2014/main" id="{7262DCAD-45BE-3832-747D-C954A99D38F4}"/>
              </a:ext>
            </a:extLst>
          </p:cNvPr>
          <p:cNvGrpSpPr/>
          <p:nvPr/>
        </p:nvGrpSpPr>
        <p:grpSpPr>
          <a:xfrm>
            <a:off x="5114691" y="1664747"/>
            <a:ext cx="3727717" cy="1140801"/>
            <a:chOff x="5175461" y="2019761"/>
            <a:chExt cx="3727717" cy="1140801"/>
          </a:xfrm>
        </p:grpSpPr>
        <p:grpSp>
          <p:nvGrpSpPr>
            <p:cNvPr id="89" name="Skupina 88">
              <a:extLst>
                <a:ext uri="{FF2B5EF4-FFF2-40B4-BE49-F238E27FC236}">
                  <a16:creationId xmlns:a16="http://schemas.microsoft.com/office/drawing/2014/main" id="{C0230AFC-1D19-A874-B7DF-0FA72B8119A5}"/>
                </a:ext>
              </a:extLst>
            </p:cNvPr>
            <p:cNvGrpSpPr/>
            <p:nvPr/>
          </p:nvGrpSpPr>
          <p:grpSpPr>
            <a:xfrm>
              <a:off x="5175461" y="2019761"/>
              <a:ext cx="432000" cy="432000"/>
              <a:chOff x="7457003" y="4535924"/>
              <a:chExt cx="510302" cy="510302"/>
            </a:xfrm>
          </p:grpSpPr>
          <p:sp>
            <p:nvSpPr>
              <p:cNvPr id="76" name="Shape 4">
                <a:extLst>
                  <a:ext uri="{FF2B5EF4-FFF2-40B4-BE49-F238E27FC236}">
                    <a16:creationId xmlns:a16="http://schemas.microsoft.com/office/drawing/2014/main" id="{F6272011-134C-4636-66E2-33EB61C38AB4}"/>
                  </a:ext>
                </a:extLst>
              </p:cNvPr>
              <p:cNvSpPr/>
              <p:nvPr/>
            </p:nvSpPr>
            <p:spPr>
              <a:xfrm>
                <a:off x="7457003" y="4535924"/>
                <a:ext cx="510302" cy="510302"/>
              </a:xfrm>
              <a:prstGeom prst="roundRect">
                <a:avLst>
                  <a:gd name="adj" fmla="val 6667"/>
                </a:avLst>
              </a:prstGeom>
              <a:solidFill>
                <a:schemeClr val="bg1"/>
              </a:solidFill>
              <a:ln/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7" name="Image 2" descr="preencoded.png">
                <a:extLst>
                  <a:ext uri="{FF2B5EF4-FFF2-40B4-BE49-F238E27FC236}">
                    <a16:creationId xmlns:a16="http://schemas.microsoft.com/office/drawing/2014/main" id="{3AB687C1-86BD-855B-A348-5D160325A4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7542074" y="4578429"/>
                <a:ext cx="340162" cy="425291"/>
              </a:xfrm>
              <a:prstGeom prst="rect">
                <a:avLst/>
              </a:prstGeom>
            </p:spPr>
          </p:pic>
        </p:grpSp>
        <p:sp>
          <p:nvSpPr>
            <p:cNvPr id="78" name="Text 5">
              <a:extLst>
                <a:ext uri="{FF2B5EF4-FFF2-40B4-BE49-F238E27FC236}">
                  <a16:creationId xmlns:a16="http://schemas.microsoft.com/office/drawing/2014/main" id="{022FA7C1-90CE-B0AE-4E56-C4F59A0DBEF0}"/>
                </a:ext>
              </a:extLst>
            </p:cNvPr>
            <p:cNvSpPr/>
            <p:nvPr/>
          </p:nvSpPr>
          <p:spPr>
            <a:xfrm>
              <a:off x="5694205" y="2058595"/>
              <a:ext cx="3208973" cy="35433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750"/>
                </a:lnSpc>
                <a:buNone/>
              </a:pPr>
              <a:r>
                <a:rPr lang="en-US" sz="1500" b="1" dirty="0">
                  <a:solidFill>
                    <a:srgbClr val="A70336"/>
                  </a:solidFill>
                  <a:latin typeface="Arial" panose="020B0604020202020204" pitchFamily="34" charset="0"/>
                  <a:ea typeface="Crimson Pro Semi Bold" pitchFamily="34" charset="-122"/>
                  <a:cs typeface="Arial" panose="020B0604020202020204" pitchFamily="34" charset="0"/>
                </a:rPr>
                <a:t>Odpovědnost za AI nástroje</a:t>
              </a:r>
              <a:endParaRPr lang="en-US" sz="1500" b="1" dirty="0">
                <a:solidFill>
                  <a:srgbClr val="A7033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 3">
              <a:extLst>
                <a:ext uri="{FF2B5EF4-FFF2-40B4-BE49-F238E27FC236}">
                  <a16:creationId xmlns:a16="http://schemas.microsoft.com/office/drawing/2014/main" id="{F473C344-7AB8-B10B-AC8D-38A823AC3296}"/>
                </a:ext>
              </a:extLst>
            </p:cNvPr>
            <p:cNvSpPr/>
            <p:nvPr/>
          </p:nvSpPr>
          <p:spPr>
            <a:xfrm>
              <a:off x="5694205" y="2434757"/>
              <a:ext cx="3130138" cy="7258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cs-CZ" sz="1200" dirty="0">
                  <a:solidFill>
                    <a:srgbClr val="141760"/>
                  </a:solidFill>
                  <a:latin typeface="Arial" panose="020B0604020202020204" pitchFamily="34" charset="0"/>
                  <a:ea typeface="Heebo" pitchFamily="34" charset="-122"/>
                  <a:cs typeface="Arial" panose="020B0604020202020204" pitchFamily="34" charset="0"/>
                </a:rPr>
                <a:t>Pokud AI způsobí škodu, kdo za to právně odpovídá?</a:t>
              </a:r>
              <a:endParaRPr lang="en-US" sz="1200" dirty="0">
                <a:solidFill>
                  <a:srgbClr val="1417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3032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75755"/>
            <a:ext cx="35441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69"/>
              </a:lnSpc>
            </a:pPr>
            <a:r>
              <a:rPr lang="cs-CZ" sz="200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Další sporné oblasti</a:t>
            </a:r>
            <a:endParaRPr lang="cs-CZ" sz="200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96119" y="1331342"/>
            <a:ext cx="2290539" cy="1950914"/>
          </a:xfrm>
          <a:prstGeom prst="roundRect">
            <a:avLst>
              <a:gd name="adj" fmla="val 1090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cs-CZ" sz="112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37878" y="147310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cs-CZ" sz="130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„Halucinace“ AI</a:t>
            </a:r>
            <a:endParaRPr lang="cs-CZ" sz="130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37878" y="1779613"/>
            <a:ext cx="2061914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cs-CZ" sz="11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smyšlené nebo nepřesné informace</a:t>
            </a:r>
          </a:p>
          <a:p>
            <a:pPr>
              <a:lnSpc>
                <a:spcPts val="1781"/>
              </a:lnSpc>
            </a:pPr>
            <a:endParaRPr lang="cs-CZ" sz="1100" dirty="0">
              <a:solidFill>
                <a:srgbClr val="141760"/>
              </a:solidFill>
              <a:latin typeface="Arial" panose="020B0604020202020204" pitchFamily="34" charset="0"/>
              <a:ea typeface="Heebo" pitchFamily="34" charset="-122"/>
              <a:cs typeface="Arial" panose="020B0604020202020204" pitchFamily="34" charset="0"/>
            </a:endParaRPr>
          </a:p>
          <a:p>
            <a:pPr>
              <a:lnSpc>
                <a:spcPts val="1781"/>
              </a:lnSpc>
            </a:pPr>
            <a:r>
              <a:rPr lang="cs-CZ" sz="11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právní rizika spojená s dezinformacemi i poškozením pověsti</a:t>
            </a:r>
            <a:endParaRPr lang="cs-CZ" sz="110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928417" y="1331342"/>
            <a:ext cx="2290539" cy="1950914"/>
          </a:xfrm>
          <a:prstGeom prst="roundRect">
            <a:avLst>
              <a:gd name="adj" fmla="val 1090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cs-CZ" sz="112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070176" y="147310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cs-CZ" sz="130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Diskriminace a </a:t>
            </a:r>
            <a:r>
              <a:rPr lang="cs-CZ" sz="1300" b="1" dirty="0" err="1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bias</a:t>
            </a:r>
            <a:endParaRPr lang="cs-CZ" sz="130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070176" y="1779613"/>
            <a:ext cx="20070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cs-CZ" sz="11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Algoritmy trénované na zkreslených historických datech </a:t>
            </a:r>
            <a:r>
              <a:rPr lang="cs-CZ" sz="1100" dirty="0">
                <a:sym typeface="Wingdings" panose="05000000000000000000" pitchFamily="2" charset="2"/>
              </a:rPr>
              <a:t> </a:t>
            </a:r>
            <a:r>
              <a:rPr lang="cs-CZ" sz="11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diskriminační výstupy</a:t>
            </a:r>
            <a:endParaRPr lang="cs-CZ" sz="110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96119" y="3424014"/>
            <a:ext cx="4722763" cy="1043658"/>
          </a:xfrm>
          <a:prstGeom prst="roundRect">
            <a:avLst>
              <a:gd name="adj" fmla="val 2038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cs-CZ" sz="112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37878" y="3565773"/>
            <a:ext cx="19993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cs-CZ" sz="130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Transparentnost algoritmů</a:t>
            </a:r>
            <a:endParaRPr lang="cs-CZ" sz="130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37878" y="3872285"/>
            <a:ext cx="4439246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cs-CZ" sz="11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Nedostatečná transparentnost rozhodování AI komplikuje určování odpovědnosti i přezkum správnosti výstupů</a:t>
            </a:r>
            <a:endParaRPr lang="cs-CZ" sz="110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38001"/>
            <a:ext cx="3305621" cy="398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00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Vybrané relevantní spory</a:t>
            </a:r>
            <a:endParaRPr lang="en-US" sz="200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39589" y="1028030"/>
            <a:ext cx="14288" cy="3677469"/>
          </a:xfrm>
          <a:prstGeom prst="roundRect">
            <a:avLst>
              <a:gd name="adj" fmla="val 133954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68809" y="1164357"/>
            <a:ext cx="382711" cy="14288"/>
          </a:xfrm>
          <a:prstGeom prst="roundRect">
            <a:avLst>
              <a:gd name="adj" fmla="val 133954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03225" y="1028030"/>
            <a:ext cx="287015" cy="287015"/>
          </a:xfrm>
          <a:prstGeom prst="roundRect">
            <a:avLst>
              <a:gd name="adj" fmla="val 6668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51071" y="1077870"/>
            <a:ext cx="191319" cy="2391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500" b="1" dirty="0">
                <a:solidFill>
                  <a:srgbClr val="141760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1</a:t>
            </a:r>
            <a:endParaRPr lang="en-US" sz="1500" b="1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77540" y="1071860"/>
            <a:ext cx="2734643" cy="19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Stephen Thaler &amp; AI jako vynálezce/autor</a:t>
            </a:r>
            <a:endParaRPr lang="en-US" sz="125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277541" y="1347639"/>
            <a:ext cx="3941341" cy="408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94"/>
              </a:lnSpc>
            </a:pPr>
            <a:r>
              <a:rPr lang="cs-CZ" sz="1000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Thaler</a:t>
            </a:r>
            <a:r>
              <a:rPr lang="cs-CZ" sz="10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se pokusil prosadit, aby byla AI uznána jako autor děl i vynálezce patentů, což úřady i soudy odmítly</a:t>
            </a:r>
            <a:endParaRPr lang="en-US" sz="100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68809" y="2147515"/>
            <a:ext cx="382711" cy="14288"/>
          </a:xfrm>
          <a:prstGeom prst="roundRect">
            <a:avLst>
              <a:gd name="adj" fmla="val 133954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03225" y="2028319"/>
            <a:ext cx="287015" cy="287015"/>
          </a:xfrm>
          <a:prstGeom prst="roundRect">
            <a:avLst>
              <a:gd name="adj" fmla="val 6668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51072" y="2078007"/>
            <a:ext cx="191319" cy="2391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500" b="1" dirty="0">
                <a:solidFill>
                  <a:srgbClr val="141760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2</a:t>
            </a:r>
            <a:endParaRPr lang="en-US" sz="1500" b="1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277541" y="2055019"/>
            <a:ext cx="1609874" cy="19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en-US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Walters v. OpenAI</a:t>
            </a:r>
            <a:endParaRPr lang="en-US" sz="125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277541" y="2330798"/>
            <a:ext cx="3941341" cy="408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94"/>
              </a:lnSpc>
            </a:pPr>
            <a:r>
              <a:rPr lang="cs-CZ" sz="10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První žaloba za pomluvu generovanou AI – ChatGPT nepravdivě „obvinil“ moderátora ze zpronevěry</a:t>
            </a:r>
            <a:endParaRPr lang="en-US" sz="100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768809" y="3130674"/>
            <a:ext cx="382711" cy="14288"/>
          </a:xfrm>
          <a:prstGeom prst="roundRect">
            <a:avLst>
              <a:gd name="adj" fmla="val 133954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96081" y="2994348"/>
            <a:ext cx="287015" cy="287015"/>
          </a:xfrm>
          <a:prstGeom prst="roundRect">
            <a:avLst>
              <a:gd name="adj" fmla="val 6668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543891" y="3042196"/>
            <a:ext cx="191319" cy="2391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500" b="1" dirty="0">
                <a:solidFill>
                  <a:srgbClr val="141760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3</a:t>
            </a:r>
            <a:endParaRPr lang="en-US" sz="1500" b="1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277541" y="3038178"/>
            <a:ext cx="2484537" cy="19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cs-CZ" sz="1250" b="1" dirty="0" err="1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Getty</a:t>
            </a:r>
            <a:r>
              <a:rPr lang="cs-CZ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 </a:t>
            </a:r>
            <a:r>
              <a:rPr lang="cs-CZ" sz="1250" b="1" dirty="0" err="1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Images</a:t>
            </a:r>
            <a:r>
              <a:rPr lang="cs-CZ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 vs. Stability AI – trénink AI</a:t>
            </a:r>
            <a:endParaRPr lang="en-US" sz="125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277541" y="3313956"/>
            <a:ext cx="3941341" cy="408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94"/>
              </a:lnSpc>
            </a:pPr>
            <a:r>
              <a:rPr lang="cs-CZ" sz="1000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Getty</a:t>
            </a:r>
            <a:r>
              <a:rPr lang="cs-CZ" sz="10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</a:t>
            </a:r>
            <a:r>
              <a:rPr lang="cs-CZ" sz="1000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Images</a:t>
            </a:r>
            <a:r>
              <a:rPr lang="cs-CZ" sz="10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žaluje Stability AI za použití chráněných fotografií k tréninku AI („fair use“)</a:t>
            </a:r>
            <a:endParaRPr lang="en-US" sz="100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768809" y="4113832"/>
            <a:ext cx="382711" cy="14288"/>
          </a:xfrm>
          <a:prstGeom prst="roundRect">
            <a:avLst>
              <a:gd name="adj" fmla="val 133954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496081" y="3977506"/>
            <a:ext cx="287015" cy="287015"/>
          </a:xfrm>
          <a:prstGeom prst="roundRect">
            <a:avLst>
              <a:gd name="adj" fmla="val 6668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cs-CZ" sz="1125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543891" y="4021336"/>
            <a:ext cx="191319" cy="2391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500" b="1" dirty="0">
                <a:solidFill>
                  <a:srgbClr val="141760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4</a:t>
            </a:r>
            <a:endParaRPr lang="en-US" sz="1500" b="1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1277540" y="4021336"/>
            <a:ext cx="1594843" cy="19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63"/>
              </a:lnSpc>
            </a:pPr>
            <a:r>
              <a:rPr lang="cs-CZ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„</a:t>
            </a:r>
            <a:r>
              <a:rPr lang="en-US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DALL-E </a:t>
            </a:r>
            <a:r>
              <a:rPr lang="en-US" sz="1250" b="1" dirty="0" err="1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případ</a:t>
            </a:r>
            <a:r>
              <a:rPr lang="cs-CZ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“</a:t>
            </a:r>
            <a:r>
              <a:rPr lang="en-US" sz="125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 v ČR</a:t>
            </a:r>
            <a:endParaRPr lang="en-US" sz="125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1277541" y="4297115"/>
            <a:ext cx="3941341" cy="408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94"/>
              </a:lnSpc>
            </a:pPr>
            <a:r>
              <a:rPr lang="cs-CZ" sz="1000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Městský soud v Praze odmítl uznat autorství na základě samotného textového promptu</a:t>
            </a:r>
            <a:endParaRPr lang="en-US" sz="100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EC1C0-8DC7-08B0-6D1D-861AAE75F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0"/>
          <p:cNvSpPr/>
          <p:nvPr/>
        </p:nvSpPr>
        <p:spPr>
          <a:xfrm>
            <a:off x="508288" y="987574"/>
            <a:ext cx="35441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69"/>
              </a:lnSpc>
            </a:pPr>
            <a:r>
              <a:rPr lang="en-US" sz="200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Specifika AI sporů</a:t>
            </a:r>
            <a:endParaRPr lang="en-US" sz="200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"/>
          <p:cNvSpPr/>
          <p:nvPr/>
        </p:nvSpPr>
        <p:spPr>
          <a:xfrm>
            <a:off x="1172954" y="188069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719"/>
              </a:lnSpc>
            </a:pPr>
            <a:r>
              <a:rPr lang="en-US" sz="1375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Autonomie systému</a:t>
            </a:r>
            <a:endParaRPr lang="en-US" sz="1375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"/>
          <p:cNvSpPr/>
          <p:nvPr/>
        </p:nvSpPr>
        <p:spPr>
          <a:xfrm>
            <a:off x="508288" y="2187203"/>
            <a:ext cx="2436689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Obtížné určení příčiny škody, když rozhoduje </a:t>
            </a:r>
            <a:r>
              <a:rPr lang="en-US" sz="1094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autonomní</a:t>
            </a: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syst</a:t>
            </a:r>
            <a:r>
              <a:rPr lang="cs-CZ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é</a:t>
            </a: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m</a:t>
            </a:r>
            <a:endParaRPr lang="en-US" sz="1094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57578" y="1714079"/>
            <a:ext cx="2853109" cy="2853109"/>
          </a:xfrm>
          <a:prstGeom prst="rect">
            <a:avLst/>
          </a:prstGeom>
        </p:spPr>
      </p:pic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03876" y="2190998"/>
            <a:ext cx="212080" cy="265138"/>
          </a:xfrm>
          <a:prstGeom prst="rect">
            <a:avLst/>
          </a:prstGeom>
        </p:spPr>
      </p:pic>
      <p:sp>
        <p:nvSpPr>
          <p:cNvPr id="26" name="Text 3"/>
          <p:cNvSpPr/>
          <p:nvPr/>
        </p:nvSpPr>
        <p:spPr>
          <a:xfrm>
            <a:off x="6223288" y="1883370"/>
            <a:ext cx="243676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375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Nedostatek právní subjektivity AI</a:t>
            </a:r>
            <a:endParaRPr lang="en-US" sz="1375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4"/>
          <p:cNvSpPr/>
          <p:nvPr/>
        </p:nvSpPr>
        <p:spPr>
          <a:xfrm>
            <a:off x="6223288" y="2411339"/>
            <a:ext cx="2436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AI nemůže být žalována, vždy se spor vede proti subjektům v </a:t>
            </a:r>
            <a:r>
              <a:rPr lang="cs-CZ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„</a:t>
            </a:r>
            <a:r>
              <a:rPr lang="en-US" sz="1094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pozadí</a:t>
            </a:r>
            <a:r>
              <a:rPr lang="cs-CZ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“</a:t>
            </a:r>
            <a:endParaRPr lang="en-US" sz="1094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57578" y="1714079"/>
            <a:ext cx="2853109" cy="2853109"/>
          </a:xfrm>
          <a:prstGeom prst="rect">
            <a:avLst/>
          </a:prstGeom>
        </p:spPr>
      </p:pic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95047" y="2433811"/>
            <a:ext cx="212080" cy="265138"/>
          </a:xfrm>
          <a:prstGeom prst="rect">
            <a:avLst/>
          </a:prstGeom>
        </p:spPr>
      </p:pic>
      <p:sp>
        <p:nvSpPr>
          <p:cNvPr id="30" name="Text 5"/>
          <p:cNvSpPr/>
          <p:nvPr/>
        </p:nvSpPr>
        <p:spPr>
          <a:xfrm>
            <a:off x="6223288" y="341354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375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Důkazní problematika</a:t>
            </a:r>
            <a:endParaRPr lang="en-US" sz="1375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6"/>
          <p:cNvSpPr/>
          <p:nvPr/>
        </p:nvSpPr>
        <p:spPr>
          <a:xfrm>
            <a:off x="6223288" y="3720058"/>
            <a:ext cx="2436763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AI výstupy jako důkazy mohou být problematické z hlediska autentičnosti a </a:t>
            </a:r>
            <a:r>
              <a:rPr lang="en-US" sz="1094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spolehlivosti</a:t>
            </a:r>
            <a:endParaRPr lang="en-US" sz="1094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57578" y="1714079"/>
            <a:ext cx="2853109" cy="2853109"/>
          </a:xfrm>
          <a:prstGeom prst="rect">
            <a:avLst/>
          </a:prstGeom>
        </p:spPr>
      </p:pic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52233" y="3824982"/>
            <a:ext cx="212080" cy="265138"/>
          </a:xfrm>
          <a:prstGeom prst="rect">
            <a:avLst/>
          </a:prstGeom>
        </p:spPr>
      </p:pic>
      <p:sp>
        <p:nvSpPr>
          <p:cNvPr id="34" name="Text 7"/>
          <p:cNvSpPr/>
          <p:nvPr/>
        </p:nvSpPr>
        <p:spPr>
          <a:xfrm>
            <a:off x="528603" y="3526954"/>
            <a:ext cx="24163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719"/>
              </a:lnSpc>
            </a:pPr>
            <a:r>
              <a:rPr lang="en-US" sz="1375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Komplexnost a potřeba expertízy</a:t>
            </a:r>
            <a:endParaRPr lang="en-US" sz="1375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8"/>
          <p:cNvSpPr/>
          <p:nvPr/>
        </p:nvSpPr>
        <p:spPr>
          <a:xfrm>
            <a:off x="508288" y="3833466"/>
            <a:ext cx="243668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1781"/>
              </a:lnSpc>
            </a:pP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Technická složitost </a:t>
            </a:r>
            <a:r>
              <a:rPr lang="en-US" sz="1094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vyžaduje</a:t>
            </a: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</a:t>
            </a:r>
            <a:r>
              <a:rPr lang="cs-CZ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odbornost </a:t>
            </a: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a </a:t>
            </a:r>
            <a:r>
              <a:rPr lang="en-US" sz="1094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multidisciplinární</a:t>
            </a:r>
            <a:r>
              <a:rPr lang="en-US" sz="1094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</a:t>
            </a:r>
            <a:r>
              <a:rPr lang="en-US" sz="1094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přístup</a:t>
            </a:r>
            <a:endParaRPr lang="en-US" sz="1094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57578" y="1714079"/>
            <a:ext cx="2853109" cy="2853109"/>
          </a:xfrm>
          <a:prstGeom prst="rect">
            <a:avLst/>
          </a:prstGeom>
        </p:spPr>
      </p:pic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61063" y="3582169"/>
            <a:ext cx="212080" cy="26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2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12726"/>
            <a:ext cx="4490591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81"/>
              </a:lnSpc>
            </a:pPr>
            <a:r>
              <a:rPr lang="en-US" sz="2000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Případová studie: „Nezvaný kandidát"</a:t>
            </a:r>
            <a:endParaRPr lang="en-US" sz="2000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25119" y="1137195"/>
            <a:ext cx="567035" cy="68044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662264" y="1250603"/>
            <a:ext cx="141766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094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Automatizovaný nábor</a:t>
            </a:r>
            <a:endParaRPr lang="en-US" sz="1094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662264" y="1495797"/>
            <a:ext cx="398561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06"/>
              </a:lnSpc>
            </a:pPr>
            <a:r>
              <a:rPr lang="en-US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Firma nasadí AI systém pro předvýběr uchazečů bez účasti personalistů</a:t>
            </a:r>
            <a:endParaRPr lang="en-US" sz="87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25119" y="1817638"/>
            <a:ext cx="567035" cy="68044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662264" y="1931045"/>
            <a:ext cx="141766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094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Zamítnutá uchazečka</a:t>
            </a:r>
            <a:endParaRPr lang="en-US" sz="1094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4662264" y="2176240"/>
            <a:ext cx="398561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06"/>
              </a:lnSpc>
            </a:pPr>
            <a:r>
              <a:rPr lang="cs-CZ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Kandidátka s AI-generovaným CV je vyřazena bez vysvětlení a pohovoru</a:t>
            </a:r>
            <a:endParaRPr lang="en-US" sz="87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25119" y="2498080"/>
            <a:ext cx="567035" cy="68044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662265" y="2611487"/>
            <a:ext cx="153062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094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Podezření na diskriminaci</a:t>
            </a:r>
            <a:endParaRPr lang="en-US" sz="1094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4662264" y="2856681"/>
            <a:ext cx="398561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06"/>
              </a:lnSpc>
            </a:pPr>
            <a:r>
              <a:rPr lang="cs-CZ" sz="875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Kanditátka</a:t>
            </a:r>
            <a:r>
              <a:rPr lang="en-US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se domnívá, že </a:t>
            </a:r>
            <a:r>
              <a:rPr lang="en-US" sz="875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algoritmus</a:t>
            </a:r>
            <a:r>
              <a:rPr lang="en-US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</a:t>
            </a:r>
            <a:r>
              <a:rPr lang="cs-CZ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jí mohl diskriminovat, nebo vyřadit kvůli využití AI</a:t>
            </a:r>
            <a:endParaRPr lang="en-US" sz="87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25119" y="3178522"/>
            <a:ext cx="567035" cy="68044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662264" y="3291929"/>
            <a:ext cx="141766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75"/>
              </a:lnSpc>
            </a:pPr>
            <a:r>
              <a:rPr lang="en-US" sz="1094" b="1" dirty="0">
                <a:solidFill>
                  <a:srgbClr val="A70336"/>
                </a:solidFill>
                <a:latin typeface="Arial" panose="020B0604020202020204" pitchFamily="34" charset="0"/>
                <a:ea typeface="Crimson Pro Semi Bold" pitchFamily="34" charset="-122"/>
                <a:cs typeface="Arial" panose="020B0604020202020204" pitchFamily="34" charset="0"/>
              </a:rPr>
              <a:t>Právní kroky</a:t>
            </a:r>
            <a:endParaRPr lang="en-US" sz="1094" b="1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4662264" y="3537124"/>
            <a:ext cx="398561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06"/>
              </a:lnSpc>
            </a:pPr>
            <a:r>
              <a:rPr lang="cs-CZ" sz="875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Kanditátka</a:t>
            </a:r>
            <a:r>
              <a:rPr lang="en-US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požaduje vysvětlení a </a:t>
            </a:r>
            <a:r>
              <a:rPr lang="en-US" sz="875" dirty="0" err="1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zvažuje</a:t>
            </a:r>
            <a:r>
              <a:rPr lang="en-US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 </a:t>
            </a:r>
            <a:r>
              <a:rPr lang="cs-CZ" sz="875" dirty="0">
                <a:solidFill>
                  <a:srgbClr val="141760"/>
                </a:solidFill>
                <a:latin typeface="Arial" panose="020B0604020202020204" pitchFamily="34" charset="0"/>
                <a:ea typeface="Heebo" pitchFamily="34" charset="-122"/>
                <a:cs typeface="Arial" panose="020B0604020202020204" pitchFamily="34" charset="0"/>
              </a:rPr>
              <a:t>diskriminační žalobu</a:t>
            </a:r>
            <a:endParaRPr lang="en-US" sz="87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9"/>
          <p:cNvSpPr/>
          <p:nvPr/>
        </p:nvSpPr>
        <p:spPr>
          <a:xfrm>
            <a:off x="-797644" y="517774"/>
            <a:ext cx="4722763" cy="544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06"/>
              </a:lnSpc>
            </a:pPr>
            <a:endParaRPr lang="en-US" sz="875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DA25E7A9-555F-5216-F781-9234668115B0}"/>
              </a:ext>
            </a:extLst>
          </p:cNvPr>
          <p:cNvSpPr/>
          <p:nvPr/>
        </p:nvSpPr>
        <p:spPr>
          <a:xfrm>
            <a:off x="7983141" y="4800785"/>
            <a:ext cx="1125363" cy="2674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54695"/>
            <a:ext cx="424264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69"/>
              </a:lnSpc>
            </a:pPr>
            <a:r>
              <a:rPr lang="cs-CZ" sz="20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Právní otázky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96119" y="1310283"/>
            <a:ext cx="318939" cy="318939"/>
          </a:xfrm>
          <a:prstGeom prst="roundRect">
            <a:avLst>
              <a:gd name="adj" fmla="val 18669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E2B5C0"/>
            </a:solidFill>
            <a:prstDash val="solid"/>
          </a:ln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9288" y="1336849"/>
            <a:ext cx="212601" cy="2658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6" name="Text 2"/>
          <p:cNvSpPr/>
          <p:nvPr/>
        </p:nvSpPr>
        <p:spPr>
          <a:xfrm>
            <a:off x="956817" y="135895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2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Kdo rozhodl?</a:t>
            </a:r>
            <a:endParaRPr lang="en-US" sz="1200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956816" y="1665462"/>
            <a:ext cx="426206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50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Firma tvrdí, že rozhodnutí učinil algoritmus třetí strany.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496119" y="2175792"/>
            <a:ext cx="318939" cy="318939"/>
          </a:xfrm>
          <a:prstGeom prst="roundRect">
            <a:avLst>
              <a:gd name="adj" fmla="val 18669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E2B5C0"/>
            </a:solidFill>
            <a:prstDash val="solid"/>
          </a:ln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9288" y="2202359"/>
            <a:ext cx="212601" cy="2658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10" name="Text 5"/>
          <p:cNvSpPr/>
          <p:nvPr/>
        </p:nvSpPr>
        <p:spPr>
          <a:xfrm>
            <a:off x="956817" y="222446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2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Je CV pravdivé?</a:t>
            </a:r>
            <a:endParaRPr lang="en-US" sz="1200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56816" y="2530972"/>
            <a:ext cx="426206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50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Uchazečka použila AI, která „vylepšila" formulace a styl.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496119" y="3041302"/>
            <a:ext cx="318939" cy="318939"/>
          </a:xfrm>
          <a:prstGeom prst="roundRect">
            <a:avLst>
              <a:gd name="adj" fmla="val 18669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E2B5C0"/>
            </a:solidFill>
            <a:prstDash val="solid"/>
          </a:ln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9288" y="3067869"/>
            <a:ext cx="212601" cy="2658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14" name="Text 8"/>
          <p:cNvSpPr/>
          <p:nvPr/>
        </p:nvSpPr>
        <p:spPr>
          <a:xfrm>
            <a:off x="956816" y="3089970"/>
            <a:ext cx="256475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2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Může být systém diskriminační?</a:t>
            </a:r>
            <a:endParaRPr lang="en-US" sz="1200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956816" y="3396482"/>
            <a:ext cx="426206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50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Ano – pokud byl natrénován na historických datech s biasem.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496119" y="3906812"/>
            <a:ext cx="318939" cy="318939"/>
          </a:xfrm>
          <a:prstGeom prst="roundRect">
            <a:avLst>
              <a:gd name="adj" fmla="val 18669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E2B5C0"/>
            </a:solidFill>
            <a:prstDash val="solid"/>
          </a:ln>
        </p:spPr>
        <p:txBody>
          <a:bodyPr/>
          <a:lstStyle/>
          <a:p>
            <a:endParaRPr lang="cs-CZ" sz="11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9288" y="3933379"/>
            <a:ext cx="212601" cy="2658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18" name="Text 11"/>
          <p:cNvSpPr/>
          <p:nvPr/>
        </p:nvSpPr>
        <p:spPr>
          <a:xfrm>
            <a:off x="956817" y="395548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200" b="1" dirty="0">
                <a:solidFill>
                  <a:srgbClr val="A70336"/>
                </a:solidFill>
                <a:latin typeface="Arial" panose="020B0604020202020204" pitchFamily="34" charset="0"/>
                <a:ea typeface="Roboto Bold" pitchFamily="34" charset="-122"/>
                <a:cs typeface="Arial" panose="020B0604020202020204" pitchFamily="34" charset="0"/>
              </a:rPr>
              <a:t>Kdo odpovídá?</a:t>
            </a:r>
            <a:endParaRPr lang="en-US" sz="1200" dirty="0">
              <a:solidFill>
                <a:srgbClr val="A703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956816" y="4261992"/>
            <a:ext cx="426206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50" dirty="0">
                <a:solidFill>
                  <a:srgbClr val="14176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Firma, která systém použila, nebo jeho poskytovatel?</a:t>
            </a:r>
            <a:endParaRPr lang="en-US" sz="1050" dirty="0">
              <a:solidFill>
                <a:srgbClr val="1417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&amp;P_Prezentace_CZ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&amp;P_Prezentace_CZ_16_9" id="{E8029CBF-9223-4DAF-9D47-A17DA9F3F837}" vid="{06881A98-CFD5-4E34-BC52-D9F196600AF0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H&amp;P_Prezentace_CZ_16_9</Template>
  <TotalTime>0</TotalTime>
  <Words>705</Words>
  <Application>Microsoft Office PowerPoint</Application>
  <PresentationFormat>Předvádění na obrazovce (16:9)</PresentationFormat>
  <Paragraphs>116</Paragraphs>
  <Slides>15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Open Sans 1</vt:lpstr>
      <vt:lpstr>Open Sans 2</vt:lpstr>
      <vt:lpstr>Wingdings</vt:lpstr>
      <vt:lpstr>H&amp;P_Prezentace_CZ</vt:lpstr>
      <vt:lpstr>Prezentace aplikace PowerPoint</vt:lpstr>
      <vt:lpstr>Prezentace aplikace PowerPoint</vt:lpstr>
      <vt:lpstr>AI a právo: Budoucí výzvy pro české soudy</vt:lpstr>
      <vt:lpstr>Klíčové oblasti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HAVEL &amp;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H&amp;P</dc:creator>
  <cp:lastModifiedBy>Vojtěch Alatyr Orlík</cp:lastModifiedBy>
  <cp:revision>4</cp:revision>
  <cp:lastPrinted>2017-12-22T19:15:13Z</cp:lastPrinted>
  <dcterms:created xsi:type="dcterms:W3CDTF">2025-05-18T16:23:06Z</dcterms:created>
  <dcterms:modified xsi:type="dcterms:W3CDTF">2025-05-27T11:35:35Z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15a8442-68f3-4087-8f05-d564bed44e92_Enabled">
    <vt:lpwstr>true</vt:lpwstr>
  </property>
  <property fmtid="{D5CDD505-2E9C-101B-9397-08002B2CF9AE}" pid="3" name="MSIP_Label_f15a8442-68f3-4087-8f05-d564bed44e92_SetDate">
    <vt:lpwstr>2025-01-13T14:34:55Z</vt:lpwstr>
  </property>
  <property fmtid="{D5CDD505-2E9C-101B-9397-08002B2CF9AE}" pid="4" name="MSIP_Label_f15a8442-68f3-4087-8f05-d564bed44e92_Method">
    <vt:lpwstr>Standard</vt:lpwstr>
  </property>
  <property fmtid="{D5CDD505-2E9C-101B-9397-08002B2CF9AE}" pid="5" name="MSIP_Label_f15a8442-68f3-4087-8f05-d564bed44e92_Name">
    <vt:lpwstr>97171605-0670-4512-b8c8-ebe12520d29a</vt:lpwstr>
  </property>
  <property fmtid="{D5CDD505-2E9C-101B-9397-08002B2CF9AE}" pid="6" name="MSIP_Label_f15a8442-68f3-4087-8f05-d564bed44e92_SiteId">
    <vt:lpwstr>138f17b0-6ad5-4ddf-a195-24e73c3655fd</vt:lpwstr>
  </property>
  <property fmtid="{D5CDD505-2E9C-101B-9397-08002B2CF9AE}" pid="7" name="MSIP_Label_f15a8442-68f3-4087-8f05-d564bed44e92_ActionId">
    <vt:lpwstr>0a010428-3641-4f26-a5cb-c7e300240f11</vt:lpwstr>
  </property>
  <property fmtid="{D5CDD505-2E9C-101B-9397-08002B2CF9AE}" pid="8" name="MSIP_Label_f15a8442-68f3-4087-8f05-d564bed44e92_ContentBits">
    <vt:lpwstr>0</vt:lpwstr>
  </property>
</Properties>
</file>