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0" r:id="rId2"/>
    <p:sldId id="1129" r:id="rId3"/>
    <p:sldId id="1132" r:id="rId4"/>
    <p:sldId id="1131" r:id="rId5"/>
    <p:sldId id="1130" r:id="rId6"/>
    <p:sldId id="1092" r:id="rId7"/>
    <p:sldId id="1095" r:id="rId8"/>
    <p:sldId id="1098" r:id="rId9"/>
    <p:sldId id="1134" r:id="rId10"/>
    <p:sldId id="1112" r:id="rId11"/>
    <p:sldId id="1104" r:id="rId12"/>
    <p:sldId id="1105" r:id="rId13"/>
    <p:sldId id="1106" r:id="rId14"/>
    <p:sldId id="1096" r:id="rId15"/>
    <p:sldId id="1108" r:id="rId16"/>
    <p:sldId id="1125" r:id="rId17"/>
    <p:sldId id="1116" r:id="rId18"/>
    <p:sldId id="1117" r:id="rId19"/>
    <p:sldId id="1102" r:id="rId20"/>
    <p:sldId id="1118" r:id="rId21"/>
    <p:sldId id="1120" r:id="rId22"/>
    <p:sldId id="1123" r:id="rId23"/>
    <p:sldId id="1124" r:id="rId24"/>
    <p:sldId id="1128" r:id="rId25"/>
    <p:sldId id="1133" r:id="rId26"/>
    <p:sldId id="280" r:id="rId27"/>
  </p:sldIdLst>
  <p:sldSz cx="12192000" cy="6858000"/>
  <p:notesSz cx="6797675" cy="9928225"/>
  <p:embeddedFontLst>
    <p:embeddedFont>
      <p:font typeface="Arial Black" panose="020B0A04020102020204" pitchFamily="34" charset="0"/>
      <p:bold r:id="rId30"/>
    </p:embeddedFont>
    <p:embeddedFont>
      <p:font typeface="Conthrax Sb" panose="020B0707020201080204" pitchFamily="34" charset="0"/>
      <p:bold r:id="rId31"/>
    </p:embeddedFont>
    <p:embeddedFont>
      <p:font typeface="Franklin Gothic Book" panose="020B0503020102020204" pitchFamily="34" charset="0"/>
      <p:regular r:id="rId32"/>
      <p:italic r:id="rId3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beceda zavádění AI" id="{9E522070-8A53-4D04-B016-7FBAC64E90A0}">
          <p14:sldIdLst>
            <p14:sldId id="260"/>
            <p14:sldId id="1129"/>
            <p14:sldId id="1132"/>
            <p14:sldId id="1131"/>
            <p14:sldId id="1130"/>
            <p14:sldId id="1092"/>
            <p14:sldId id="1095"/>
            <p14:sldId id="1098"/>
            <p14:sldId id="1134"/>
            <p14:sldId id="1112"/>
            <p14:sldId id="1104"/>
            <p14:sldId id="1105"/>
            <p14:sldId id="1106"/>
            <p14:sldId id="1096"/>
            <p14:sldId id="1108"/>
            <p14:sldId id="1125"/>
            <p14:sldId id="1116"/>
            <p14:sldId id="1117"/>
            <p14:sldId id="1102"/>
            <p14:sldId id="1118"/>
            <p14:sldId id="1120"/>
            <p14:sldId id="1123"/>
            <p14:sldId id="1124"/>
            <p14:sldId id="1128"/>
            <p14:sldId id="1133"/>
            <p14:sldId id="28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C1DC"/>
    <a:srgbClr val="B2C1CC"/>
    <a:srgbClr val="BFBFBF"/>
    <a:srgbClr val="002060"/>
    <a:srgbClr val="CCECFF"/>
    <a:srgbClr val="9FD736"/>
    <a:srgbClr val="064264"/>
    <a:srgbClr val="1AA4F1"/>
    <a:srgbClr val="A3DAF2"/>
    <a:srgbClr val="1EA0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2" autoAdjust="0"/>
    <p:restoredTop sz="83287" autoAdjust="0"/>
  </p:normalViewPr>
  <p:slideViewPr>
    <p:cSldViewPr snapToGrid="0" snapToObjects="1">
      <p:cViewPr varScale="1">
        <p:scale>
          <a:sx n="92" d="100"/>
          <a:sy n="92" d="100"/>
        </p:scale>
        <p:origin x="1308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0681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notesViewPr>
    <p:cSldViewPr snapToGrid="0" snapToObjects="1">
      <p:cViewPr varScale="1">
        <p:scale>
          <a:sx n="78" d="100"/>
          <a:sy n="78" d="100"/>
        </p:scale>
        <p:origin x="9738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r>
              <a:rPr lang="cs-CZ"/>
              <a:t>Přípravka pro Vaši firmu: Nový zákon o kyberbezpečnosti 2025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r>
              <a:rPr lang="cs-CZ"/>
              <a:t>10. 4. 2025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r>
              <a:rPr lang="cs-CZ"/>
              <a:t>#CYBERLAWYER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3073FBBC-6FF1-49DF-8F6B-E319B516698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04819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l">
              <a:defRPr sz="1200"/>
            </a:lvl1pPr>
          </a:lstStyle>
          <a:p>
            <a:r>
              <a:rPr lang="en-US"/>
              <a:t>Přípravka pro Vaši firmu: Nový zákon o kyberbezpečnosti 2025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/>
          <a:lstStyle>
            <a:lvl1pPr algn="r">
              <a:defRPr sz="1200"/>
            </a:lvl1pPr>
          </a:lstStyle>
          <a:p>
            <a:r>
              <a:rPr lang="cs-CZ"/>
              <a:t>10. 4. 2025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3" tIns="45651" rIns="91303" bIns="4565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303" tIns="45651" rIns="91303" bIns="45651" rtlCol="0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l">
              <a:defRPr sz="1200"/>
            </a:lvl1pPr>
          </a:lstStyle>
          <a:p>
            <a:r>
              <a:rPr lang="en-US"/>
              <a:t>#CYBERLAWYER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303" tIns="45651" rIns="91303" bIns="45651" rtlCol="0" anchor="b"/>
          <a:lstStyle>
            <a:lvl1pPr algn="r">
              <a:defRPr sz="1200"/>
            </a:lvl1pPr>
          </a:lstStyle>
          <a:p>
            <a:fld id="{02AD3085-79E2-AA4B-8198-D8F3F6B60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34270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D3085-79E2-AA4B-8198-D8F3F6B60D4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949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D3085-79E2-AA4B-8198-D8F3F6B60D4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314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AD3085-79E2-AA4B-8198-D8F3F6B60D4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846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D3085-79E2-AA4B-8198-D8F3F6B60D4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90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dpis a 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09600" y="2130426"/>
            <a:ext cx="10972800" cy="1470025"/>
          </a:xfrm>
        </p:spPr>
        <p:txBody>
          <a:bodyPr>
            <a:normAutofit/>
          </a:bodyPr>
          <a:lstStyle>
            <a:lvl1pPr>
              <a:defRPr sz="3300"/>
            </a:lvl1pPr>
          </a:lstStyle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773979"/>
            <a:ext cx="10972800" cy="2419003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subtitle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8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text vertikálně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792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ální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00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ěžný slide C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09600" y="1695796"/>
            <a:ext cx="10972800" cy="4335054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0000"/>
              <a:buFont typeface="Conthrax Sb" panose="020B0707020201080204" pitchFamily="34" charset="0"/>
              <a:buChar char="#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Kliknutím lze vložit obsah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Tx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Druhá úroveň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Třetí úroveň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Čtvrtá úroveň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Pátá úroveň</a:t>
            </a:r>
            <a:endParaRPr lang="cs-CZ" noProof="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65976"/>
            <a:ext cx="2844800" cy="360000"/>
          </a:xfrm>
        </p:spPr>
        <p:txBody>
          <a:bodyPr/>
          <a:lstStyle/>
          <a:p>
            <a:fld id="{8A7AA762-EA47-416E-9E23-A6910279B348}" type="slidenum">
              <a:rPr lang="cs-CZ" smtClean="0"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9600" y="739291"/>
            <a:ext cx="10972800" cy="792000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cs-CZ" dirty="0"/>
              <a:t>Kliknutím lze upravit styl</a:t>
            </a:r>
          </a:p>
        </p:txBody>
      </p:sp>
    </p:spTree>
    <p:extLst>
      <p:ext uri="{BB962C8B-B14F-4D97-AF65-F5344CB8AC3E}">
        <p14:creationId xmlns:p14="http://schemas.microsoft.com/office/powerpoint/2010/main" val="2030467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slide CZ Tmavěmodrá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09600" y="1695796"/>
            <a:ext cx="10972800" cy="43350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0000"/>
              <a:buFont typeface="Conthrax Sb" panose="020B0707020201080204" pitchFamily="34" charset="0"/>
              <a:buChar char="#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Kliknutím lze vložit obsah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Tx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Druhá úroveň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Třetí úroveň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Čtvrtá úroveň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21. 5. 2025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innogy GDPR Workshop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65976"/>
            <a:ext cx="2844800" cy="36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7AA762-EA47-416E-9E23-A6910279B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9600" y="739291"/>
            <a:ext cx="10972800" cy="792000"/>
          </a:xfrm>
        </p:spPr>
        <p:txBody>
          <a:bodyPr/>
          <a:lstStyle>
            <a:lvl1pPr>
              <a:defRPr cap="all" baseline="0">
                <a:solidFill>
                  <a:schemeClr val="tx2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8B5DF4D-331F-213F-FBA6-A1FD140059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3045" y="540838"/>
            <a:ext cx="2278800" cy="18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665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ěžný slide CZ Azurová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09600" y="1695796"/>
            <a:ext cx="10972800" cy="43350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0000"/>
              <a:buFont typeface="Conthrax Sb" panose="020B0707020201080204" pitchFamily="34" charset="0"/>
              <a:buChar char="#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Kliknutím lze vložit obsah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Tx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Druhá úroveň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Třetí úroveň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Čtvrtá úroveň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21. 5. 2025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innogy GDPR Workshop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65976"/>
            <a:ext cx="2844800" cy="360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A7AA762-EA47-416E-9E23-A6910279B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9600" y="739291"/>
            <a:ext cx="10972800" cy="792000"/>
          </a:xfrm>
        </p:spPr>
        <p:txBody>
          <a:bodyPr/>
          <a:lstStyle>
            <a:lvl1pPr>
              <a:defRPr cap="all" baseline="0"/>
            </a:lvl1pPr>
          </a:lstStyle>
          <a:p>
            <a:r>
              <a:rPr lang="cs-CZ" dirty="0"/>
              <a:t>Kliknutím lze upravit styl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52067C25-887E-2787-1106-6382A69169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03600" y="540247"/>
            <a:ext cx="2278800" cy="18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6392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ěžný slide CZ Azurová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09600" y="1695796"/>
            <a:ext cx="10972800" cy="433505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0000"/>
              <a:buFont typeface="Conthrax Sb" panose="020B0707020201080204" pitchFamily="34" charset="0"/>
              <a:buChar char="#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Kliknutím lze vložit obsah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Tx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Druhá úroveň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Třetí úroveň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Čtvrtá úroveň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Pátá úroveň</a:t>
            </a:r>
            <a:endParaRPr lang="cs-CZ" noProof="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21. 5. 2025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/>
              <a:t>innogy GDPR Workshop 2025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8737600" y="6365976"/>
            <a:ext cx="2844800" cy="36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A7AA762-EA47-416E-9E23-A6910279B348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Nadpis 6"/>
          <p:cNvSpPr>
            <a:spLocks noGrp="1"/>
          </p:cNvSpPr>
          <p:nvPr>
            <p:ph type="title"/>
          </p:nvPr>
        </p:nvSpPr>
        <p:spPr>
          <a:xfrm>
            <a:off x="609600" y="739291"/>
            <a:ext cx="10972800" cy="792000"/>
          </a:xfrm>
        </p:spPr>
        <p:txBody>
          <a:bodyPr/>
          <a:lstStyle>
            <a:lvl1pPr>
              <a:defRPr cap="all" baseline="0">
                <a:solidFill>
                  <a:schemeClr val="bg2"/>
                </a:solidFill>
              </a:defRPr>
            </a:lvl1pPr>
          </a:lstStyle>
          <a:p>
            <a:r>
              <a:rPr lang="cs-CZ" dirty="0"/>
              <a:t>Kliknutím lze upravit styl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F7BC830C-7D55-7BBC-1CD8-77260BB5C3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2354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ěž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759611"/>
            <a:ext cx="10972800" cy="796201"/>
          </a:xfrm>
        </p:spPr>
        <p:txBody>
          <a:bodyPr>
            <a:normAutofit/>
          </a:bodyPr>
          <a:lstStyle>
            <a:lvl1pPr>
              <a:defRPr sz="2700">
                <a:latin typeface="Conthrax Sb" panose="020B070702020108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695796"/>
            <a:ext cx="10972800" cy="4297680"/>
          </a:xfrm>
        </p:spPr>
        <p:txBody>
          <a:bodyPr/>
          <a:lstStyle>
            <a:lvl1pPr marL="342900" indent="-342900">
              <a:buClr>
                <a:schemeClr val="tx2"/>
              </a:buClr>
              <a:buFont typeface="Calibri" panose="020F0502020204030204" pitchFamily="34" charset="0"/>
              <a:buChar char="⁄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1pPr>
            <a:lvl2pPr marL="742950" indent="-285750">
              <a:buClr>
                <a:schemeClr val="tx2"/>
              </a:buClr>
              <a:buFont typeface="Arial" panose="020B0604020202020204" pitchFamily="34" charset="0"/>
              <a:buChar char="•"/>
              <a:defRPr sz="1800"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chemeClr val="tx2"/>
              </a:buClr>
              <a:buFont typeface="Arial" panose="020B0604020202020204" pitchFamily="34" charset="0"/>
              <a:buChar char="˃"/>
              <a:defRPr sz="1600"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3pPr>
            <a:lvl4pPr>
              <a:buClr>
                <a:schemeClr val="tx2"/>
              </a:buClr>
              <a:defRPr sz="1400"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chemeClr val="tx2"/>
              </a:buClr>
              <a:buFont typeface="Arial" panose="020B0604020202020204" pitchFamily="34" charset="0"/>
              <a:buChar char="»"/>
              <a:defRPr sz="1200">
                <a:solidFill>
                  <a:schemeClr val="tx1"/>
                </a:solidFill>
                <a:latin typeface="Franklin Gothic Book" panose="020B0503020102020204" pitchFamily="34" charset="0"/>
                <a:cs typeface="Arial" panose="020B0604020202020204" pitchFamily="34" charset="0"/>
              </a:defRPr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0000"/>
              <a:buFont typeface="Conthrax Sb" panose="020B0707020201080204" pitchFamily="34" charset="0"/>
              <a:buChar char="#"/>
              <a:tabLst/>
              <a:defRPr/>
            </a:pPr>
            <a:r>
              <a:rPr kumimoji="0" lang="cs-CZ" sz="2400" b="0" i="0" u="none" strike="noStrike" kern="1200" cap="none" spc="0" normalizeH="0" baseline="0" noProof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Click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to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edit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Master text 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styles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1A1A1A"/>
              </a:solidFill>
              <a:effectLst/>
              <a:uLnTx/>
              <a:uFillTx/>
              <a:latin typeface="Aptos" panose="020B0004020202020204" pitchFamily="34" charset="0"/>
              <a:ea typeface="+mn-ea"/>
              <a:cs typeface="Arial" panose="020B0604020202020204" pitchFamily="34" charset="0"/>
            </a:endParaRP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Tx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1143000" marR="0" lvl="2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&gt;"/>
              <a:tabLst/>
              <a:defRPr/>
            </a:pP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Third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level</a:t>
            </a:r>
          </a:p>
          <a:p>
            <a:pPr marL="1600200" marR="0" lvl="3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Fourth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level</a:t>
            </a:r>
          </a:p>
          <a:p>
            <a:pPr marL="2057400" marR="0" lvl="4" indent="-2286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64264"/>
              </a:buClr>
              <a:buSzPct val="95000"/>
              <a:buFont typeface="Conthrax Sb" panose="020B0707020201080204" pitchFamily="34" charset="0"/>
              <a:buChar char="–"/>
              <a:tabLst/>
              <a:defRPr/>
            </a:pP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Fifth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1A1A1A"/>
                </a:solidFill>
                <a:effectLst/>
                <a:uLnTx/>
                <a:uFillTx/>
                <a:latin typeface="Aptos" panose="020B0004020202020204" pitchFamily="34" charset="0"/>
                <a:ea typeface="+mn-ea"/>
                <a:cs typeface="Arial" panose="020B0604020202020204" pitchFamily="34" charset="0"/>
              </a:rPr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56338AF2-F4E7-BC4F-99CF-E10DC7401C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71133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402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dpis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406901"/>
            <a:ext cx="10972800" cy="1362075"/>
          </a:xfrm>
        </p:spPr>
        <p:txBody>
          <a:bodyPr anchor="t">
            <a:normAutofit/>
          </a:bodyPr>
          <a:lstStyle>
            <a:lvl1pPr algn="l">
              <a:defRPr sz="3300" b="1" cap="all"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</a:t>
            </a:r>
            <a:r>
              <a:rPr lang="cs-CZ" dirty="0" err="1"/>
              <a:t>title</a:t>
            </a:r>
            <a:r>
              <a:rPr lang="cs-CZ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906714"/>
            <a:ext cx="10972800" cy="136207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91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noProof="0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99956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99956"/>
            <a:ext cx="5384800" cy="4525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0C4364C-2EE5-C92E-3458-0B1DEE4533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4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F84AF410-0F57-4762-C208-DEFDD778E8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10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748916"/>
            <a:ext cx="10972800" cy="787322"/>
          </a:xfrm>
        </p:spPr>
        <p:txBody>
          <a:bodyPr/>
          <a:lstStyle/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4F21D90-957D-41A8-2910-3A0F6F32D3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16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4AF86AD7-B90D-6480-7735-E188DEC28D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1199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em 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73050"/>
            <a:ext cx="4011084" cy="1162050"/>
          </a:xfrm>
        </p:spPr>
        <p:txBody>
          <a:bodyPr anchor="t"/>
          <a:lstStyle>
            <a:lvl1pPr algn="l">
              <a:defRPr sz="2000" b="1"/>
            </a:lvl1pPr>
          </a:lstStyle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  <a:p>
            <a:pPr lvl="1"/>
            <a:r>
              <a:rPr lang="cs-CZ" dirty="0"/>
              <a:t>Second level</a:t>
            </a:r>
          </a:p>
          <a:p>
            <a:pPr lvl="2"/>
            <a:r>
              <a:rPr lang="cs-CZ" dirty="0" err="1"/>
              <a:t>Third</a:t>
            </a:r>
            <a:r>
              <a:rPr lang="cs-CZ" dirty="0"/>
              <a:t> level</a:t>
            </a:r>
          </a:p>
          <a:p>
            <a:pPr lvl="3"/>
            <a:r>
              <a:rPr lang="cs-CZ" dirty="0" err="1"/>
              <a:t>Fourth</a:t>
            </a:r>
            <a:r>
              <a:rPr lang="cs-CZ" dirty="0"/>
              <a:t> level</a:t>
            </a:r>
          </a:p>
          <a:p>
            <a:pPr lvl="4"/>
            <a:r>
              <a:rPr lang="cs-CZ" dirty="0" err="1"/>
              <a:t>Fifth</a:t>
            </a:r>
            <a:r>
              <a:rPr lang="cs-CZ" dirty="0"/>
              <a:t>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edit</a:t>
            </a:r>
            <a:r>
              <a:rPr lang="cs-CZ" dirty="0"/>
              <a:t> Master text </a:t>
            </a:r>
            <a:r>
              <a:rPr lang="cs-CZ" dirty="0" err="1"/>
              <a:t>styles</a:t>
            </a:r>
            <a:endParaRPr lang="cs-CZ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508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po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744387"/>
            <a:ext cx="7315200" cy="39831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/>
              <a:t>21. 5. 2025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innogy GDPR Workshop 2025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1E99C-6E4B-9045-9BEE-F9DFBF55137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970CD334-B71C-2F27-CD12-2147B040EAD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02491" y="561508"/>
            <a:ext cx="2279909" cy="182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558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39291"/>
            <a:ext cx="10972800" cy="79200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cs-CZ" noProof="0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65608"/>
            <a:ext cx="10972800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dirty="0" err="1"/>
              <a:t>Click</a:t>
            </a:r>
            <a:r>
              <a:rPr lang="cs-CZ" noProof="0" dirty="0"/>
              <a:t> to </a:t>
            </a:r>
            <a:r>
              <a:rPr lang="cs-CZ" noProof="0" dirty="0" err="1"/>
              <a:t>edit</a:t>
            </a:r>
            <a:r>
              <a:rPr lang="cs-CZ" noProof="0" dirty="0"/>
              <a:t> Master text </a:t>
            </a:r>
            <a:r>
              <a:rPr lang="cs-CZ" noProof="0" dirty="0" err="1"/>
              <a:t>styles</a:t>
            </a:r>
            <a:endParaRPr lang="cs-CZ" noProof="0" dirty="0"/>
          </a:p>
          <a:p>
            <a:pPr lvl="1"/>
            <a:r>
              <a:rPr lang="cs-CZ" noProof="0" dirty="0"/>
              <a:t>Second </a:t>
            </a:r>
            <a:r>
              <a:rPr lang="cs-CZ" noProof="0" dirty="0" err="1"/>
              <a:t>level</a:t>
            </a:r>
            <a:endParaRPr lang="cs-CZ" noProof="0" dirty="0"/>
          </a:p>
          <a:p>
            <a:pPr lvl="2"/>
            <a:r>
              <a:rPr lang="cs-CZ" noProof="0" dirty="0" err="1"/>
              <a:t>Third</a:t>
            </a:r>
            <a:r>
              <a:rPr lang="cs-CZ" noProof="0" dirty="0"/>
              <a:t> </a:t>
            </a:r>
            <a:r>
              <a:rPr lang="cs-CZ" noProof="0" dirty="0" err="1"/>
              <a:t>level</a:t>
            </a:r>
            <a:endParaRPr lang="cs-CZ" noProof="0" dirty="0"/>
          </a:p>
          <a:p>
            <a:pPr lvl="3"/>
            <a:r>
              <a:rPr lang="cs-CZ" noProof="0" dirty="0" err="1"/>
              <a:t>Fourth</a:t>
            </a:r>
            <a:r>
              <a:rPr lang="cs-CZ" noProof="0" dirty="0"/>
              <a:t> </a:t>
            </a:r>
            <a:r>
              <a:rPr lang="cs-CZ" noProof="0" dirty="0" err="1"/>
              <a:t>level</a:t>
            </a:r>
            <a:endParaRPr lang="cs-CZ" noProof="0" dirty="0"/>
          </a:p>
          <a:p>
            <a:pPr lvl="4"/>
            <a:r>
              <a:rPr lang="cs-CZ" noProof="0" dirty="0" err="1"/>
              <a:t>Fifth</a:t>
            </a:r>
            <a:r>
              <a:rPr lang="cs-CZ" noProof="0" dirty="0"/>
              <a:t> </a:t>
            </a:r>
            <a:r>
              <a:rPr lang="cs-CZ" noProof="0" dirty="0" err="1"/>
              <a:t>level</a:t>
            </a:r>
            <a:endParaRPr lang="cs-CZ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65976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l">
              <a:defRPr sz="1050" b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21. 5. 2025</a:t>
            </a:r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65976"/>
            <a:ext cx="3860800" cy="36000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ctr">
              <a:defRPr sz="105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innogy GDPR Workshop 2025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65976"/>
            <a:ext cx="2844800" cy="36000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050" b="1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[</a:t>
            </a:r>
            <a:fld id="{B0BC60BB-71D5-45F8-9211-09F3C2F059D8}" type="slidenum">
              <a:rPr lang="en-US" smtClean="0"/>
              <a:pPr/>
              <a:t>‹#›</a:t>
            </a:fld>
            <a:r>
              <a:rPr lang="cs-CZ"/>
              <a:t>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34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tabLst>
          <a:tab pos="7992000" algn="r"/>
        </a:tabLst>
        <a:defRPr sz="2700" b="1" kern="1200">
          <a:solidFill>
            <a:schemeClr val="tx2"/>
          </a:solidFill>
          <a:latin typeface="Conthrax Sb" panose="020B070702020108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tx2"/>
        </a:buClr>
        <a:buSzPct val="90000"/>
        <a:buFont typeface="Conthrax Sb" panose="020B0707020201080204" pitchFamily="34" charset="0"/>
        <a:buChar char="#"/>
        <a:defRPr sz="240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tx2"/>
        </a:buClr>
        <a:buFont typeface="Conthrax Sb" panose="020B0707020201080204" pitchFamily="34" charset="0"/>
        <a:buChar char="&gt;"/>
        <a:defRPr sz="200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tx2"/>
        </a:buClr>
        <a:buSzPct val="95000"/>
        <a:buFont typeface="Conthrax Sb" panose="020B0707020201080204" pitchFamily="34" charset="0"/>
        <a:buChar char="&gt;"/>
        <a:defRPr sz="180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tx2"/>
        </a:buClr>
        <a:buSzPct val="95000"/>
        <a:buFont typeface="Conthrax Sb" panose="020B0707020201080204" pitchFamily="34" charset="0"/>
        <a:buChar char="–"/>
        <a:defRPr sz="160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tx2"/>
        </a:buClr>
        <a:buSzPct val="95000"/>
        <a:buFont typeface="Conthrax Sb" panose="020B0707020201080204" pitchFamily="34" charset="0"/>
        <a:buChar char="–"/>
        <a:defRPr sz="1400" kern="1200">
          <a:solidFill>
            <a:schemeClr val="tx1"/>
          </a:solidFill>
          <a:latin typeface="Aptos" panose="020B00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kalisek@cyberlawyer.cz" TargetMode="External"/><Relationship Id="rId3" Type="http://schemas.openxmlformats.org/officeDocument/2006/relationships/hyperlink" Target="mailto:zdenek.kucera@dentons.com" TargetMode="External"/><Relationship Id="rId7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microsoft.com/office/2007/relationships/hdphoto" Target="../media/hdphoto1.wdp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20320000" cy="11430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0320000" cy="11430000"/>
            </a:xfrm>
            <a:custGeom>
              <a:avLst/>
              <a:gdLst/>
              <a:ahLst/>
              <a:cxnLst/>
              <a:rect l="l" t="t" r="r" b="b"/>
              <a:pathLst>
                <a:path w="20320000" h="11430000">
                  <a:moveTo>
                    <a:pt x="0" y="0"/>
                  </a:moveTo>
                  <a:lnTo>
                    <a:pt x="20320000" y="0"/>
                  </a:lnTo>
                  <a:lnTo>
                    <a:pt x="20320000" y="11430000"/>
                  </a:lnTo>
                  <a:lnTo>
                    <a:pt x="0" y="11430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t="-77777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4" name="Freeform 4"/>
            <p:cNvSpPr/>
            <p:nvPr/>
          </p:nvSpPr>
          <p:spPr>
            <a:xfrm>
              <a:off x="5991178" y="2110946"/>
              <a:ext cx="2943292" cy="5152492"/>
            </a:xfrm>
            <a:custGeom>
              <a:avLst/>
              <a:gdLst/>
              <a:ahLst/>
              <a:cxnLst/>
              <a:rect l="l" t="t" r="r" b="b"/>
              <a:pathLst>
                <a:path w="2943292" h="5152492">
                  <a:moveTo>
                    <a:pt x="0" y="0"/>
                  </a:moveTo>
                  <a:lnTo>
                    <a:pt x="2943292" y="0"/>
                  </a:lnTo>
                  <a:lnTo>
                    <a:pt x="2943292" y="5152492"/>
                  </a:lnTo>
                  <a:lnTo>
                    <a:pt x="0" y="515249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  <p:sp>
          <p:nvSpPr>
            <p:cNvPr id="5" name="Freeform 5"/>
            <p:cNvSpPr/>
            <p:nvPr/>
          </p:nvSpPr>
          <p:spPr>
            <a:xfrm>
              <a:off x="10514565" y="2596667"/>
              <a:ext cx="4407670" cy="7716015"/>
            </a:xfrm>
            <a:custGeom>
              <a:avLst/>
              <a:gdLst/>
              <a:ahLst/>
              <a:cxnLst/>
              <a:rect l="l" t="t" r="r" b="b"/>
              <a:pathLst>
                <a:path w="4407670" h="7716015">
                  <a:moveTo>
                    <a:pt x="0" y="0"/>
                  </a:moveTo>
                  <a:lnTo>
                    <a:pt x="4407670" y="0"/>
                  </a:lnTo>
                  <a:lnTo>
                    <a:pt x="4407670" y="7716015"/>
                  </a:lnTo>
                  <a:lnTo>
                    <a:pt x="0" y="77160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alphaModFix amt="65999"/>
              </a:blip>
              <a:stretch>
                <a:fillRect l="-295058" t="-68145" r="-36941" b="-78629"/>
              </a:stretch>
            </a:blipFill>
          </p:spPr>
          <p:txBody>
            <a:bodyPr/>
            <a:lstStyle/>
            <a:p>
              <a:endParaRPr lang="cs-CZ" sz="144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4260020" y="5954831"/>
            <a:ext cx="3691520" cy="731144"/>
            <a:chOff x="0" y="0"/>
            <a:chExt cx="3334337" cy="6604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334337" cy="660400"/>
            </a:xfrm>
            <a:custGeom>
              <a:avLst/>
              <a:gdLst/>
              <a:ahLst/>
              <a:cxnLst/>
              <a:rect l="l" t="t" r="r" b="b"/>
              <a:pathLst>
                <a:path w="3334337" h="660400">
                  <a:moveTo>
                    <a:pt x="3209877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3209877" y="0"/>
                  </a:lnTo>
                  <a:cubicBezTo>
                    <a:pt x="3278456" y="0"/>
                    <a:pt x="3334337" y="55880"/>
                    <a:pt x="3334337" y="124460"/>
                  </a:cubicBezTo>
                  <a:lnTo>
                    <a:pt x="3334337" y="535940"/>
                  </a:lnTo>
                  <a:cubicBezTo>
                    <a:pt x="3334337" y="604520"/>
                    <a:pt x="3278456" y="660400"/>
                    <a:pt x="3209877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4218052" y="6019715"/>
            <a:ext cx="3775456" cy="525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50"/>
              </a:lnSpc>
              <a:spcBef>
                <a:spcPct val="0"/>
              </a:spcBef>
            </a:pPr>
            <a:r>
              <a:rPr lang="cs-CZ" sz="3178" dirty="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AI</a:t>
            </a:r>
            <a:endParaRPr lang="en-US" sz="3178" dirty="0">
              <a:solidFill>
                <a:srgbClr val="000000"/>
              </a:solidFill>
              <a:latin typeface="Open Sans 1"/>
              <a:ea typeface="Open Sans 1"/>
              <a:cs typeface="Open Sans 1"/>
              <a:sym typeface="Open Sans 1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9" name="Freeform 19"/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25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781176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2009020" y="876511"/>
            <a:ext cx="848995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cs-CZ" sz="4800" b="1" dirty="0">
                <a:solidFill>
                  <a:schemeClr val="bg1"/>
                </a:solidFill>
              </a:rPr>
              <a:t>JUDr. Ing. Jindřich Kalíšek, Ph.D. CIPP/E CIPM FIP</a:t>
            </a:r>
          </a:p>
        </p:txBody>
      </p:sp>
      <p:sp>
        <p:nvSpPr>
          <p:cNvPr id="26" name="Freeform 4">
            <a:extLst>
              <a:ext uri="{FF2B5EF4-FFF2-40B4-BE49-F238E27FC236}">
                <a16:creationId xmlns:a16="http://schemas.microsoft.com/office/drawing/2014/main" id="{C1EE9972-0F93-9ADB-BD36-065B5A8190C4}"/>
              </a:ext>
            </a:extLst>
          </p:cNvPr>
          <p:cNvSpPr/>
          <p:nvPr/>
        </p:nvSpPr>
        <p:spPr>
          <a:xfrm>
            <a:off x="1670050" y="4191834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/>
          <a:p>
            <a:endParaRPr lang="cs-CZ" sz="1200"/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3995ECA3-493B-0FB8-F0FB-3DEE3999119B}"/>
              </a:ext>
            </a:extLst>
          </p:cNvPr>
          <p:cNvSpPr txBox="1"/>
          <p:nvPr/>
        </p:nvSpPr>
        <p:spPr>
          <a:xfrm>
            <a:off x="2009020" y="4684233"/>
            <a:ext cx="8007365" cy="492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pl-PL" sz="3200" b="1" dirty="0">
                <a:solidFill>
                  <a:schemeClr val="bg1"/>
                </a:solidFill>
              </a:rPr>
              <a:t>Abeceda implementace AI (I. </a:t>
            </a:r>
            <a:r>
              <a:rPr lang="pl-PL" sz="3200" b="1">
                <a:solidFill>
                  <a:schemeClr val="bg1"/>
                </a:solidFill>
              </a:rPr>
              <a:t>a II.)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10F633BC-2529-7ACD-97D7-2DF2DD26BE67}"/>
              </a:ext>
            </a:extLst>
          </p:cNvPr>
          <p:cNvSpPr/>
          <p:nvPr/>
        </p:nvSpPr>
        <p:spPr>
          <a:xfrm>
            <a:off x="1670050" y="2471406"/>
            <a:ext cx="8851900" cy="1655544"/>
          </a:xfrm>
          <a:custGeom>
            <a:avLst/>
            <a:gdLst/>
            <a:ahLst/>
            <a:cxnLst/>
            <a:rect l="l" t="t" r="r" b="b"/>
            <a:pathLst>
              <a:path w="7558701" h="1546920">
                <a:moveTo>
                  <a:pt x="7434241" y="1546920"/>
                </a:moveTo>
                <a:lnTo>
                  <a:pt x="124460" y="1546920"/>
                </a:lnTo>
                <a:cubicBezTo>
                  <a:pt x="55880" y="1546920"/>
                  <a:pt x="0" y="1491040"/>
                  <a:pt x="0" y="142246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7434241" y="0"/>
                </a:lnTo>
                <a:cubicBezTo>
                  <a:pt x="7502820" y="0"/>
                  <a:pt x="7558701" y="55880"/>
                  <a:pt x="7558701" y="124460"/>
                </a:cubicBezTo>
                <a:lnTo>
                  <a:pt x="7558701" y="1422460"/>
                </a:lnTo>
                <a:cubicBezTo>
                  <a:pt x="7558701" y="1491040"/>
                  <a:pt x="7502820" y="1546920"/>
                  <a:pt x="7434241" y="1546920"/>
                </a:cubicBezTo>
                <a:close/>
              </a:path>
            </a:pathLst>
          </a:custGeom>
          <a:solidFill>
            <a:srgbClr val="253A5F">
              <a:alpha val="80000"/>
            </a:srgbClr>
          </a:solidFill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sz="120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336363BC-C060-B10B-B5D5-93846443A210}"/>
              </a:ext>
            </a:extLst>
          </p:cNvPr>
          <p:cNvSpPr txBox="1"/>
          <p:nvPr/>
        </p:nvSpPr>
        <p:spPr>
          <a:xfrm>
            <a:off x="1851025" y="2903596"/>
            <a:ext cx="848995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4800" b="1" dirty="0">
                <a:solidFill>
                  <a:schemeClr val="bg1"/>
                </a:solidFill>
              </a:rPr>
              <a:t>JUDr. Bc. Zdeněk Kučera, Ph.D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800A6-CA01-195B-69EA-A7FABC3E2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6F5FBF2A-90B4-5BEE-6B72-D4A8D7D37E9C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7EEBA1C3-DE82-3E4E-CD60-72B8E66C04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6D3F4F4-A6C7-5DAF-8A24-E61ECC291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10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D52534F-0BE0-78B5-2081-EA8D1E91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Deepfake</a:t>
            </a:r>
            <a:endParaRPr lang="cs-CZ" sz="32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E80B8F-1EFE-619A-C739-DD6413F6F0A1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  <p:pic>
        <p:nvPicPr>
          <p:cNvPr id="3" name="Untitled Video (5)">
            <a:hlinkClick r:id="" action="ppaction://media"/>
            <a:extLst>
              <a:ext uri="{FF2B5EF4-FFF2-40B4-BE49-F238E27FC236}">
                <a16:creationId xmlns:a16="http://schemas.microsoft.com/office/drawing/2014/main" id="{831D5481-6419-DE93-F6FC-B2C4C29DD3E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5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952F3-4D5E-79B7-3D8C-785EBE45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264520E9-0B3D-B903-13C1-9A369922EE44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827F50EE-B67E-CF86-AF1F-518E3D19D3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C7EF0D6-581C-9A18-83E3-F9943E93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11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6EE0111-D255-BAB5-0584-33396F3F5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Gramotnost v oblasti AI 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0A4A919B-B8E5-FBDE-D5DA-9E7360B94012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Dovednosti, znalosti a chápání, které poskytovatelům, zavádějícím subjektům a dotčeným osobám umožňují,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aby zaváděli systémy AI informovaným způsobem 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Povědomí o možnostech a rizicích spojených s AI i možných škodách, které může způsobit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AFF5633-9C6D-F5F0-F8D2-355654C72679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G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3EA6FD5-CFEB-2773-F45D-D960BD6B9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99435">
            <a:off x="3047759" y="914985"/>
            <a:ext cx="8324850" cy="57435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CF9FFF4-8ABA-0C0A-C00F-BABE0A043F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15878">
            <a:off x="2819672" y="934537"/>
            <a:ext cx="828675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928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275BC-DD78-CE4F-75EC-69B3F4F6B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69754D79-EF5B-6207-8D88-903ED90D734C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E0FF9192-27FD-F4C9-5C7D-4A523B2365E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9110F09-CA7B-3A5D-85EE-4DC12B31C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12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E7C18441-25AC-E85E-04C6-0C9640408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HUMAN IN THE LOOP 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A6EA5CD1-0088-9F72-804E-0A3614B7524F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Přístup, kdy člověk kontroluje nebo ověřuje rozhodnutí AI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Zvyšuje odpovědnost a spolehlivost AI modelů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HR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Pojišťovnictví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Bankovnictví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095B0D4-2663-21AE-9CAB-F109EE48D833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53181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A14C5-3232-E019-F262-96A763F14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CFFD485A-EE88-BB14-207B-54E6D1B87218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F224D3F-BB8E-E4D0-C327-8CE6FD8C1B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99453FA-BA86-EB09-4296-1BE2C6603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13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04C91876-3CBA-CE14-B870-DD233E7B9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 fontScale="90000"/>
          </a:bodyPr>
          <a:lstStyle/>
          <a:p>
            <a:r>
              <a:rPr lang="cs-CZ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Impact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cs-CZ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assessments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b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(Hodnocení dopadů AI) 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58C426A3-552E-5AAC-B08A-E7F0522EAF3B}"/>
              </a:ext>
            </a:extLst>
          </p:cNvPr>
          <p:cNvSpPr txBox="1">
            <a:spLocks/>
          </p:cNvSpPr>
          <p:nvPr/>
        </p:nvSpPr>
        <p:spPr>
          <a:xfrm>
            <a:off x="3211286" y="2028305"/>
            <a:ext cx="8371114" cy="433767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Se zaváděním vysoce rizikových a dalších AI systémů jsou spojeny různé povinnosti vyhodnocování dopadů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FRIA (Posouzení dopadů na základní práva) – povinný proces pro organizace, které v EU nasazují vysoce rizikové systémy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DPIA (Posouzení vlivu na ochranu osobních údajů) – povinný proces pro vysoce rizikové systémy zpracovávající osobní údaje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TIA (Posouzení dopadů předávání osobních údajů) – objasňuje rizika, která hrozí v případě předávání údajů obyvatel EU do zemí, které nemají odpovídající úroveň ochrany podle GDPR </a:t>
            </a:r>
            <a:r>
              <a:rPr lang="cs-CZ" dirty="0">
                <a:solidFill>
                  <a:schemeClr val="bg1"/>
                </a:solidFill>
                <a:sym typeface="Wingdings" panose="05000000000000000000" pitchFamily="2" charset="2"/>
              </a:rPr>
              <a:t></a:t>
            </a:r>
            <a:r>
              <a:rPr lang="cs-CZ" dirty="0">
                <a:solidFill>
                  <a:schemeClr val="bg1"/>
                </a:solidFill>
              </a:rPr>
              <a:t> cloudové služby v zahraničí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1FCE7DC-D027-64A5-4F29-242F05099721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06410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9F1E-8972-5823-5680-96E883B46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B79A26A8-1EE2-E66D-99C2-35CBAE9F89A9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7968AD5F-2407-3496-96D1-28FE345660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08C10E9-6462-12F6-6871-D8D044940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14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2CE96F95-EAB8-59D5-3AE9-4C6EB5FA0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Klasifikace </a:t>
            </a:r>
            <a:r>
              <a:rPr lang="cs-CZ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ai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 systémů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FEAD6A90-9742-FA28-3D3A-51EE48C6850F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K</a:t>
            </a:r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02477DD1-E527-0A89-E665-9E3DF8A25BE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2014952"/>
              </p:ext>
            </p:extLst>
          </p:nvPr>
        </p:nvGraphicFramePr>
        <p:xfrm>
          <a:off x="3211286" y="1770436"/>
          <a:ext cx="8280000" cy="43199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58710">
                  <a:extLst>
                    <a:ext uri="{9D8B030D-6E8A-4147-A177-3AD203B41FA5}">
                      <a16:colId xmlns:a16="http://schemas.microsoft.com/office/drawing/2014/main" val="3717039291"/>
                    </a:ext>
                  </a:extLst>
                </a:gridCol>
                <a:gridCol w="366745">
                  <a:extLst>
                    <a:ext uri="{9D8B030D-6E8A-4147-A177-3AD203B41FA5}">
                      <a16:colId xmlns:a16="http://schemas.microsoft.com/office/drawing/2014/main" val="1625333927"/>
                    </a:ext>
                  </a:extLst>
                </a:gridCol>
                <a:gridCol w="3954545">
                  <a:extLst>
                    <a:ext uri="{9D8B030D-6E8A-4147-A177-3AD203B41FA5}">
                      <a16:colId xmlns:a16="http://schemas.microsoft.com/office/drawing/2014/main" val="3776198724"/>
                    </a:ext>
                  </a:extLst>
                </a:gridCol>
              </a:tblGrid>
              <a:tr h="2077154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>
                          <a:solidFill>
                            <a:srgbClr val="F2F2F2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NEPŘIJATELNÉ RIZIKO</a:t>
                      </a:r>
                      <a:br>
                        <a:rPr lang="cs-CZ" sz="1800" b="0" dirty="0">
                          <a:solidFill>
                            <a:srgbClr val="F2F2F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cs-CZ" sz="1800" b="0" dirty="0">
                        <a:solidFill>
                          <a:srgbClr val="F2F2F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cs-CZ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Systémy zakázané pro jejich nebezpečnost </a:t>
                      </a:r>
                      <a:br>
                        <a:rPr lang="cs-CZ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(např. sociální skórování, dálková biometrická identifikace v reálném čase, </a:t>
                      </a:r>
                      <a:br>
                        <a:rPr lang="cs-CZ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1400" b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podprahová reklama)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cs-CZ" sz="2000" b="1" kern="1200" dirty="0">
                          <a:solidFill>
                            <a:schemeClr val="tx2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VYSOKÉ RIZIKO</a:t>
                      </a:r>
                    </a:p>
                    <a:p>
                      <a:pPr marL="0" algn="ctr" defTabSz="457200" rtl="0" eaLnBrk="1" latinLnBrk="0" hangingPunct="1"/>
                      <a:endParaRPr lang="cs-CZ" sz="1800" b="0" kern="1200" dirty="0">
                        <a:solidFill>
                          <a:schemeClr val="tx2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Systémy vyžadující přísné kontroly </a:t>
                      </a:r>
                      <a:b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(AI systémy v KI / KII, nábor, výběr </a:t>
                      </a:r>
                      <a:b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hodnocení zaměstnanců, systémy </a:t>
                      </a:r>
                      <a:b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pro právní/správní procesy)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8040596"/>
                  </a:ext>
                </a:extLst>
              </a:tr>
              <a:tr h="385995"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dirty="0">
                        <a:solidFill>
                          <a:schemeClr val="tx2"/>
                        </a:solidFill>
                        <a:latin typeface="Conthrax Sb" panose="020B070702020108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975588"/>
                  </a:ext>
                </a:extLst>
              </a:tr>
              <a:tr h="185685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cs-CZ" sz="2000" b="1" kern="1200" dirty="0">
                          <a:solidFill>
                            <a:srgbClr val="F2F2F2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OMEZENÉ RIZIKO</a:t>
                      </a:r>
                    </a:p>
                    <a:p>
                      <a:pPr algn="ctr"/>
                      <a:br>
                        <a:rPr lang="cs-CZ" sz="1800" b="0" kern="1200" dirty="0">
                          <a:solidFill>
                            <a:schemeClr val="tx1"/>
                          </a:solidFill>
                          <a:latin typeface="Aptos" panose="020B0004020202020204" pitchFamily="34" charset="0"/>
                          <a:ea typeface="+mn-ea"/>
                          <a:cs typeface="+mn-cs"/>
                        </a:rPr>
                      </a:br>
                      <a:r>
                        <a:rPr lang="cs-CZ" sz="14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Systémy s méně přísnou kontrolou, </a:t>
                      </a:r>
                      <a:br>
                        <a:rPr lang="cs-CZ" sz="14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které podléhají především povinnostem transparentnosti (např. chatboti)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endParaRPr lang="cs-CZ" sz="1600" kern="1200" dirty="0">
                        <a:solidFill>
                          <a:srgbClr val="064264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cs-CZ" sz="2000" b="1" kern="1200" dirty="0">
                          <a:solidFill>
                            <a:schemeClr val="tx2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MINIMÁLNÍ RIZIKO</a:t>
                      </a:r>
                    </a:p>
                    <a:p>
                      <a:pPr marL="0" algn="ctr" defTabSz="457200" rtl="0" eaLnBrk="1" latinLnBrk="0" hangingPunct="1"/>
                      <a:endParaRPr lang="cs-CZ" sz="1800" b="0" kern="1200" dirty="0">
                        <a:solidFill>
                          <a:schemeClr val="tx2"/>
                        </a:solidFill>
                        <a:latin typeface="Conthrax Sb" panose="020B0707020201080204" pitchFamily="34" charset="0"/>
                        <a:ea typeface="+mn-ea"/>
                        <a:cs typeface="+mn-cs"/>
                      </a:endParaRPr>
                    </a:p>
                    <a:p>
                      <a:pPr marL="0" algn="ctr" defTabSz="457200" rtl="0" eaLnBrk="1" latinLnBrk="0" hangingPunct="1"/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Systémy bez specifických požadavků </a:t>
                      </a:r>
                      <a:b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(např. AI ve videohrách </a:t>
                      </a:r>
                      <a:b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cs-CZ" sz="1400" b="0" kern="1200" dirty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 v zábavních aplikacích)</a:t>
                      </a:r>
                      <a:endParaRPr lang="cs-CZ" sz="1800" b="0" kern="1200" dirty="0">
                        <a:solidFill>
                          <a:schemeClr val="tx2"/>
                        </a:solidFill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FD73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7266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94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3F10B-A274-0F3F-42F5-4DCAEABF8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ECFF1614-4F63-0255-13CE-17F00BE2F91D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7F27A91-1AB6-246B-0351-67003748F0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A0461BE-3095-EC4D-4EA3-FF9FBFF8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15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614A84F-5B7C-DC0B-2B8D-A4C1E32D7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odpovědnost 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42F649CA-ACE8-B83C-7E68-699D7D379C4F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Kdo nese odpovědnost za škodu? 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AI </a:t>
            </a:r>
            <a:r>
              <a:rPr lang="cs-CZ" dirty="0" err="1">
                <a:solidFill>
                  <a:schemeClr val="bg1"/>
                </a:solidFill>
              </a:rPr>
              <a:t>Liability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Directive</a:t>
            </a:r>
            <a:r>
              <a:rPr lang="cs-CZ" dirty="0">
                <a:solidFill>
                  <a:schemeClr val="bg1"/>
                </a:solidFill>
              </a:rPr>
              <a:t> (ALID)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Návrh z roku 2022 byl EK stažen v únoru 2025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chemeClr val="bg1"/>
                </a:solidFill>
              </a:rPr>
              <a:t>Product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Liability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Directive</a:t>
            </a:r>
            <a:endParaRPr lang="cs-CZ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Revidovaná verze (2024) výslovně zahrnuje i software a AI systémy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AI je považována za produkt – škoda vzniklá chybným rozhodnutím může být přičtena výrobci, pokud:</a:t>
            </a:r>
          </a:p>
          <a:p>
            <a:pPr lvl="2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došlo k vadě v návrhu, vývoji nebo aktualizaci</a:t>
            </a:r>
          </a:p>
          <a:p>
            <a:pPr lvl="2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nebyla zajištěna dostatečná bezpečnost při běžném použití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3EA6D9B-B56A-06CF-2D37-19BD73865B40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L</a:t>
            </a:r>
          </a:p>
        </p:txBody>
      </p:sp>
      <p:pic>
        <p:nvPicPr>
          <p:cNvPr id="3" name="Content Placeholder 12">
            <a:extLst>
              <a:ext uri="{FF2B5EF4-FFF2-40B4-BE49-F238E27FC236}">
                <a16:creationId xmlns:a16="http://schemas.microsoft.com/office/drawing/2014/main" id="{211382B4-9A04-BC8F-532E-172AD96404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7447">
            <a:off x="3567233" y="747712"/>
            <a:ext cx="7413992" cy="66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5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6CD42-7EF7-1711-958D-C14102A51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AF1814A8-44AF-39E1-DF6A-C4FBD7B7DE93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496B7C0E-CCDE-B161-6A02-BA98A28CE2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A69E8C1-9CFB-B369-0750-67D33607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16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55DA0774-4874-3BD9-2507-358A88270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NIS2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1789885B-73AF-9F31-951F-AB3FC6EE3A22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522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Nová evropská regulace kybernetické bezpečnosti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Dopadá i na AI systémy, pokud jsou nasazovány ve službách / oblastech podléhajících regulaci</a:t>
            </a:r>
          </a:p>
          <a:p>
            <a:pPr lvl="6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noProof="0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noProof="0" dirty="0">
                <a:solidFill>
                  <a:schemeClr val="bg1"/>
                </a:solidFill>
              </a:rPr>
              <a:t>Systematická kyberbezpečnostní rizika AI systémů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noProof="0" dirty="0">
                <a:solidFill>
                  <a:schemeClr val="bg1"/>
                </a:solidFill>
              </a:rPr>
              <a:t>Data	</a:t>
            </a:r>
            <a:r>
              <a:rPr lang="cs-CZ" noProof="0" dirty="0" err="1">
                <a:solidFill>
                  <a:schemeClr val="bg1"/>
                </a:solidFill>
              </a:rPr>
              <a:t>poisoning</a:t>
            </a:r>
            <a:r>
              <a:rPr lang="cs-CZ" noProof="0" dirty="0">
                <a:solidFill>
                  <a:schemeClr val="bg1"/>
                </a:solidFill>
              </a:rPr>
              <a:t> – cíleně ovlivňuje způsob, jakým se model AI učí, </a:t>
            </a:r>
            <a:br>
              <a:rPr lang="cs-CZ" noProof="0" dirty="0">
                <a:solidFill>
                  <a:schemeClr val="bg1"/>
                </a:solidFill>
              </a:rPr>
            </a:br>
            <a:r>
              <a:rPr lang="cs-CZ" noProof="0" dirty="0">
                <a:solidFill>
                  <a:schemeClr val="bg1"/>
                </a:solidFill>
              </a:rPr>
              <a:t>a snižuje tak jeho přesnost předpovědí </a:t>
            </a:r>
            <a:r>
              <a:rPr lang="cs-CZ" noProof="0" dirty="0">
                <a:solidFill>
                  <a:schemeClr val="bg1"/>
                </a:solidFill>
                <a:sym typeface="Wingdings" panose="05000000000000000000" pitchFamily="2" charset="2"/>
              </a:rPr>
              <a:t> dezinformace</a:t>
            </a:r>
            <a:endParaRPr lang="cs-CZ" noProof="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noProof="0" dirty="0" err="1">
                <a:solidFill>
                  <a:schemeClr val="bg1"/>
                </a:solidFill>
              </a:rPr>
              <a:t>Evasion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noProof="0" dirty="0" err="1">
                <a:solidFill>
                  <a:schemeClr val="bg1"/>
                </a:solidFill>
              </a:rPr>
              <a:t>attack</a:t>
            </a:r>
            <a:r>
              <a:rPr lang="cs-CZ" noProof="0" dirty="0">
                <a:solidFill>
                  <a:schemeClr val="bg1"/>
                </a:solidFill>
              </a:rPr>
              <a:t> – se snaží model umělé inteligence oklamat skrytými instrukcemi anebo daty, čímž </a:t>
            </a:r>
            <a:r>
              <a:rPr lang="cs-CZ" noProof="0" dirty="0" err="1">
                <a:solidFill>
                  <a:schemeClr val="bg1"/>
                </a:solidFill>
              </a:rPr>
              <a:t>zneplatňuje</a:t>
            </a:r>
            <a:r>
              <a:rPr lang="cs-CZ" noProof="0" dirty="0">
                <a:solidFill>
                  <a:schemeClr val="bg1"/>
                </a:solidFill>
              </a:rPr>
              <a:t> jeho předpovědi </a:t>
            </a:r>
            <a:r>
              <a:rPr lang="cs-CZ" noProof="0" dirty="0">
                <a:solidFill>
                  <a:schemeClr val="bg1"/>
                </a:solidFill>
                <a:sym typeface="Wingdings" panose="05000000000000000000" pitchFamily="2" charset="2"/>
              </a:rPr>
              <a:t> HR</a:t>
            </a:r>
            <a:endParaRPr lang="cs-CZ" noProof="0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noProof="0" dirty="0">
                <a:solidFill>
                  <a:schemeClr val="bg1"/>
                </a:solidFill>
              </a:rPr>
              <a:t>Model </a:t>
            </a:r>
            <a:r>
              <a:rPr lang="cs-CZ" noProof="0" dirty="0" err="1">
                <a:solidFill>
                  <a:schemeClr val="bg1"/>
                </a:solidFill>
              </a:rPr>
              <a:t>inversion</a:t>
            </a:r>
            <a:r>
              <a:rPr lang="cs-CZ" dirty="0">
                <a:solidFill>
                  <a:schemeClr val="bg1"/>
                </a:solidFill>
              </a:rPr>
              <a:t> – útok na model samotný, pokus o reverzní inženýring modelu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F89D139-3FB1-EF80-0DE6-59208A4B0882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68149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DFE92-8540-2C1F-7CEF-FDCDC9CD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1E3F28DD-37C5-0D41-6E85-12EBBAF95B0D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533BF7E2-1791-5B5E-D4FC-44D3E12D5E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4A26BA-E907-3392-E843-AF76E9B7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17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9EBB77F-654B-FFCE-868E-39CAD6F07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Rizika a jejich řízení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9F628FE2-715B-C9B8-6079-381435FFACD3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AI přináší nová rizika, která je třeba řídit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Neodůvodněný zásah do práv a svobod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Systematická </a:t>
            </a:r>
            <a:r>
              <a:rPr lang="cs-CZ" dirty="0" err="1">
                <a:solidFill>
                  <a:schemeClr val="bg1"/>
                </a:solidFill>
              </a:rPr>
              <a:t>diskrimace</a:t>
            </a:r>
            <a:endParaRPr lang="cs-CZ" dirty="0">
              <a:solidFill>
                <a:schemeClr val="bg1"/>
              </a:solidFill>
            </a:endParaRP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Kybernetické hrozby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Reputační poškození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Přístup založený na řízení rizik + Princip odpovědnosti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Identifikace, hodnocení a </a:t>
            </a:r>
            <a:r>
              <a:rPr lang="cs-CZ" dirty="0" err="1">
                <a:solidFill>
                  <a:schemeClr val="bg1"/>
                </a:solidFill>
              </a:rPr>
              <a:t>mitigace</a:t>
            </a:r>
            <a:r>
              <a:rPr lang="cs-CZ" dirty="0">
                <a:solidFill>
                  <a:schemeClr val="bg1"/>
                </a:solidFill>
              </a:rPr>
              <a:t> rizik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Jasné přiřazení odpovědnosti za vývoj a nasazení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Vytváření mechanismů pro nápravu škod způsobených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Proaktivní prevence škod a krizových situací, posílení důvěry uživatelů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268B32BA-8CC3-51B9-4A46-6B014BBBFF04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64769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F1249C-A998-DAA8-BAC4-4B26E7EAA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E33AFD34-B710-5105-E36B-DF0341826438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dirty="0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87BA940E-CFFB-6EA9-21F4-2B68FC3DA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01AA78F-6707-34C7-1DFB-527822FDA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18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F8ADFF4-F926-C1AD-0BB9-824FBFA3D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SUBJEKTY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39573718-46F8-E4AD-4A30-1405DDC47EAD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Povinnosti AIA dopadají na všechny subjekty v řetězci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Výrobci a vývojáři AI systémů (bez ohledu na sídlo)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Implementátoři a poskytovatelé AI systémů (bez ohledu na sídlo)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Dovozci a distributoři AI systémů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Výrobci produktů, kteří spolu s vlastním produktem anebo pod svým jménem a známkou uvádějí na trh AI systémy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Zavádějící subjekty, uživatelé AI systémů a další dotčené osob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Poskytovatel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Ten, kdo vyvíjí systém AI či obecný model AI nebo nechává vyvíjet systém AI či obecný model AI a uvádějí je na trh nebo které uvádějí systém AI do provozu pod svým vlastním jménem, názvem nebo ochrannou známkou, ať už za úplatu, nebo zdarma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8ED8062A-5DB0-C9ED-2B2F-C2DCA37CFFCB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754026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C800A6-CA01-195B-69EA-A7FABC3E2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6F5FBF2A-90B4-5BEE-6B72-D4A8D7D37E9C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7EEBA1C3-DE82-3E4E-CD60-72B8E66C04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6D3F4F4-A6C7-5DAF-8A24-E61ECC291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19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D52534F-0BE0-78B5-2081-EA8D1E91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Subjekty II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8A8B2130-D115-DB29-8D08-4377969D037D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1826567"/>
          </a:xfrm>
          <a:prstGeom prst="rect">
            <a:avLst/>
          </a:prstGeom>
        </p:spPr>
        <p:txBody>
          <a:bodyPr vert="horz" lIns="91440" tIns="45720" rIns="91440" bIns="45720" numCol="1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Zaváděcí subjekt (</a:t>
            </a:r>
            <a:r>
              <a:rPr lang="cs-CZ" dirty="0" err="1">
                <a:solidFill>
                  <a:schemeClr val="bg1"/>
                </a:solidFill>
              </a:rPr>
              <a:t>deployer</a:t>
            </a:r>
            <a:r>
              <a:rPr lang="cs-CZ" dirty="0">
                <a:solidFill>
                  <a:schemeClr val="bg1"/>
                </a:solidFill>
              </a:rPr>
              <a:t>)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Osoba, která pro účely své činnosti využívá systém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S výjimkou případů, kdy je systém AI využíván při osobní neprofesionální činnosti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Drtivá většina osob využívajících AI nástroje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8E80B8F-1EFE-619A-C739-DD6413F6F0A1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S</a:t>
            </a:r>
          </a:p>
        </p:txBody>
      </p:sp>
      <p:sp>
        <p:nvSpPr>
          <p:cNvPr id="3" name="Zástupný obsah 1">
            <a:extLst>
              <a:ext uri="{FF2B5EF4-FFF2-40B4-BE49-F238E27FC236}">
                <a16:creationId xmlns:a16="http://schemas.microsoft.com/office/drawing/2014/main" id="{3946F104-B9D3-55E9-BA54-1A50E74D13D5}"/>
              </a:ext>
            </a:extLst>
          </p:cNvPr>
          <p:cNvSpPr txBox="1">
            <a:spLocks/>
          </p:cNvSpPr>
          <p:nvPr/>
        </p:nvSpPr>
        <p:spPr>
          <a:xfrm>
            <a:off x="3186793" y="3321711"/>
            <a:ext cx="8371114" cy="3166816"/>
          </a:xfrm>
          <a:prstGeom prst="rect">
            <a:avLst/>
          </a:prstGeom>
        </p:spPr>
        <p:txBody>
          <a:bodyPr vert="horz" lIns="91440" tIns="45720" rIns="91440" bIns="45720" numCol="1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Povinnosti při zavádění vysoce rizikového systému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Užívání systému AI v souladu s návodem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Lidský dohled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Reprezentativnost a relevantnost vstupních dat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Monitorování provozu systému AI a případné upozornění poskytovatele </a:t>
            </a:r>
            <a:br>
              <a:rPr lang="cs-CZ" dirty="0">
                <a:solidFill>
                  <a:schemeClr val="bg1"/>
                </a:solidFill>
              </a:rPr>
            </a:br>
            <a:r>
              <a:rPr lang="cs-CZ" dirty="0">
                <a:solidFill>
                  <a:schemeClr val="bg1"/>
                </a:solidFill>
              </a:rPr>
              <a:t>systému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Upozornění relevantních osob a pozastavení užívání systému AI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Informování o závažném incidentu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Uchovávání protokolů (logů) automaticky generovaných systémem AI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580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4B8E9-A2CF-6E62-5ACD-90C77BF37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7098833-9756-4A51-FC7E-35756D29617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963930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BB5C489-05D7-E289-7DD5-98B7330B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2A34518F-7191-4E34-A0ED-475BD3736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rgbClr val="002060"/>
                </a:solidFill>
                <a:latin typeface="Arial" panose="020B0604020202020204" pitchFamily="34" charset="0"/>
              </a:rPr>
              <a:t>ABECEDA ZAVÁDĚNÍ </a:t>
            </a:r>
            <a:r>
              <a:rPr lang="cs-CZ" sz="3200" dirty="0" err="1">
                <a:solidFill>
                  <a:srgbClr val="002060"/>
                </a:solidFill>
                <a:latin typeface="Arial" panose="020B0604020202020204" pitchFamily="34" charset="0"/>
              </a:rPr>
              <a:t>ai</a:t>
            </a:r>
            <a:endParaRPr lang="cs-CZ" sz="3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7010F9A-A859-FA6B-70F3-8F7564950280}"/>
              </a:ext>
            </a:extLst>
          </p:cNvPr>
          <p:cNvSpPr txBox="1">
            <a:spLocks/>
          </p:cNvSpPr>
          <p:nvPr/>
        </p:nvSpPr>
        <p:spPr>
          <a:xfrm>
            <a:off x="609600" y="1528751"/>
            <a:ext cx="8659108" cy="141782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Právní prostor 2025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Seč, 27. 5. 2025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E765D221-41FE-51E8-FD04-31D9B9685610}"/>
              </a:ext>
            </a:extLst>
          </p:cNvPr>
          <p:cNvGrpSpPr/>
          <p:nvPr/>
        </p:nvGrpSpPr>
        <p:grpSpPr>
          <a:xfrm>
            <a:off x="685463" y="4772167"/>
            <a:ext cx="8583245" cy="1448722"/>
            <a:chOff x="685463" y="4772167"/>
            <a:chExt cx="8583245" cy="1448722"/>
          </a:xfrm>
        </p:grpSpPr>
        <p:sp>
          <p:nvSpPr>
            <p:cNvPr id="8" name="Podnadpis 2">
              <a:extLst>
                <a:ext uri="{FF2B5EF4-FFF2-40B4-BE49-F238E27FC236}">
                  <a16:creationId xmlns:a16="http://schemas.microsoft.com/office/drawing/2014/main" id="{FD2FA261-63C4-C7DA-79D2-15ECC7B206E0}"/>
                </a:ext>
              </a:extLst>
            </p:cNvPr>
            <p:cNvSpPr txBox="1">
              <a:spLocks/>
            </p:cNvSpPr>
            <p:nvPr/>
          </p:nvSpPr>
          <p:spPr>
            <a:xfrm>
              <a:off x="1937839" y="4772167"/>
              <a:ext cx="2719002" cy="108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Conthrax Sb" panose="020B0707020201080204" pitchFamily="34" charset="0"/>
                <a:buChar char="#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Font typeface="Conthrax Sb" panose="020B0707020201080204" pitchFamily="34" charset="0"/>
                <a:buChar char="&gt;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&gt;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–"/>
                <a:defRPr sz="16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–"/>
                <a:defRPr sz="1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cs-CZ" sz="14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Zdeněk Kučera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cs-CZ" sz="1400" dirty="0" err="1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Dentons</a:t>
              </a:r>
              <a:endParaRPr lang="cs-CZ" sz="14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endParaRPr>
            </a:p>
            <a:p>
              <a:pPr marL="0" indent="0">
                <a:spcBef>
                  <a:spcPts val="0"/>
                </a:spcBef>
                <a:buNone/>
              </a:pP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Partner a vedoucí TMT skupiny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Vedoucí Centra práva, technologií a digitalizace PF UK</a:t>
              </a:r>
              <a:b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</a:b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hlinkClick r:id="rId3"/>
                </a:rPr>
                <a:t>zdenek.kucera@dentons.com</a:t>
              </a: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lang="cs-CZ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11D8B2EB-BC14-7664-84F1-2316597BFF8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5300"/>
                      </a14:imgEffect>
                      <a14:imgEffect>
                        <a14:saturation sat="66000"/>
                      </a14:imgEffect>
                      <a14:imgEffect>
                        <a14:brightnessContrast bright="20000" contrast="2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297330" y="4772167"/>
              <a:ext cx="1080000" cy="1080000"/>
            </a:xfrm>
            <a:prstGeom prst="roundRect">
              <a:avLst>
                <a:gd name="adj" fmla="val 6906"/>
              </a:avLst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grpSp>
          <p:nvGrpSpPr>
            <p:cNvPr id="16" name="Skupina 15">
              <a:extLst>
                <a:ext uri="{FF2B5EF4-FFF2-40B4-BE49-F238E27FC236}">
                  <a16:creationId xmlns:a16="http://schemas.microsoft.com/office/drawing/2014/main" id="{FA4A1951-99A8-E6C0-3122-2DC4D6EA8816}"/>
                </a:ext>
              </a:extLst>
            </p:cNvPr>
            <p:cNvGrpSpPr/>
            <p:nvPr/>
          </p:nvGrpSpPr>
          <p:grpSpPr>
            <a:xfrm>
              <a:off x="685463" y="4772167"/>
              <a:ext cx="1080000" cy="1084147"/>
              <a:chOff x="685463" y="3686755"/>
              <a:chExt cx="1080000" cy="1084147"/>
            </a:xfrm>
          </p:grpSpPr>
          <p:sp>
            <p:nvSpPr>
              <p:cNvPr id="14" name="Obdélník: se zakulacenými rohy 13">
                <a:extLst>
                  <a:ext uri="{FF2B5EF4-FFF2-40B4-BE49-F238E27FC236}">
                    <a16:creationId xmlns:a16="http://schemas.microsoft.com/office/drawing/2014/main" id="{FBB94AE1-CE95-5FB5-EDC7-B48FEB3289CA}"/>
                  </a:ext>
                </a:extLst>
              </p:cNvPr>
              <p:cNvSpPr/>
              <p:nvPr/>
            </p:nvSpPr>
            <p:spPr>
              <a:xfrm>
                <a:off x="685463" y="3690902"/>
                <a:ext cx="1080000" cy="1080000"/>
              </a:xfrm>
              <a:prstGeom prst="roundRect">
                <a:avLst>
                  <a:gd name="adj" fmla="val 5320"/>
                </a:avLst>
              </a:prstGeom>
              <a:solidFill>
                <a:srgbClr val="B2C1DC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pic>
            <p:nvPicPr>
              <p:cNvPr id="12" name="Obrázek 11">
                <a:extLst>
                  <a:ext uri="{FF2B5EF4-FFF2-40B4-BE49-F238E27FC236}">
                    <a16:creationId xmlns:a16="http://schemas.microsoft.com/office/drawing/2014/main" id="{4E354D64-E943-C1F1-1A51-EFD04448B4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5000" b="99688" l="2188" r="98281">
                            <a14:foregroundMark x1="2344" y1="97500" x2="11406" y2="82344"/>
                            <a14:foregroundMark x1="11406" y1="82344" x2="26406" y2="74063"/>
                            <a14:foregroundMark x1="26406" y1="74063" x2="35313" y2="61719"/>
                            <a14:foregroundMark x1="35313" y1="61719" x2="34063" y2="16719"/>
                            <a14:foregroundMark x1="34063" y1="16719" x2="38906" y2="9531"/>
                            <a14:foregroundMark x1="38906" y1="9531" x2="48750" y2="4531"/>
                            <a14:foregroundMark x1="48750" y1="4531" x2="62031" y2="9375"/>
                            <a14:foregroundMark x1="62031" y1="9375" x2="72813" y2="18438"/>
                            <a14:foregroundMark x1="72813" y1="18438" x2="72500" y2="33125"/>
                            <a14:foregroundMark x1="72500" y1="33125" x2="69219" y2="42344"/>
                            <a14:foregroundMark x1="42031" y1="6406" x2="55781" y2="5156"/>
                            <a14:foregroundMark x1="55781" y1="5156" x2="63281" y2="7031"/>
                            <a14:foregroundMark x1="2813" y1="82969" x2="15000" y2="94531"/>
                            <a14:foregroundMark x1="15000" y1="94531" x2="51094" y2="94688"/>
                            <a14:foregroundMark x1="51094" y1="94688" x2="74063" y2="93438"/>
                            <a14:foregroundMark x1="74063" y1="93438" x2="88281" y2="94219"/>
                            <a14:foregroundMark x1="40469" y1="74531" x2="47344" y2="82500"/>
                            <a14:foregroundMark x1="47344" y1="82500" x2="62813" y2="85781"/>
                            <a14:foregroundMark x1="62813" y1="85781" x2="61406" y2="75156"/>
                            <a14:foregroundMark x1="61406" y1="75156" x2="60781" y2="73906"/>
                            <a14:foregroundMark x1="36719" y1="67656" x2="42813" y2="90781"/>
                            <a14:foregroundMark x1="42813" y1="90781" x2="48438" y2="96563"/>
                            <a14:foregroundMark x1="48438" y1="96563" x2="63125" y2="98438"/>
                            <a14:foregroundMark x1="63125" y1="98438" x2="64063" y2="97813"/>
                            <a14:foregroundMark x1="5313" y1="83594" x2="2188" y2="96250"/>
                            <a14:foregroundMark x1="2188" y1="96250" x2="4375" y2="99688"/>
                            <a14:foregroundMark x1="92344" y1="89531" x2="97813" y2="96875"/>
                            <a14:foregroundMark x1="97813" y1="96875" x2="98281" y2="98438"/>
                            <a14:backgroundMark x1="3125" y1="76250" x2="15313" y2="64688"/>
                            <a14:backgroundMark x1="15313" y1="64688" x2="11250" y2="17188"/>
                            <a14:backgroundMark x1="11250" y1="17188" x2="23750" y2="7031"/>
                            <a14:backgroundMark x1="52688" y1="3297" x2="62500" y2="2031"/>
                            <a14:backgroundMark x1="23750" y1="7031" x2="43163" y2="4526"/>
                            <a14:backgroundMark x1="62500" y1="2031" x2="72344" y2="8125"/>
                            <a14:backgroundMark x1="72344" y1="8125" x2="81094" y2="30938"/>
                            <a14:backgroundMark x1="81094" y1="30938" x2="80000" y2="52344"/>
                            <a14:backgroundMark x1="80000" y1="52344" x2="74375" y2="65469"/>
                            <a14:backgroundMark x1="74375" y1="65469" x2="73281" y2="74063"/>
                            <a14:backgroundMark x1="73281" y1="74063" x2="83594" y2="75781"/>
                            <a14:backgroundMark x1="83594" y1="75781" x2="94063" y2="55469"/>
                            <a14:backgroundMark x1="94063" y1="55469" x2="93281" y2="5469"/>
                            <a14:backgroundMark x1="44243" y1="4053" x2="22969" y2="3438"/>
                            <a14:backgroundMark x1="93281" y1="5469" x2="63704" y2="4615"/>
                            <a14:backgroundMark x1="22969" y1="3438" x2="14063" y2="5313"/>
                            <a14:backgroundMark x1="14063" y1="5313" x2="7031" y2="15156"/>
                            <a14:backgroundMark x1="7031" y1="15156" x2="2500" y2="71094"/>
                            <a14:backgroundMark x1="2500" y1="71094" x2="3281" y2="76250"/>
                          </a14:backgroundRemoval>
                        </a14:imgEffect>
                        <a14:imgEffect>
                          <a14:colorTemperature colorTemp="4700"/>
                        </a14:imgEffect>
                        <a14:imgEffect>
                          <a14:saturation sat="66000"/>
                        </a14:imgEffect>
                        <a14:imgEffect>
                          <a14:brightnessContrast contras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85463" y="3686755"/>
                <a:ext cx="1080000" cy="1080000"/>
              </a:xfrm>
              <a:prstGeom prst="roundRect">
                <a:avLst>
                  <a:gd name="adj" fmla="val 7066"/>
                </a:avLst>
              </a:prstGeom>
              <a:ln>
                <a:noFill/>
              </a:ln>
            </p:spPr>
          </p:pic>
        </p:grpSp>
        <p:sp>
          <p:nvSpPr>
            <p:cNvPr id="15" name="Podnadpis 2">
              <a:extLst>
                <a:ext uri="{FF2B5EF4-FFF2-40B4-BE49-F238E27FC236}">
                  <a16:creationId xmlns:a16="http://schemas.microsoft.com/office/drawing/2014/main" id="{98D4089B-0ECB-E30C-7CA4-BC89E2D1B442}"/>
                </a:ext>
              </a:extLst>
            </p:cNvPr>
            <p:cNvSpPr txBox="1">
              <a:spLocks/>
            </p:cNvSpPr>
            <p:nvPr/>
          </p:nvSpPr>
          <p:spPr>
            <a:xfrm>
              <a:off x="6549706" y="4772167"/>
              <a:ext cx="2719002" cy="1080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0000"/>
                <a:buFont typeface="Conthrax Sb" panose="020B0707020201080204" pitchFamily="34" charset="0"/>
                <a:buChar char="#"/>
                <a:defRPr sz="2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Font typeface="Conthrax Sb" panose="020B0707020201080204" pitchFamily="34" charset="0"/>
                <a:buChar char="&gt;"/>
                <a:defRPr sz="20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&gt;"/>
                <a:defRPr sz="18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–"/>
                <a:defRPr sz="16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Clr>
                  <a:schemeClr val="tx2"/>
                </a:buClr>
                <a:buSzPct val="95000"/>
                <a:buFont typeface="Conthrax Sb" panose="020B0707020201080204" pitchFamily="34" charset="0"/>
                <a:buChar char="–"/>
                <a:defRPr sz="1400" kern="1200">
                  <a:solidFill>
                    <a:schemeClr val="tx1"/>
                  </a:solidFill>
                  <a:latin typeface="Aptos" panose="020B00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None/>
              </a:pPr>
              <a:r>
                <a:rPr lang="cs-CZ" sz="1400" b="1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Jindřich Kalíšek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#CYBERLAWYER</a:t>
              </a:r>
            </a:p>
            <a:p>
              <a:pPr marL="0" indent="0">
                <a:spcBef>
                  <a:spcPts val="0"/>
                </a:spcBef>
                <a:buNone/>
              </a:pP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Řídící partner</a:t>
              </a:r>
              <a:b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</a:b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  <a:hlinkClick r:id="rId8"/>
                </a:rPr>
                <a:t>kalisek@cyberlawyer.cz</a:t>
              </a:r>
              <a:r>
                <a:rPr lang="cs-CZ" sz="1400" dirty="0">
                  <a:solidFill>
                    <a:schemeClr val="bg2">
                      <a:lumMod val="10000"/>
                    </a:schemeClr>
                  </a:solidFill>
                  <a:latin typeface="Arial" panose="020B0604020202020204" pitchFamily="34" charset="0"/>
                </a:rPr>
                <a:t> </a:t>
              </a:r>
              <a:endParaRPr lang="cs-CZ" sz="1200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endParaRPr>
            </a:p>
          </p:txBody>
        </p:sp>
        <p:pic>
          <p:nvPicPr>
            <p:cNvPr id="7" name="Obrázek 6" descr="Obsah obrázku Grafika, Písmo, nachový, snímek obrazovky&#10;&#10;Obsah vygenerovaný umělou inteligencí může být nesprávný.">
              <a:extLst>
                <a:ext uri="{FF2B5EF4-FFF2-40B4-BE49-F238E27FC236}">
                  <a16:creationId xmlns:a16="http://schemas.microsoft.com/office/drawing/2014/main" id="{F703D3EC-029C-86B3-388F-BA2BA1B34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85463" y="5949023"/>
              <a:ext cx="1080000" cy="271866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143319D2-541F-14F6-49A7-64EEC4522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97330" y="6048840"/>
              <a:ext cx="1080000" cy="722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581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ABB807-58E0-4B51-6AE7-4D4D99BB8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9E765518-8BC1-1F22-9EA4-9AE8C0D2A42A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A0D0092-63D0-3CF4-B823-664CA89254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6D4694-3905-BBCB-BA35-74D4AF18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20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DAF4F9E-174C-59B4-EF3A-4BBD825C5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Transparentnost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B7B13F27-F293-47B1-61BF-5F830DED1B07}"/>
              </a:ext>
            </a:extLst>
          </p:cNvPr>
          <p:cNvSpPr txBox="1">
            <a:spLocks/>
          </p:cNvSpPr>
          <p:nvPr/>
        </p:nvSpPr>
        <p:spPr>
          <a:xfrm>
            <a:off x="3211286" y="4892511"/>
            <a:ext cx="8371114" cy="1473465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Vysoce rizikové systémy AI nesmí fungovat jako </a:t>
            </a:r>
            <a:r>
              <a:rPr lang="cs-CZ" dirty="0" err="1">
                <a:solidFill>
                  <a:schemeClr val="bg1"/>
                </a:solidFill>
              </a:rPr>
              <a:t>blackbox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>
                <a:solidFill>
                  <a:schemeClr val="bg1"/>
                </a:solidFill>
                <a:sym typeface="Wingdings" panose="05000000000000000000" pitchFamily="2" charset="2"/>
              </a:rPr>
              <a:t> </a:t>
            </a:r>
            <a:r>
              <a:rPr lang="cs-CZ" dirty="0">
                <a:solidFill>
                  <a:schemeClr val="bg1"/>
                </a:solidFill>
              </a:rPr>
              <a:t>rozhodnutí musí být vysvětlitelná a </a:t>
            </a:r>
            <a:r>
              <a:rPr lang="cs-CZ" dirty="0" err="1">
                <a:solidFill>
                  <a:schemeClr val="bg1"/>
                </a:solidFill>
              </a:rPr>
              <a:t>auditovatelná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0508A0D-83B9-E4A2-38D6-BB2F85E7C621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T</a:t>
            </a:r>
          </a:p>
        </p:txBody>
      </p:sp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57DFF286-D186-3FD8-908A-D65AB1B06A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12489"/>
              </p:ext>
            </p:extLst>
          </p:nvPr>
        </p:nvGraphicFramePr>
        <p:xfrm>
          <a:off x="3211286" y="1682555"/>
          <a:ext cx="8128000" cy="2895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82277919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460673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Blackbox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AI („černá skříňka“)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Clearbox</a:t>
                      </a: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6590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Neproniknutelný systém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Transparentní systém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9854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Nelze / Lze jen obtížně interpretovat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Plně vysvětlitelný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766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Chyby v systému mohou být nepoznatelné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Předchází chybnému rozhodování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4400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Orientace na data </a:t>
                      </a:r>
                      <a:b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2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(vstupy / výstupy)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Orientace na důvěru </a:t>
                      </a:r>
                      <a:b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 systém / algoritmus)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4892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930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444FF9-EAFF-70C7-5182-7CAEBF349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3D51E647-04D4-9779-C645-85F495AED459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22041FAA-0ED5-5086-429B-53D5B1AC744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C1761B-B933-711E-175A-BC939D1E1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21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E56A5B3B-7877-492C-4C79-F577A03D8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VERIFIKACE A VALIDACE 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4CB47BDA-8D22-A777-E95A-9797FC5F6F37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Proces zajištění, že AI funguje správně, a že jsou výsledky </a:t>
            </a:r>
            <a:r>
              <a:rPr lang="cs-CZ" dirty="0" err="1">
                <a:solidFill>
                  <a:schemeClr val="bg1"/>
                </a:solidFill>
              </a:rPr>
              <a:t>replikovatelné</a:t>
            </a:r>
            <a:endParaRPr lang="cs-CZ" dirty="0">
              <a:solidFill>
                <a:schemeClr val="bg1"/>
              </a:solidFill>
            </a:endParaRP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Verifikace AI systémů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Kontrola souladu se specifikacemi a designem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Testování komponent a algoritmů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Odhalování chyb a nesrovnalostí</a:t>
            </a:r>
          </a:p>
          <a:p>
            <a:pPr marL="457200" lvl="1" indent="0">
              <a:buClr>
                <a:schemeClr val="bg1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Validace AI systémů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Ověření, že AI splňuje účel použití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Testování na reálných datech a scénářích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Zajištění konzistence a </a:t>
            </a:r>
            <a:r>
              <a:rPr lang="cs-CZ" dirty="0" err="1">
                <a:solidFill>
                  <a:schemeClr val="bg1"/>
                </a:solidFill>
              </a:rPr>
              <a:t>replikovatelnosti</a:t>
            </a:r>
            <a:r>
              <a:rPr lang="cs-CZ" dirty="0">
                <a:solidFill>
                  <a:schemeClr val="bg1"/>
                </a:solidFill>
              </a:rPr>
              <a:t> výsledků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53418E36-F311-9C9C-3D44-A6AE062056B5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316803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82FF6-CA28-4A20-AD32-59A8BF3AA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B928B874-8768-8447-E1EE-E15E5A570136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DE597D2A-5BE4-C8C6-D7B3-A2B6DD9BA0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367020D-186E-E645-AF61-94493333B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22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B7E578FE-1B62-250E-22D2-4192984A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YEARS (DOBY A LHŮTY)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E1D9979-03B7-720D-4DEA-2C841677C182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Y</a:t>
            </a:r>
          </a:p>
        </p:txBody>
      </p:sp>
      <p:sp>
        <p:nvSpPr>
          <p:cNvPr id="4" name="Freeform 13">
            <a:extLst>
              <a:ext uri="{FF2B5EF4-FFF2-40B4-BE49-F238E27FC236}">
                <a16:creationId xmlns:a16="http://schemas.microsoft.com/office/drawing/2014/main" id="{60514E31-0154-8211-4C4B-14CE5A7FE58C}"/>
              </a:ext>
            </a:extLst>
          </p:cNvPr>
          <p:cNvSpPr>
            <a:spLocks/>
          </p:cNvSpPr>
          <p:nvPr/>
        </p:nvSpPr>
        <p:spPr>
          <a:xfrm>
            <a:off x="2851342" y="3237985"/>
            <a:ext cx="2436522" cy="1108565"/>
          </a:xfrm>
          <a:custGeom>
            <a:avLst/>
            <a:gdLst>
              <a:gd name="connsiteX0" fmla="*/ 0 w 1215544"/>
              <a:gd name="connsiteY0" fmla="*/ 0 h 486217"/>
              <a:gd name="connsiteX1" fmla="*/ 972436 w 1215544"/>
              <a:gd name="connsiteY1" fmla="*/ 0 h 486217"/>
              <a:gd name="connsiteX2" fmla="*/ 1215544 w 1215544"/>
              <a:gd name="connsiteY2" fmla="*/ 243109 h 486217"/>
              <a:gd name="connsiteX3" fmla="*/ 972436 w 1215544"/>
              <a:gd name="connsiteY3" fmla="*/ 486217 h 486217"/>
              <a:gd name="connsiteX4" fmla="*/ 0 w 1215544"/>
              <a:gd name="connsiteY4" fmla="*/ 486217 h 486217"/>
              <a:gd name="connsiteX5" fmla="*/ 243109 w 1215544"/>
              <a:gd name="connsiteY5" fmla="*/ 243109 h 486217"/>
              <a:gd name="connsiteX6" fmla="*/ 0 w 1215544"/>
              <a:gd name="connsiteY6" fmla="*/ 0 h 4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544" h="486217">
                <a:moveTo>
                  <a:pt x="0" y="0"/>
                </a:moveTo>
                <a:lnTo>
                  <a:pt x="972436" y="0"/>
                </a:lnTo>
                <a:lnTo>
                  <a:pt x="1215544" y="243109"/>
                </a:lnTo>
                <a:lnTo>
                  <a:pt x="972436" y="486217"/>
                </a:lnTo>
                <a:lnTo>
                  <a:pt x="0" y="486217"/>
                </a:lnTo>
                <a:lnTo>
                  <a:pt x="243109" y="243109"/>
                </a:lnTo>
                <a:lnTo>
                  <a:pt x="0" y="0"/>
                </a:lnTo>
                <a:close/>
              </a:path>
            </a:pathLst>
          </a:custGeom>
          <a:solidFill>
            <a:srgbClr val="A05EB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5121" tIns="30671" rIns="273779" bIns="3067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s-CZ" sz="1600" b="1" kern="1200">
                <a:latin typeface="Arial" panose="020B0604020202020204" pitchFamily="34" charset="0"/>
                <a:cs typeface="Arial" panose="020B0604020202020204" pitchFamily="34" charset="0"/>
              </a:rPr>
              <a:t>1. srpna 2024</a:t>
            </a:r>
            <a:endParaRPr lang="en-GB" sz="16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F8B133-3D75-3D99-CC97-102D420CC21C}"/>
              </a:ext>
            </a:extLst>
          </p:cNvPr>
          <p:cNvSpPr txBox="1">
            <a:spLocks/>
          </p:cNvSpPr>
          <p:nvPr/>
        </p:nvSpPr>
        <p:spPr>
          <a:xfrm>
            <a:off x="2851340" y="4674639"/>
            <a:ext cx="243652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Vstoupení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</a:t>
            </a: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platnost </a:t>
            </a:r>
            <a:endParaRPr lang="en-GB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reeform 14">
            <a:extLst>
              <a:ext uri="{FF2B5EF4-FFF2-40B4-BE49-F238E27FC236}">
                <a16:creationId xmlns:a16="http://schemas.microsoft.com/office/drawing/2014/main" id="{B6132579-29D1-35A1-AF3F-8AFA2D3165AC}"/>
              </a:ext>
            </a:extLst>
          </p:cNvPr>
          <p:cNvSpPr>
            <a:spLocks/>
          </p:cNvSpPr>
          <p:nvPr/>
        </p:nvSpPr>
        <p:spPr>
          <a:xfrm>
            <a:off x="5067163" y="3214590"/>
            <a:ext cx="2436522" cy="1108565"/>
          </a:xfrm>
          <a:custGeom>
            <a:avLst/>
            <a:gdLst>
              <a:gd name="connsiteX0" fmla="*/ 0 w 1215544"/>
              <a:gd name="connsiteY0" fmla="*/ 0 h 486217"/>
              <a:gd name="connsiteX1" fmla="*/ 972436 w 1215544"/>
              <a:gd name="connsiteY1" fmla="*/ 0 h 486217"/>
              <a:gd name="connsiteX2" fmla="*/ 1215544 w 1215544"/>
              <a:gd name="connsiteY2" fmla="*/ 243109 h 486217"/>
              <a:gd name="connsiteX3" fmla="*/ 972436 w 1215544"/>
              <a:gd name="connsiteY3" fmla="*/ 486217 h 486217"/>
              <a:gd name="connsiteX4" fmla="*/ 0 w 1215544"/>
              <a:gd name="connsiteY4" fmla="*/ 486217 h 486217"/>
              <a:gd name="connsiteX5" fmla="*/ 243109 w 1215544"/>
              <a:gd name="connsiteY5" fmla="*/ 243109 h 486217"/>
              <a:gd name="connsiteX6" fmla="*/ 0 w 1215544"/>
              <a:gd name="connsiteY6" fmla="*/ 0 h 4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544" h="486217">
                <a:moveTo>
                  <a:pt x="0" y="0"/>
                </a:moveTo>
                <a:lnTo>
                  <a:pt x="972436" y="0"/>
                </a:lnTo>
                <a:lnTo>
                  <a:pt x="1215544" y="243109"/>
                </a:lnTo>
                <a:lnTo>
                  <a:pt x="972436" y="486217"/>
                </a:lnTo>
                <a:lnTo>
                  <a:pt x="0" y="486217"/>
                </a:lnTo>
                <a:lnTo>
                  <a:pt x="243109" y="243109"/>
                </a:lnTo>
                <a:lnTo>
                  <a:pt x="0" y="0"/>
                </a:lnTo>
                <a:close/>
              </a:path>
            </a:pathLst>
          </a:custGeom>
          <a:solidFill>
            <a:srgbClr val="00A9E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5121" tIns="30671" rIns="273779" bIns="3067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s-CZ" sz="1600" b="1">
                <a:latin typeface="Arial" panose="020B0604020202020204" pitchFamily="34" charset="0"/>
                <a:cs typeface="Arial" panose="020B0604020202020204" pitchFamily="34" charset="0"/>
              </a:rPr>
              <a:t>2. srpna 2025 </a:t>
            </a:r>
            <a:endParaRPr lang="en-GB" sz="16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reeform 15">
            <a:extLst>
              <a:ext uri="{FF2B5EF4-FFF2-40B4-BE49-F238E27FC236}">
                <a16:creationId xmlns:a16="http://schemas.microsoft.com/office/drawing/2014/main" id="{4DA5470B-EA78-4AD6-7DC9-6E5DB537315D}"/>
              </a:ext>
            </a:extLst>
          </p:cNvPr>
          <p:cNvSpPr>
            <a:spLocks/>
          </p:cNvSpPr>
          <p:nvPr/>
        </p:nvSpPr>
        <p:spPr>
          <a:xfrm>
            <a:off x="7282984" y="3214590"/>
            <a:ext cx="2436522" cy="1108565"/>
          </a:xfrm>
          <a:custGeom>
            <a:avLst/>
            <a:gdLst>
              <a:gd name="connsiteX0" fmla="*/ 0 w 1215544"/>
              <a:gd name="connsiteY0" fmla="*/ 0 h 486217"/>
              <a:gd name="connsiteX1" fmla="*/ 972436 w 1215544"/>
              <a:gd name="connsiteY1" fmla="*/ 0 h 486217"/>
              <a:gd name="connsiteX2" fmla="*/ 1215544 w 1215544"/>
              <a:gd name="connsiteY2" fmla="*/ 243109 h 486217"/>
              <a:gd name="connsiteX3" fmla="*/ 972436 w 1215544"/>
              <a:gd name="connsiteY3" fmla="*/ 486217 h 486217"/>
              <a:gd name="connsiteX4" fmla="*/ 0 w 1215544"/>
              <a:gd name="connsiteY4" fmla="*/ 486217 h 486217"/>
              <a:gd name="connsiteX5" fmla="*/ 243109 w 1215544"/>
              <a:gd name="connsiteY5" fmla="*/ 243109 h 486217"/>
              <a:gd name="connsiteX6" fmla="*/ 0 w 1215544"/>
              <a:gd name="connsiteY6" fmla="*/ 0 h 4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544" h="486217">
                <a:moveTo>
                  <a:pt x="0" y="0"/>
                </a:moveTo>
                <a:lnTo>
                  <a:pt x="972436" y="0"/>
                </a:lnTo>
                <a:lnTo>
                  <a:pt x="1215544" y="243109"/>
                </a:lnTo>
                <a:lnTo>
                  <a:pt x="972436" y="486217"/>
                </a:lnTo>
                <a:lnTo>
                  <a:pt x="0" y="486217"/>
                </a:lnTo>
                <a:lnTo>
                  <a:pt x="243109" y="243109"/>
                </a:lnTo>
                <a:lnTo>
                  <a:pt x="0" y="0"/>
                </a:lnTo>
                <a:close/>
              </a:path>
            </a:pathLst>
          </a:custGeom>
          <a:solidFill>
            <a:srgbClr val="D0007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5121" tIns="30671" rIns="273779" bIns="3067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s-CZ" sz="1600" b="1" kern="120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1600" b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kern="1200">
                <a:latin typeface="Arial" panose="020B0604020202020204" pitchFamily="34" charset="0"/>
                <a:cs typeface="Arial" panose="020B0604020202020204" pitchFamily="34" charset="0"/>
              </a:rPr>
              <a:t>rpna 2026</a:t>
            </a:r>
            <a:endParaRPr lang="en-GB" sz="1600" b="1" kern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568F72FE-D3C3-441A-5994-35BFCC322389}"/>
              </a:ext>
            </a:extLst>
          </p:cNvPr>
          <p:cNvSpPr>
            <a:spLocks/>
          </p:cNvSpPr>
          <p:nvPr/>
        </p:nvSpPr>
        <p:spPr>
          <a:xfrm>
            <a:off x="9498804" y="3214590"/>
            <a:ext cx="2436522" cy="1108565"/>
          </a:xfrm>
          <a:custGeom>
            <a:avLst/>
            <a:gdLst>
              <a:gd name="connsiteX0" fmla="*/ 0 w 1215544"/>
              <a:gd name="connsiteY0" fmla="*/ 0 h 486217"/>
              <a:gd name="connsiteX1" fmla="*/ 972436 w 1215544"/>
              <a:gd name="connsiteY1" fmla="*/ 0 h 486217"/>
              <a:gd name="connsiteX2" fmla="*/ 1215544 w 1215544"/>
              <a:gd name="connsiteY2" fmla="*/ 243109 h 486217"/>
              <a:gd name="connsiteX3" fmla="*/ 972436 w 1215544"/>
              <a:gd name="connsiteY3" fmla="*/ 486217 h 486217"/>
              <a:gd name="connsiteX4" fmla="*/ 0 w 1215544"/>
              <a:gd name="connsiteY4" fmla="*/ 486217 h 486217"/>
              <a:gd name="connsiteX5" fmla="*/ 243109 w 1215544"/>
              <a:gd name="connsiteY5" fmla="*/ 243109 h 486217"/>
              <a:gd name="connsiteX6" fmla="*/ 0 w 1215544"/>
              <a:gd name="connsiteY6" fmla="*/ 0 h 48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5544" h="486217">
                <a:moveTo>
                  <a:pt x="0" y="0"/>
                </a:moveTo>
                <a:lnTo>
                  <a:pt x="972436" y="0"/>
                </a:lnTo>
                <a:lnTo>
                  <a:pt x="1215544" y="243109"/>
                </a:lnTo>
                <a:lnTo>
                  <a:pt x="972436" y="486217"/>
                </a:lnTo>
                <a:lnTo>
                  <a:pt x="0" y="486217"/>
                </a:lnTo>
                <a:lnTo>
                  <a:pt x="243109" y="243109"/>
                </a:lnTo>
                <a:lnTo>
                  <a:pt x="0" y="0"/>
                </a:lnTo>
                <a:close/>
              </a:path>
            </a:pathLst>
          </a:custGeom>
          <a:solidFill>
            <a:srgbClr val="00A4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35121" tIns="30671" rIns="273779" bIns="30671" numCol="1" spcCol="1270" anchor="ctr" anchorCtr="0">
            <a:noAutofit/>
          </a:bodyPr>
          <a:lstStyle/>
          <a:p>
            <a:pPr marL="0" lvl="0" indent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cs-CZ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cs-CZ" sz="1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1600" b="1" kern="1200" dirty="0">
                <a:latin typeface="Arial" panose="020B0604020202020204" pitchFamily="34" charset="0"/>
                <a:cs typeface="Arial" panose="020B0604020202020204" pitchFamily="34" charset="0"/>
              </a:rPr>
              <a:t>rpna 2027</a:t>
            </a:r>
            <a:endParaRPr lang="en-GB" sz="1600" b="1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DE24B7-A42B-6569-439C-BFF8346B6788}"/>
              </a:ext>
            </a:extLst>
          </p:cNvPr>
          <p:cNvSpPr txBox="1">
            <a:spLocks/>
          </p:cNvSpPr>
          <p:nvPr/>
        </p:nvSpPr>
        <p:spPr>
          <a:xfrm>
            <a:off x="5067161" y="1821269"/>
            <a:ext cx="243652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ákaz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systémů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nepřijatelným</a:t>
            </a:r>
            <a:r>
              <a:rPr lang="en-GB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rizikem</a:t>
            </a:r>
            <a:endParaRPr lang="en-GB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35DC633-E2EE-B92D-5F87-0A79E2D38BDB}"/>
              </a:ext>
            </a:extLst>
          </p:cNvPr>
          <p:cNvSpPr txBox="1">
            <a:spLocks/>
          </p:cNvSpPr>
          <p:nvPr/>
        </p:nvSpPr>
        <p:spPr>
          <a:xfrm>
            <a:off x="7282982" y="4674639"/>
            <a:ext cx="243652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Obecná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účinnost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 </a:t>
            </a:r>
            <a:r>
              <a:rPr lang="cs-CZ" sz="2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</a:t>
            </a: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772349-1F98-C59F-FA3A-5CAF46D80CC6}"/>
              </a:ext>
            </a:extLst>
          </p:cNvPr>
          <p:cNvSpPr txBox="1">
            <a:spLocks/>
          </p:cNvSpPr>
          <p:nvPr/>
        </p:nvSpPr>
        <p:spPr>
          <a:xfrm>
            <a:off x="9498804" y="1821269"/>
            <a:ext cx="2436522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Určité </a:t>
            </a:r>
            <a:b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2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odložené povinnosti </a:t>
            </a:r>
            <a:endParaRPr lang="en-GB" sz="2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6160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 animBg="1"/>
      <p:bldP spid="10" grpId="0" animBg="1"/>
      <p:bldP spid="12" grpId="0" animBg="1"/>
      <p:bldP spid="14" grpId="0"/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967EC-3F33-5E9D-AE2C-E2BCC482CD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412A2FE2-A767-7B41-D7EA-B0472BD0CCB8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77DC3E23-35B9-0CEA-7507-5BF1C19A60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893A0EA-8673-04EC-6BAC-D82D4573D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23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AAC0238A-70E7-B52D-2378-2553829C5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 fontScale="90000"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Zakázané </a:t>
            </a:r>
            <a:b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systémy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2B3E38EA-56E3-3D46-3638-E72FFA0ED761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chemeClr val="bg1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Od </a:t>
            </a:r>
            <a:r>
              <a:rPr lang="cs-CZ" b="1" dirty="0">
                <a:solidFill>
                  <a:schemeClr val="bg1"/>
                </a:solidFill>
              </a:rPr>
              <a:t>2. 2. 2025 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zakázány systémy s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nepřijatelnými riziky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E65B5C35-6237-AAEC-9F25-79229A3592AF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Z</a:t>
            </a:r>
          </a:p>
        </p:txBody>
      </p:sp>
      <p:pic>
        <p:nvPicPr>
          <p:cNvPr id="3" name="Picture 6" descr="Clearview AI's Facial Recognition Technology helps Ukraine Recognize Dead">
            <a:extLst>
              <a:ext uri="{FF2B5EF4-FFF2-40B4-BE49-F238E27FC236}">
                <a16:creationId xmlns:a16="http://schemas.microsoft.com/office/drawing/2014/main" id="{A02E8BA2-1943-FE08-FBC8-D332C98D64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7" r="2977"/>
          <a:stretch/>
        </p:blipFill>
        <p:spPr bwMode="auto">
          <a:xfrm>
            <a:off x="6095992" y="0"/>
            <a:ext cx="6096008" cy="6856247"/>
          </a:xfrm>
          <a:custGeom>
            <a:avLst/>
            <a:gdLst>
              <a:gd name="connsiteX0" fmla="*/ 1016070 w 6096000"/>
              <a:gd name="connsiteY0" fmla="*/ 0 h 6856248"/>
              <a:gd name="connsiteX1" fmla="*/ 6096000 w 6096000"/>
              <a:gd name="connsiteY1" fmla="*/ 0 h 6856248"/>
              <a:gd name="connsiteX2" fmla="*/ 6096000 w 6096000"/>
              <a:gd name="connsiteY2" fmla="*/ 6856248 h 6856248"/>
              <a:gd name="connsiteX3" fmla="*/ 1014947 w 6096000"/>
              <a:gd name="connsiteY3" fmla="*/ 6856248 h 6856248"/>
              <a:gd name="connsiteX4" fmla="*/ 912073 w 6096000"/>
              <a:gd name="connsiteY4" fmla="*/ 6695780 h 6856248"/>
              <a:gd name="connsiteX5" fmla="*/ 0 w 6096000"/>
              <a:gd name="connsiteY5" fmla="*/ 3429000 h 6856248"/>
              <a:gd name="connsiteX6" fmla="*/ 912073 w 6096000"/>
              <a:gd name="connsiteY6" fmla="*/ 162221 h 6856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56248">
                <a:moveTo>
                  <a:pt x="1016070" y="0"/>
                </a:moveTo>
                <a:lnTo>
                  <a:pt x="6096000" y="0"/>
                </a:lnTo>
                <a:lnTo>
                  <a:pt x="6096000" y="6856248"/>
                </a:lnTo>
                <a:lnTo>
                  <a:pt x="1014947" y="6856248"/>
                </a:lnTo>
                <a:lnTo>
                  <a:pt x="912073" y="6695780"/>
                </a:lnTo>
                <a:cubicBezTo>
                  <a:pt x="333295" y="5743239"/>
                  <a:pt x="0" y="4625042"/>
                  <a:pt x="0" y="3429000"/>
                </a:cubicBezTo>
                <a:cubicBezTo>
                  <a:pt x="0" y="2232959"/>
                  <a:pt x="333295" y="1114762"/>
                  <a:pt x="912073" y="162221"/>
                </a:cubicBezTo>
                <a:close/>
              </a:path>
            </a:pathLst>
          </a:cu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4205383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5B44B-328D-67BC-97B7-68C076293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8F4CC080-1668-C5D4-1F93-0935E394E84D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F83C1C2-A0A9-1AC7-28E7-9B24895BD5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6C2B63-89EB-45D3-1554-4B400C483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24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074FBD4-B41F-00FF-EE7E-97F41EA49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Co si z toho odnést na závěr?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784F5D16-852D-B383-9769-2E64605A0AC0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5099210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Nespoléhejte jen na AI </a:t>
            </a:r>
            <a:r>
              <a:rPr lang="cs-CZ" dirty="0" err="1">
                <a:solidFill>
                  <a:schemeClr val="bg1"/>
                </a:solidFill>
              </a:rPr>
              <a:t>Act</a:t>
            </a:r>
            <a:endParaRPr lang="cs-CZ" dirty="0">
              <a:solidFill>
                <a:schemeClr val="bg1"/>
              </a:solidFill>
            </a:endParaRP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	… je to komplexní proces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Nedělejte jen facelift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	… je to kontinuální proces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Nenechte to jen na externistech</a:t>
            </a:r>
          </a:p>
          <a:p>
            <a:pPr marL="0" indent="0">
              <a:buClr>
                <a:schemeClr val="bg1"/>
              </a:buClr>
              <a:buNone/>
            </a:pPr>
            <a:r>
              <a:rPr lang="cs-CZ" dirty="0">
                <a:solidFill>
                  <a:schemeClr val="bg1"/>
                </a:solidFill>
              </a:rPr>
              <a:t>	… je to i na Vás!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DF5B88E9-637F-F9EB-9470-0A423A42BE04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308550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08263-E1F1-F1E1-648C-D4C9BAE1D0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407054-E9E2-FABA-2DCC-86B73BBC9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25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8F426DF4-585A-9A10-7C57-65EB51229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739291"/>
            <a:ext cx="7849211" cy="792000"/>
          </a:xfrm>
        </p:spPr>
        <p:txBody>
          <a:bodyPr>
            <a:normAutofit fontScale="90000"/>
          </a:bodyPr>
          <a:lstStyle/>
          <a:p>
            <a:r>
              <a:rPr lang="cs-CZ" sz="3200" dirty="0">
                <a:solidFill>
                  <a:srgbClr val="002060"/>
                </a:solidFill>
                <a:latin typeface="Arial" panose="020B0604020202020204" pitchFamily="34" charset="0"/>
              </a:rPr>
              <a:t>ABECEDA ZAVÁDĚNÍ </a:t>
            </a:r>
            <a:br>
              <a:rPr lang="cs-CZ" sz="3200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cs-CZ" sz="3200" dirty="0" err="1">
                <a:solidFill>
                  <a:srgbClr val="002060"/>
                </a:solidFill>
                <a:latin typeface="Arial" panose="020B0604020202020204" pitchFamily="34" charset="0"/>
              </a:rPr>
              <a:t>ai</a:t>
            </a:r>
            <a:endParaRPr lang="cs-CZ" sz="32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2FC943F-F8BF-0A77-867E-3F1749DCB0A4}"/>
              </a:ext>
            </a:extLst>
          </p:cNvPr>
          <p:cNvSpPr txBox="1">
            <a:spLocks/>
          </p:cNvSpPr>
          <p:nvPr/>
        </p:nvSpPr>
        <p:spPr>
          <a:xfrm>
            <a:off x="609600" y="2720088"/>
            <a:ext cx="8659108" cy="141782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cs-CZ" b="1" dirty="0">
                <a:solidFill>
                  <a:schemeClr val="tx2"/>
                </a:solidFill>
                <a:latin typeface="Arial" panose="020B0604020202020204" pitchFamily="34" charset="0"/>
              </a:rPr>
              <a:t>Děkujeme za pozornost!</a:t>
            </a:r>
          </a:p>
          <a:p>
            <a:pPr marL="0" indent="0">
              <a:spcBef>
                <a:spcPts val="0"/>
              </a:spcBef>
              <a:buNone/>
            </a:pPr>
            <a:endParaRPr lang="cs-CZ" dirty="0">
              <a:solidFill>
                <a:schemeClr val="bg2">
                  <a:lumMod val="10000"/>
                </a:schemeClr>
              </a:solidFill>
              <a:latin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zdenek.kucera@dentons.com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dirty="0">
                <a:solidFill>
                  <a:schemeClr val="bg2">
                    <a:lumMod val="10000"/>
                  </a:schemeClr>
                </a:solidFill>
                <a:latin typeface="Arial" panose="020B0604020202020204" pitchFamily="34" charset="0"/>
              </a:rPr>
              <a:t>kalisek@cyberlawyer.cz</a:t>
            </a:r>
          </a:p>
        </p:txBody>
      </p:sp>
      <p:pic>
        <p:nvPicPr>
          <p:cNvPr id="17" name="Picture 16" descr="Two men in suits posing for a picture&#10;&#10;AI-generated content may be incorrect.">
            <a:extLst>
              <a:ext uri="{FF2B5EF4-FFF2-40B4-BE49-F238E27FC236}">
                <a16:creationId xmlns:a16="http://schemas.microsoft.com/office/drawing/2014/main" id="{D5C992AB-CA1B-5406-9659-DCE3B12E4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3518" y="341990"/>
            <a:ext cx="6023986" cy="6023986"/>
          </a:xfrm>
          <a:prstGeom prst="roundRect">
            <a:avLst>
              <a:gd name="adj" fmla="val 5087"/>
            </a:avLst>
          </a:prstGeom>
        </p:spPr>
      </p:pic>
    </p:spTree>
    <p:extLst>
      <p:ext uri="{BB962C8B-B14F-4D97-AF65-F5344CB8AC3E}">
        <p14:creationId xmlns:p14="http://schemas.microsoft.com/office/powerpoint/2010/main" val="221745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5240000" h="8572500">
                <a:moveTo>
                  <a:pt x="0" y="0"/>
                </a:moveTo>
                <a:lnTo>
                  <a:pt x="15240000" y="0"/>
                </a:lnTo>
                <a:lnTo>
                  <a:pt x="15240000" y="8572500"/>
                </a:lnTo>
                <a:lnTo>
                  <a:pt x="0" y="85725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3387"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7" name="Group 7"/>
          <p:cNvGrpSpPr/>
          <p:nvPr/>
        </p:nvGrpSpPr>
        <p:grpSpPr>
          <a:xfrm>
            <a:off x="3677665" y="5400627"/>
            <a:ext cx="5195068" cy="706773"/>
            <a:chOff x="0" y="0"/>
            <a:chExt cx="4854209" cy="660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1440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3588696" y="5498873"/>
            <a:ext cx="5373006" cy="4331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en-US" sz="2648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www.kongrespravniprostor.cz</a:t>
            </a:r>
          </a:p>
        </p:txBody>
      </p:sp>
      <p:sp>
        <p:nvSpPr>
          <p:cNvPr id="10" name="Freeform 18">
            <a:extLst>
              <a:ext uri="{FF2B5EF4-FFF2-40B4-BE49-F238E27FC236}">
                <a16:creationId xmlns:a16="http://schemas.microsoft.com/office/drawing/2014/main" id="{D172B291-F296-249B-7387-2F5FE4D844B9}"/>
              </a:ext>
            </a:extLst>
          </p:cNvPr>
          <p:cNvSpPr/>
          <p:nvPr/>
        </p:nvSpPr>
        <p:spPr>
          <a:xfrm>
            <a:off x="4560960" y="172977"/>
            <a:ext cx="3070080" cy="565857"/>
          </a:xfrm>
          <a:custGeom>
            <a:avLst/>
            <a:gdLst/>
            <a:ahLst/>
            <a:cxnLst/>
            <a:rect l="l" t="t" r="r" b="b"/>
            <a:pathLst>
              <a:path w="3837600" h="707321">
                <a:moveTo>
                  <a:pt x="0" y="0"/>
                </a:moveTo>
                <a:lnTo>
                  <a:pt x="3837600" y="0"/>
                </a:lnTo>
                <a:lnTo>
                  <a:pt x="3837600" y="707321"/>
                </a:lnTo>
                <a:lnTo>
                  <a:pt x="0" y="70732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9250" b="-19250"/>
            </a:stretch>
          </a:blipFill>
        </p:spPr>
        <p:txBody>
          <a:bodyPr/>
          <a:lstStyle/>
          <a:p>
            <a:endParaRPr lang="cs-CZ" sz="1440"/>
          </a:p>
        </p:txBody>
      </p:sp>
      <p:sp>
        <p:nvSpPr>
          <p:cNvPr id="11" name="Freeform 19">
            <a:extLst>
              <a:ext uri="{FF2B5EF4-FFF2-40B4-BE49-F238E27FC236}">
                <a16:creationId xmlns:a16="http://schemas.microsoft.com/office/drawing/2014/main" id="{25375EC3-E68B-3BCE-CA0E-90793229D75A}"/>
              </a:ext>
            </a:extLst>
          </p:cNvPr>
          <p:cNvSpPr/>
          <p:nvPr/>
        </p:nvSpPr>
        <p:spPr>
          <a:xfrm>
            <a:off x="4748696" y="226011"/>
            <a:ext cx="2694608" cy="459790"/>
          </a:xfrm>
          <a:custGeom>
            <a:avLst/>
            <a:gdLst/>
            <a:ahLst/>
            <a:cxnLst/>
            <a:rect l="l" t="t" r="r" b="b"/>
            <a:pathLst>
              <a:path w="3368260" h="574737">
                <a:moveTo>
                  <a:pt x="0" y="0"/>
                </a:moveTo>
                <a:lnTo>
                  <a:pt x="3368260" y="0"/>
                </a:lnTo>
                <a:lnTo>
                  <a:pt x="3368260" y="574737"/>
                </a:lnTo>
                <a:lnTo>
                  <a:pt x="0" y="57473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440"/>
          </a:p>
        </p:txBody>
      </p:sp>
      <p:grpSp>
        <p:nvGrpSpPr>
          <p:cNvPr id="12" name="Group 7">
            <a:extLst>
              <a:ext uri="{FF2B5EF4-FFF2-40B4-BE49-F238E27FC236}">
                <a16:creationId xmlns:a16="http://schemas.microsoft.com/office/drawing/2014/main" id="{05980DB6-ECC1-27F3-EABF-DA5146717B03}"/>
              </a:ext>
            </a:extLst>
          </p:cNvPr>
          <p:cNvGrpSpPr/>
          <p:nvPr/>
        </p:nvGrpSpPr>
        <p:grpSpPr>
          <a:xfrm>
            <a:off x="806450" y="2216150"/>
            <a:ext cx="10655300" cy="1522065"/>
            <a:chOff x="0" y="0"/>
            <a:chExt cx="4854209" cy="660400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2943AF4D-2D4F-F357-A1C0-37C81B0DDA9C}"/>
                </a:ext>
              </a:extLst>
            </p:cNvPr>
            <p:cNvSpPr/>
            <p:nvPr/>
          </p:nvSpPr>
          <p:spPr>
            <a:xfrm>
              <a:off x="0" y="0"/>
              <a:ext cx="4854209" cy="660400"/>
            </a:xfrm>
            <a:custGeom>
              <a:avLst/>
              <a:gdLst/>
              <a:ahLst/>
              <a:cxnLst/>
              <a:rect l="l" t="t" r="r" b="b"/>
              <a:pathLst>
                <a:path w="4854209" h="660400">
                  <a:moveTo>
                    <a:pt x="4729749" y="660400"/>
                  </a:moveTo>
                  <a:lnTo>
                    <a:pt x="124460" y="660400"/>
                  </a:lnTo>
                  <a:cubicBezTo>
                    <a:pt x="55880" y="660400"/>
                    <a:pt x="0" y="604520"/>
                    <a:pt x="0" y="535940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4729749" y="0"/>
                  </a:lnTo>
                  <a:cubicBezTo>
                    <a:pt x="4798329" y="0"/>
                    <a:pt x="4854209" y="55880"/>
                    <a:pt x="4854209" y="124460"/>
                  </a:cubicBezTo>
                  <a:lnTo>
                    <a:pt x="4854209" y="535940"/>
                  </a:lnTo>
                  <a:cubicBezTo>
                    <a:pt x="4854209" y="604520"/>
                    <a:pt x="4798329" y="660400"/>
                    <a:pt x="4729749" y="660400"/>
                  </a:cubicBezTo>
                  <a:close/>
                </a:path>
              </a:pathLst>
            </a:custGeom>
            <a:solidFill>
              <a:srgbClr val="FAF9F9">
                <a:alpha val="62745"/>
              </a:srgbClr>
            </a:solidFill>
          </p:spPr>
          <p:txBody>
            <a:bodyPr/>
            <a:lstStyle/>
            <a:p>
              <a:endParaRPr lang="cs-CZ" sz="3600"/>
            </a:p>
          </p:txBody>
        </p:sp>
      </p:grpSp>
      <p:sp>
        <p:nvSpPr>
          <p:cNvPr id="14" name="TextBox 9">
            <a:extLst>
              <a:ext uri="{FF2B5EF4-FFF2-40B4-BE49-F238E27FC236}">
                <a16:creationId xmlns:a16="http://schemas.microsoft.com/office/drawing/2014/main" id="{2B1C2AAF-8175-F047-AA76-3C59D36EABF8}"/>
              </a:ext>
            </a:extLst>
          </p:cNvPr>
          <p:cNvSpPr txBox="1"/>
          <p:nvPr/>
        </p:nvSpPr>
        <p:spPr>
          <a:xfrm>
            <a:off x="949325" y="2901951"/>
            <a:ext cx="10369550" cy="513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708"/>
              </a:lnSpc>
            </a:pPr>
            <a:r>
              <a:rPr lang="cs-CZ" sz="5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DĚKUJEME</a:t>
            </a:r>
            <a:endParaRPr lang="en-US" sz="5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A018053-78BF-F622-76EA-5A5D934D5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015AE1F-EFA4-3999-752A-941507C14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5212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2B4132-22F5-4E49-9A59-F9C1C9D8A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F15608A-D15E-AF0E-C93A-78D8681E2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387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A9CF8B-AB8A-9678-728B-D5650C4E2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264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CBFBEBA2-107C-6940-596C-D0D30B91D7BC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23F82896-CBF8-37DC-7B43-FF7D3BA288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C871B1-3A5A-5A4C-AA1F-93BFA3608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6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C6673276-C9AA-D54E-8DE1-E412A3AE8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Akt o umělé inteligenci (</a:t>
            </a:r>
            <a:r>
              <a:rPr lang="cs-CZ" sz="3200" dirty="0" err="1">
                <a:solidFill>
                  <a:schemeClr val="bg1"/>
                </a:solidFill>
                <a:latin typeface="Arial" panose="020B0604020202020204" pitchFamily="34" charset="0"/>
              </a:rPr>
              <a:t>aI</a:t>
            </a:r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 Act)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4BA2C827-BA19-3C42-B826-9816FE90514F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Ochrana lidských práv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Nereguluje odpovědnost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 err="1">
                <a:solidFill>
                  <a:schemeClr val="bg1"/>
                </a:solidFill>
              </a:rPr>
              <a:t>Extrateritoriální</a:t>
            </a:r>
            <a:r>
              <a:rPr lang="cs-CZ" dirty="0">
                <a:solidFill>
                  <a:schemeClr val="bg1"/>
                </a:solidFill>
              </a:rPr>
              <a:t> efekt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Povinnosti pro různé subjekty v dodavatelském řetězci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Vysoké sankce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061BE57-5172-A56D-EF5A-56854E90A689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543217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BD5C1-A572-FFE7-B37B-57B3BCA87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B33560B8-9E6C-F5C9-6B02-D437479664B5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602D70B-6E6F-9F39-E2E3-01E0C0EB2D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B324DF4-7F4E-9FA1-13F2-DB8C0E98C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7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4CF985BD-CB07-F5CF-C39B-804AF02BF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BIAS (předpojatost)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A2723DEE-79C5-532C-3D89-235FB2097992}"/>
              </a:ext>
            </a:extLst>
          </p:cNvPr>
          <p:cNvSpPr txBox="1">
            <a:spLocks/>
          </p:cNvSpPr>
          <p:nvPr/>
        </p:nvSpPr>
        <p:spPr>
          <a:xfrm>
            <a:off x="3211286" y="1501094"/>
            <a:ext cx="8371114" cy="3953221"/>
          </a:xfrm>
          <a:prstGeom prst="rect">
            <a:avLst/>
          </a:prstGeom>
        </p:spPr>
        <p:txBody>
          <a:bodyPr vert="horz" lIns="91440" tIns="45720" rIns="91440" bIns="45720" numCol="2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Příčiny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Nevyvážená data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Historické anebo jiné předsudky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Chyby v návrhu modelu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Důsledky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Nesprávné výsledky 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Ztráta důvěryhodnosti systému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Právní problémy </a:t>
            </a:r>
            <a:br>
              <a:rPr lang="cs-CZ" dirty="0">
                <a:solidFill>
                  <a:schemeClr val="bg1"/>
                </a:solidFill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33670E2A-0A8C-6A01-2AA0-B1DF49C43164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B</a:t>
            </a:r>
          </a:p>
        </p:txBody>
      </p:sp>
      <p:pic>
        <p:nvPicPr>
          <p:cNvPr id="3" name="Content Placeholder 9">
            <a:extLst>
              <a:ext uri="{FF2B5EF4-FFF2-40B4-BE49-F238E27FC236}">
                <a16:creationId xmlns:a16="http://schemas.microsoft.com/office/drawing/2014/main" id="{EAB4D3D7-D4E1-2F64-3A33-D63435E8A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7193" y="4416044"/>
            <a:ext cx="9614807" cy="2435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16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9E040-D678-764F-DD77-5035EA240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9E8821BC-09E1-64DF-DE9E-4A4343FC3A83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EBD0E9D8-7696-4005-285C-C5E81E9C65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ECF0E94-4D8C-A737-4AD2-7B5411DD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8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082842E7-D233-ADB1-F942-B3E220591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COMPLIANCE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62245734-78DC-CB80-DFCA-FFB320901F67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AI ACT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Ochrana dat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Kyberbezpečnost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Práva duševního vlastnictví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Diskriminace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Pracovní právo</a:t>
            </a: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Sektorová regulace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4D0C0432-FBCD-B4A1-AB96-A17382AF1134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3919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D9327-185F-4DBF-7E39-802B1C3CD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>
            <a:extLst>
              <a:ext uri="{FF2B5EF4-FFF2-40B4-BE49-F238E27FC236}">
                <a16:creationId xmlns:a16="http://schemas.microsoft.com/office/drawing/2014/main" id="{515F2926-DAFD-AF8D-F7BC-85639E5CA388}"/>
              </a:ext>
            </a:extLst>
          </p:cNvPr>
          <p:cNvSpPr/>
          <p:nvPr/>
        </p:nvSpPr>
        <p:spPr>
          <a:xfrm>
            <a:off x="2552700" y="0"/>
            <a:ext cx="9639300" cy="6858000"/>
          </a:xfrm>
          <a:prstGeom prst="rect">
            <a:avLst/>
          </a:prstGeom>
          <a:solidFill>
            <a:srgbClr val="002060">
              <a:alpha val="8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pPr algn="ctr"/>
            <a:endParaRPr lang="cs-CZ" sz="1400" noProof="0" err="1"/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C675DC0-FB59-7A32-0070-F1B9A3E9E8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5" r="11865"/>
          <a:stretch/>
        </p:blipFill>
        <p:spPr>
          <a:xfrm>
            <a:off x="0" y="-3600"/>
            <a:ext cx="2552700" cy="6861600"/>
          </a:xfrm>
          <a:prstGeom prst="rect">
            <a:avLst/>
          </a:prstGeom>
        </p:spPr>
      </p:pic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61864C4-59FA-9190-C040-4CC5E5BEA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A762-EA47-416E-9E23-A6910279B348}" type="slidenum">
              <a:rPr lang="cs-CZ" smtClean="0"/>
              <a:t>9</a:t>
            </a:fld>
            <a:endParaRPr lang="cs-CZ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F04B916C-FEAC-2473-D036-17B1374B4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1286" y="739291"/>
            <a:ext cx="7849211" cy="792000"/>
          </a:xfrm>
        </p:spPr>
        <p:txBody>
          <a:bodyPr>
            <a:normAutofit/>
          </a:bodyPr>
          <a:lstStyle/>
          <a:p>
            <a:r>
              <a:rPr lang="cs-CZ" sz="3200" dirty="0">
                <a:solidFill>
                  <a:schemeClr val="bg1"/>
                </a:solidFill>
                <a:latin typeface="Arial" panose="020B0604020202020204" pitchFamily="34" charset="0"/>
              </a:rPr>
              <a:t>Definice</a:t>
            </a:r>
          </a:p>
        </p:txBody>
      </p:sp>
      <p:sp>
        <p:nvSpPr>
          <p:cNvPr id="13" name="Zástupný obsah 1">
            <a:extLst>
              <a:ext uri="{FF2B5EF4-FFF2-40B4-BE49-F238E27FC236}">
                <a16:creationId xmlns:a16="http://schemas.microsoft.com/office/drawing/2014/main" id="{F686A8AC-91D7-C408-99BD-C70496324C56}"/>
              </a:ext>
            </a:extLst>
          </p:cNvPr>
          <p:cNvSpPr txBox="1">
            <a:spLocks/>
          </p:cNvSpPr>
          <p:nvPr/>
        </p:nvSpPr>
        <p:spPr>
          <a:xfrm>
            <a:off x="3211286" y="1501095"/>
            <a:ext cx="8371114" cy="4864881"/>
          </a:xfrm>
          <a:prstGeom prst="rect">
            <a:avLst/>
          </a:prstGeom>
        </p:spPr>
        <p:txBody>
          <a:bodyPr vert="horz" lIns="91440" tIns="45720" rIns="91440" bIns="45720" numCol="1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0000"/>
              <a:buFont typeface="Conthrax Sb" panose="020B0707020201080204" pitchFamily="34" charset="0"/>
              <a:buChar char="#"/>
              <a:defRPr sz="2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Font typeface="Conthrax Sb" panose="020B0707020201080204" pitchFamily="34" charset="0"/>
              <a:buChar char="&gt;"/>
              <a:defRPr sz="20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&gt;"/>
              <a:defRPr sz="18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6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chemeClr val="tx2"/>
              </a:buClr>
              <a:buSzPct val="95000"/>
              <a:buFont typeface="Conthrax Sb" panose="020B0707020201080204" pitchFamily="34" charset="0"/>
              <a:buChar char="–"/>
              <a:defRPr sz="140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Strojový systém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Navržený tak, aby po zavedení fungoval s různými úrovněmi autonomie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Po zavedení může vykazovat adaptabilitu</a:t>
            </a:r>
          </a:p>
          <a:p>
            <a:pPr lvl="4">
              <a:buClr>
                <a:schemeClr val="bg1"/>
              </a:buClr>
              <a:buFont typeface="Wingdings" panose="05000000000000000000" pitchFamily="2" charset="2"/>
              <a:buChar char="§"/>
            </a:pPr>
            <a:endParaRPr lang="cs-CZ" dirty="0">
              <a:solidFill>
                <a:schemeClr val="bg1"/>
              </a:solidFill>
            </a:endParaRPr>
          </a:p>
          <a:p>
            <a:pPr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Za explicitními nebo implicitními účely z obdržených vstupů odvozuje, jak generovat výstupy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Predikce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Obsah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Doporučení</a:t>
            </a:r>
          </a:p>
          <a:p>
            <a:pPr lvl="1">
              <a:buClr>
                <a:schemeClr val="bg1"/>
              </a:buClr>
              <a:buFont typeface="Wingdings" panose="05000000000000000000" pitchFamily="2" charset="2"/>
              <a:buChar char="§"/>
            </a:pPr>
            <a:r>
              <a:rPr lang="cs-CZ" dirty="0">
                <a:solidFill>
                  <a:schemeClr val="bg1"/>
                </a:solidFill>
              </a:rPr>
              <a:t>Rozhodnutí, které mohou ovlivnit fyzická nebo virtuální prostředí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93611FE8-A415-1DE0-62E4-C103B2A0D956}"/>
              </a:ext>
            </a:extLst>
          </p:cNvPr>
          <p:cNvSpPr txBox="1"/>
          <p:nvPr/>
        </p:nvSpPr>
        <p:spPr>
          <a:xfrm>
            <a:off x="0" y="413657"/>
            <a:ext cx="255270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cs-CZ" sz="15000" dirty="0">
                <a:ln>
                  <a:solidFill>
                    <a:srgbClr val="064264"/>
                  </a:solidFill>
                </a:ln>
                <a:solidFill>
                  <a:srgbClr val="CCEC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anose="020B0A04020102020204" pitchFamily="34" charset="0"/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5330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yberlawyer Theme">
  <a:themeElements>
    <a:clrScheme name="cyberlawyer">
      <a:dk1>
        <a:srgbClr val="1A1A1A"/>
      </a:dk1>
      <a:lt1>
        <a:srgbClr val="FFFFFF"/>
      </a:lt1>
      <a:dk2>
        <a:srgbClr val="064264"/>
      </a:dk2>
      <a:lt2>
        <a:srgbClr val="F2F2F2"/>
      </a:lt2>
      <a:accent1>
        <a:srgbClr val="1EA0DA"/>
      </a:accent1>
      <a:accent2>
        <a:srgbClr val="9FD736"/>
      </a:accent2>
      <a:accent3>
        <a:srgbClr val="FFC30B"/>
      </a:accent3>
      <a:accent4>
        <a:srgbClr val="DC143C"/>
      </a:accent4>
      <a:accent5>
        <a:srgbClr val="D9D9D9"/>
      </a:accent5>
      <a:accent6>
        <a:srgbClr val="064264"/>
      </a:accent6>
      <a:hlink>
        <a:srgbClr val="1EA0DA"/>
      </a:hlink>
      <a:folHlink>
        <a:srgbClr val="BFBFBF"/>
      </a:folHlink>
    </a:clrScheme>
    <a:fontScheme name="Cambria">
      <a:maj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3c49b111-19db-458d-83ff-1af0ac9ae35b}" enabled="0" method="" siteId="{3c49b111-19db-458d-83ff-1af0ac9ae35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15122</TotalTime>
  <Words>1174</Words>
  <Application>Microsoft Office PowerPoint</Application>
  <PresentationFormat>Širokoúhlá obrazovka</PresentationFormat>
  <Paragraphs>247</Paragraphs>
  <Slides>26</Slides>
  <Notes>4</Notes>
  <HiddenSlides>0</HiddenSlides>
  <MMClips>1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6" baseType="lpstr">
      <vt:lpstr>Wingdings</vt:lpstr>
      <vt:lpstr>Arial</vt:lpstr>
      <vt:lpstr>Arial Black</vt:lpstr>
      <vt:lpstr>Franklin Gothic Book</vt:lpstr>
      <vt:lpstr>Open Sans 1</vt:lpstr>
      <vt:lpstr>Calibri</vt:lpstr>
      <vt:lpstr>Open Sans 2</vt:lpstr>
      <vt:lpstr>Conthrax Sb</vt:lpstr>
      <vt:lpstr>Aptos</vt:lpstr>
      <vt:lpstr>cyberlawyer Theme</vt:lpstr>
      <vt:lpstr>Prezentace aplikace PowerPoint</vt:lpstr>
      <vt:lpstr>ABECEDA ZAVÁDĚNÍ ai</vt:lpstr>
      <vt:lpstr>Prezentace aplikace PowerPoint</vt:lpstr>
      <vt:lpstr>Prezentace aplikace PowerPoint</vt:lpstr>
      <vt:lpstr>Prezentace aplikace PowerPoint</vt:lpstr>
      <vt:lpstr>Akt o umělé inteligenci (aI Act)</vt:lpstr>
      <vt:lpstr>BIAS (předpojatost)</vt:lpstr>
      <vt:lpstr>COMPLIANCE</vt:lpstr>
      <vt:lpstr>Definice</vt:lpstr>
      <vt:lpstr>Deepfake</vt:lpstr>
      <vt:lpstr>Gramotnost v oblasti AI </vt:lpstr>
      <vt:lpstr>HUMAN IN THE LOOP </vt:lpstr>
      <vt:lpstr>Impact assessments  (Hodnocení dopadů AI) </vt:lpstr>
      <vt:lpstr>Klasifikace ai systémů</vt:lpstr>
      <vt:lpstr>odpovědnost </vt:lpstr>
      <vt:lpstr>NIS2</vt:lpstr>
      <vt:lpstr>Rizika a jejich řízení</vt:lpstr>
      <vt:lpstr>SUBJEKTY</vt:lpstr>
      <vt:lpstr>Subjekty II</vt:lpstr>
      <vt:lpstr>Transparentnost</vt:lpstr>
      <vt:lpstr>VERIFIKACE A VALIDACE </vt:lpstr>
      <vt:lpstr>YEARS (DOBY A LHŮTY)</vt:lpstr>
      <vt:lpstr>Zakázané  systémy</vt:lpstr>
      <vt:lpstr>Co si z toho odnést na závěr?</vt:lpstr>
      <vt:lpstr>ABECEDA ZAVÁDĚNÍ  ai</vt:lpstr>
      <vt:lpstr>Prezentace aplikace PowerPoint</vt:lpstr>
    </vt:vector>
  </TitlesOfParts>
  <Company>#CYBERLAWYER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Abeceda zavádění AI</dc:title>
  <dc:creator>JUDr. Ing. Jindřich Kalíšek, Ph.D., advokát</dc:creator>
  <cp:keywords>CYBERLAWYER</cp:keywords>
  <cp:lastModifiedBy>Vojtěch Alatyr Orlík</cp:lastModifiedBy>
  <cp:revision>480</cp:revision>
  <cp:lastPrinted>2017-11-21T12:07:28Z</cp:lastPrinted>
  <dcterms:created xsi:type="dcterms:W3CDTF">2014-06-10T15:35:06Z</dcterms:created>
  <dcterms:modified xsi:type="dcterms:W3CDTF">2025-05-27T11:32:06Z</dcterms:modified>
</cp:coreProperties>
</file>