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0" r:id="rId2"/>
    <p:sldId id="263" r:id="rId3"/>
    <p:sldId id="261" r:id="rId4"/>
    <p:sldId id="279" r:id="rId5"/>
    <p:sldId id="401" r:id="rId6"/>
    <p:sldId id="402" r:id="rId7"/>
    <p:sldId id="403" r:id="rId8"/>
    <p:sldId id="404" r:id="rId9"/>
    <p:sldId id="405" r:id="rId10"/>
    <p:sldId id="406" r:id="rId11"/>
    <p:sldId id="408" r:id="rId12"/>
    <p:sldId id="415" r:id="rId13"/>
    <p:sldId id="409" r:id="rId14"/>
    <p:sldId id="410" r:id="rId15"/>
    <p:sldId id="411" r:id="rId16"/>
    <p:sldId id="412" r:id="rId17"/>
    <p:sldId id="413" r:id="rId18"/>
    <p:sldId id="414" r:id="rId19"/>
    <p:sldId id="276" r:id="rId20"/>
    <p:sldId id="280" r:id="rId2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924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2" d="100"/>
          <a:sy n="102" d="100"/>
        </p:scale>
        <p:origin x="348" y="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venku, okno, budova, obloha&#10;&#10;Popis byl vytvořen automaticky">
            <a:extLst>
              <a:ext uri="{FF2B5EF4-FFF2-40B4-BE49-F238E27FC236}">
                <a16:creationId xmlns:a16="http://schemas.microsoft.com/office/drawing/2014/main" id="{053C15B6-97A3-6E1D-32D6-967C5FAA59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96" r="779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72E46B81-4969-CD75-7764-D30B16EA1E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09800" y="1977890"/>
            <a:ext cx="7772400" cy="1164256"/>
          </a:xfrm>
        </p:spPr>
        <p:txBody>
          <a:bodyPr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lang="cs-CZ" sz="4400" b="0" i="0" kern="1200" cap="all" spc="600" baseline="0" dirty="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Arial Black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C6A2BD13-2602-1293-3AAE-1DED061FD4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283450" y="3736122"/>
            <a:ext cx="3360738" cy="390525"/>
          </a:xfrm>
        </p:spPr>
        <p:txBody>
          <a:bodyPr/>
          <a:lstStyle>
            <a:lvl1pPr marL="0" algn="l" defTabSz="914400" rtl="0" eaLnBrk="1" latinLnBrk="0" hangingPunct="1">
              <a:defRPr lang="cs-CZ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cs-CZ" dirty="0"/>
              <a:t>Jméno přednášející/ho</a:t>
            </a:r>
          </a:p>
        </p:txBody>
      </p:sp>
    </p:spTree>
    <p:extLst>
      <p:ext uri="{BB962C8B-B14F-4D97-AF65-F5344CB8AC3E}">
        <p14:creationId xmlns:p14="http://schemas.microsoft.com/office/powerpoint/2010/main" val="1721417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3DC3A9-D4E6-42CF-91A8-F267C7C66C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9880" y="1781357"/>
            <a:ext cx="5157787" cy="823912"/>
          </a:xfrm>
        </p:spPr>
        <p:txBody>
          <a:bodyPr lIns="0" tIns="0" rIns="0" bIns="0" anchor="b">
            <a:noAutofit/>
          </a:bodyPr>
          <a:lstStyle>
            <a:lvl1pPr marL="0" indent="0">
              <a:buNone/>
              <a:defRPr sz="2400" b="1">
                <a:latin typeface="Garamond" panose="02020404030301010803" pitchFamily="18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52CCA9-53A3-4DA5-AD45-C2A2C12A3A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9880" y="2605269"/>
            <a:ext cx="5157787" cy="3376430"/>
          </a:xfrm>
        </p:spPr>
        <p:txBody>
          <a:bodyPr lIns="0" tIns="0" rIns="0" bIns="0">
            <a:noAutofit/>
          </a:bodyPr>
          <a:lstStyle>
            <a:lvl1pPr>
              <a:defRPr>
                <a:latin typeface="Garamond" panose="02020404030301010803" pitchFamily="18" charset="0"/>
              </a:defRPr>
            </a:lvl1pPr>
            <a:lvl2pPr>
              <a:defRPr>
                <a:latin typeface="Garamond" panose="02020404030301010803" pitchFamily="18" charset="0"/>
              </a:defRPr>
            </a:lvl2pPr>
            <a:lvl3pPr>
              <a:defRPr>
                <a:latin typeface="Garamond" panose="02020404030301010803" pitchFamily="18" charset="0"/>
              </a:defRPr>
            </a:lvl3pPr>
            <a:lvl4pPr>
              <a:defRPr>
                <a:latin typeface="Garamond" panose="02020404030301010803" pitchFamily="18" charset="0"/>
              </a:defRPr>
            </a:lvl4pPr>
            <a:lvl5pPr>
              <a:defRPr>
                <a:latin typeface="Garamond" panose="02020404030301010803" pitchFamily="18" charset="0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00C9C6-BD61-4D2C-9146-FB785BAE4F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82292" y="1781357"/>
            <a:ext cx="5183188" cy="823912"/>
          </a:xfrm>
        </p:spPr>
        <p:txBody>
          <a:bodyPr lIns="0" tIns="0" rIns="0" bIns="0" anchor="b">
            <a:noAutofit/>
          </a:bodyPr>
          <a:lstStyle>
            <a:lvl1pPr marL="0" indent="0">
              <a:buNone/>
              <a:defRPr sz="2400" b="1">
                <a:latin typeface="Garamond" panose="02020404030301010803" pitchFamily="18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2E342EE-68BB-484D-98C3-48A7847549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82292" y="2605269"/>
            <a:ext cx="5183188" cy="3376430"/>
          </a:xfrm>
        </p:spPr>
        <p:txBody>
          <a:bodyPr lIns="0" tIns="0" rIns="0" bIns="0">
            <a:noAutofit/>
          </a:bodyPr>
          <a:lstStyle>
            <a:lvl1pPr>
              <a:defRPr>
                <a:latin typeface="Garamond" panose="02020404030301010803" pitchFamily="18" charset="0"/>
              </a:defRPr>
            </a:lvl1pPr>
            <a:lvl2pPr>
              <a:defRPr>
                <a:latin typeface="Garamond" panose="02020404030301010803" pitchFamily="18" charset="0"/>
              </a:defRPr>
            </a:lvl2pPr>
            <a:lvl3pPr>
              <a:defRPr>
                <a:latin typeface="Garamond" panose="02020404030301010803" pitchFamily="18" charset="0"/>
              </a:defRPr>
            </a:lvl3pPr>
            <a:lvl4pPr>
              <a:defRPr>
                <a:latin typeface="Garamond" panose="02020404030301010803" pitchFamily="18" charset="0"/>
              </a:defRPr>
            </a:lvl4pPr>
            <a:lvl5pPr>
              <a:defRPr>
                <a:latin typeface="Garamond" panose="02020404030301010803" pitchFamily="18" charset="0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EEB52FD-12DF-7F90-E06C-0C83CEB26F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0168" y="876301"/>
            <a:ext cx="10122632" cy="652054"/>
          </a:xfrm>
        </p:spPr>
        <p:txBody>
          <a:bodyPr anchor="ctr">
            <a:noAutofit/>
          </a:bodyPr>
          <a:lstStyle>
            <a:lvl1pPr algn="ctr">
              <a:defRPr sz="3600" baseline="0"/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B5B760E-02DF-5B11-D744-D98DE8A01E9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CBFEC7-DD3B-F9AE-2192-83960534DE7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A2372BB-C42F-4FE8-AE4C-191764A59F09}" type="slidenum">
              <a:rPr lang="cs-CZ" smtClean="0"/>
              <a:t>‹#›</a:t>
            </a:fld>
            <a:endParaRPr lang="cs-CZ"/>
          </a:p>
        </p:txBody>
      </p:sp>
      <p:pic>
        <p:nvPicPr>
          <p:cNvPr id="9" name="Obrázek 8" descr="Obsah obrázku text, Písmo, design, typografie&#10;&#10;Popis byl vytvořen automaticky">
            <a:extLst>
              <a:ext uri="{FF2B5EF4-FFF2-40B4-BE49-F238E27FC236}">
                <a16:creationId xmlns:a16="http://schemas.microsoft.com/office/drawing/2014/main" id="{785FDC94-A660-783A-5F8D-EDDEA74D3D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7048" y="6110125"/>
            <a:ext cx="2372387" cy="585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290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ADE39F4-E652-D021-FAC3-9A057954548D}"/>
              </a:ext>
            </a:extLst>
          </p:cNvPr>
          <p:cNvSpPr/>
          <p:nvPr/>
        </p:nvSpPr>
        <p:spPr>
          <a:xfrm>
            <a:off x="0" y="0"/>
            <a:ext cx="4533471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22" name="Title 21">
            <a:extLst>
              <a:ext uri="{FF2B5EF4-FFF2-40B4-BE49-F238E27FC236}">
                <a16:creationId xmlns:a16="http://schemas.microsoft.com/office/drawing/2014/main" id="{993F1580-C478-6F3E-90EC-651483EF7B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85750"/>
            <a:ext cx="10515600" cy="1019175"/>
          </a:xfrm>
        </p:spPr>
        <p:txBody>
          <a:bodyPr lIns="0" tIns="0" rIns="0" bIns="0" anchor="t">
            <a:noAutofit/>
          </a:bodyPr>
          <a:lstStyle>
            <a:lvl1pPr>
              <a:defRPr sz="3600" baseline="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CD6503F-0A61-068C-55A7-DCFF406FB31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ZÁPATÍ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AB612C-940F-4C41-D28D-9328F152416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A2372BB-C42F-4FE8-AE4C-191764A59F09}" type="slidenum">
              <a:rPr lang="cs-CZ" smtClean="0"/>
              <a:t>‹#›</a:t>
            </a:fld>
            <a:endParaRPr lang="cs-CZ"/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B75617A5-9028-B87D-1466-FA32E4A802F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1476376"/>
            <a:ext cx="10715625" cy="52197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pic>
        <p:nvPicPr>
          <p:cNvPr id="11" name="Obrázek 10" descr="Obsah obrázku text, Písmo, design, typografie&#10;&#10;Popis byl vytvořen automaticky">
            <a:extLst>
              <a:ext uri="{FF2B5EF4-FFF2-40B4-BE49-F238E27FC236}">
                <a16:creationId xmlns:a16="http://schemas.microsoft.com/office/drawing/2014/main" id="{5BA1650C-7D34-BD57-6B6F-38B394F9DAD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7048" y="6110125"/>
            <a:ext cx="2372387" cy="585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2694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4227E488-456A-A645-EEF4-38AAED9C5ED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0168" y="876301"/>
            <a:ext cx="10122632" cy="652054"/>
          </a:xfrm>
        </p:spPr>
        <p:txBody>
          <a:bodyPr anchor="ctr">
            <a:noAutofit/>
          </a:bodyPr>
          <a:lstStyle>
            <a:lvl1pPr algn="ctr">
              <a:defRPr sz="3600" baseline="0"/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6" name="Picture Placeholder 23">
            <a:extLst>
              <a:ext uri="{FF2B5EF4-FFF2-40B4-BE49-F238E27FC236}">
                <a16:creationId xmlns:a16="http://schemas.microsoft.com/office/drawing/2014/main" id="{5E48B363-63E8-4F17-842B-53AD935A652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50327" y="1747520"/>
            <a:ext cx="2226360" cy="2940385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F4825303-FCCD-E705-1213-BF7CF16DF7F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50326" y="4542790"/>
            <a:ext cx="2226360" cy="1530417"/>
          </a:xfrm>
          <a:custGeom>
            <a:avLst/>
            <a:gdLst>
              <a:gd name="connsiteX0" fmla="*/ 0 w 2226360"/>
              <a:gd name="connsiteY0" fmla="*/ 0 h 1530417"/>
              <a:gd name="connsiteX1" fmla="*/ 2226360 w 2226360"/>
              <a:gd name="connsiteY1" fmla="*/ 0 h 1530417"/>
              <a:gd name="connsiteX2" fmla="*/ 2226360 w 2226360"/>
              <a:gd name="connsiteY2" fmla="*/ 1530417 h 1530417"/>
              <a:gd name="connsiteX3" fmla="*/ 0 w 2226360"/>
              <a:gd name="connsiteY3" fmla="*/ 1530417 h 1530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26360" h="1530417">
                <a:moveTo>
                  <a:pt x="0" y="0"/>
                </a:moveTo>
                <a:lnTo>
                  <a:pt x="2226360" y="0"/>
                </a:lnTo>
                <a:lnTo>
                  <a:pt x="2226360" y="1530417"/>
                </a:lnTo>
                <a:lnTo>
                  <a:pt x="0" y="1530417"/>
                </a:lnTo>
                <a:close/>
              </a:path>
            </a:pathLst>
          </a:custGeom>
          <a:solidFill>
            <a:schemeClr val="accent1">
              <a:alpha val="85000"/>
            </a:schemeClr>
          </a:solidFill>
        </p:spPr>
        <p:txBody>
          <a:bodyPr wrap="square" lIns="118872" tIns="36576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 i="0" spc="2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1" name="Text Placeholder 28">
            <a:extLst>
              <a:ext uri="{FF2B5EF4-FFF2-40B4-BE49-F238E27FC236}">
                <a16:creationId xmlns:a16="http://schemas.microsoft.com/office/drawing/2014/main" id="{31AF5791-727B-438A-A7EF-5D132167C89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85524" y="5567730"/>
            <a:ext cx="1943837" cy="347662"/>
          </a:xfrm>
        </p:spPr>
        <p:txBody>
          <a:bodyPr vert="horz" lIns="0" tIns="0" rIns="0" bIns="0" rtlCol="0">
            <a:noAutofit/>
          </a:bodyPr>
          <a:lstStyle>
            <a:lvl1pPr>
              <a:defRPr lang="en-US" sz="1200" spc="20" baseline="0" dirty="0">
                <a:solidFill>
                  <a:schemeClr val="bg1"/>
                </a:solidFill>
              </a:defRPr>
            </a:lvl1pPr>
          </a:lstStyle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/>
              <a:t>Title</a:t>
            </a:r>
          </a:p>
        </p:txBody>
      </p:sp>
      <p:sp>
        <p:nvSpPr>
          <p:cNvPr id="25" name="Picture Placeholder 23">
            <a:extLst>
              <a:ext uri="{FF2B5EF4-FFF2-40B4-BE49-F238E27FC236}">
                <a16:creationId xmlns:a16="http://schemas.microsoft.com/office/drawing/2014/main" id="{EA9E795C-FED0-FB6B-2D18-0BDABCA2C5BB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3489968" y="1758108"/>
            <a:ext cx="2226360" cy="2940385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BF18F814-0B06-5B49-EC7F-2FFDDB498FF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489968" y="4542790"/>
            <a:ext cx="2226360" cy="1530417"/>
          </a:xfrm>
          <a:custGeom>
            <a:avLst/>
            <a:gdLst>
              <a:gd name="connsiteX0" fmla="*/ 0 w 2226360"/>
              <a:gd name="connsiteY0" fmla="*/ 0 h 1530417"/>
              <a:gd name="connsiteX1" fmla="*/ 2226360 w 2226360"/>
              <a:gd name="connsiteY1" fmla="*/ 0 h 1530417"/>
              <a:gd name="connsiteX2" fmla="*/ 2226360 w 2226360"/>
              <a:gd name="connsiteY2" fmla="*/ 1530417 h 1530417"/>
              <a:gd name="connsiteX3" fmla="*/ 0 w 2226360"/>
              <a:gd name="connsiteY3" fmla="*/ 1530417 h 1530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26360" h="1530417">
                <a:moveTo>
                  <a:pt x="0" y="0"/>
                </a:moveTo>
                <a:lnTo>
                  <a:pt x="2226360" y="0"/>
                </a:lnTo>
                <a:lnTo>
                  <a:pt x="2226360" y="1530417"/>
                </a:lnTo>
                <a:lnTo>
                  <a:pt x="0" y="1530417"/>
                </a:lnTo>
                <a:close/>
              </a:path>
            </a:pathLst>
          </a:custGeom>
          <a:solidFill>
            <a:schemeClr val="accent1">
              <a:alpha val="85000"/>
            </a:schemeClr>
          </a:solidFill>
        </p:spPr>
        <p:txBody>
          <a:bodyPr wrap="square" lIns="118872" tIns="36576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 i="0" spc="2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8" name="Text Placeholder 28">
            <a:extLst>
              <a:ext uri="{FF2B5EF4-FFF2-40B4-BE49-F238E27FC236}">
                <a16:creationId xmlns:a16="http://schemas.microsoft.com/office/drawing/2014/main" id="{518B0AC6-8555-9EC9-31D5-2D41E9278A3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631421" y="5584541"/>
            <a:ext cx="1943837" cy="347662"/>
          </a:xfrm>
        </p:spPr>
        <p:txBody>
          <a:bodyPr vert="horz" lIns="0" tIns="0" rIns="0" bIns="0" rtlCol="0">
            <a:noAutofit/>
          </a:bodyPr>
          <a:lstStyle>
            <a:lvl1pPr>
              <a:defRPr lang="en-US" sz="1200" spc="20" baseline="0" dirty="0">
                <a:solidFill>
                  <a:schemeClr val="bg1"/>
                </a:solidFill>
              </a:defRPr>
            </a:lvl1pPr>
          </a:lstStyle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/>
              <a:t>Title</a:t>
            </a:r>
          </a:p>
        </p:txBody>
      </p:sp>
      <p:sp>
        <p:nvSpPr>
          <p:cNvPr id="26" name="Picture Placeholder 23">
            <a:extLst>
              <a:ext uri="{FF2B5EF4-FFF2-40B4-BE49-F238E27FC236}">
                <a16:creationId xmlns:a16="http://schemas.microsoft.com/office/drawing/2014/main" id="{1026B989-CBAD-BCCA-CE61-AC5ABC3F875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139567" y="1758108"/>
            <a:ext cx="2226360" cy="2940385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3A6E4A81-98BC-4A0B-637E-A8A4EF704A2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139567" y="4542790"/>
            <a:ext cx="2226360" cy="1530417"/>
          </a:xfrm>
          <a:custGeom>
            <a:avLst/>
            <a:gdLst>
              <a:gd name="connsiteX0" fmla="*/ 0 w 2226360"/>
              <a:gd name="connsiteY0" fmla="*/ 0 h 1530417"/>
              <a:gd name="connsiteX1" fmla="*/ 2226360 w 2226360"/>
              <a:gd name="connsiteY1" fmla="*/ 0 h 1530417"/>
              <a:gd name="connsiteX2" fmla="*/ 2226360 w 2226360"/>
              <a:gd name="connsiteY2" fmla="*/ 1530417 h 1530417"/>
              <a:gd name="connsiteX3" fmla="*/ 0 w 2226360"/>
              <a:gd name="connsiteY3" fmla="*/ 1530417 h 1530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26360" h="1530417">
                <a:moveTo>
                  <a:pt x="0" y="0"/>
                </a:moveTo>
                <a:lnTo>
                  <a:pt x="2226360" y="0"/>
                </a:lnTo>
                <a:lnTo>
                  <a:pt x="2226360" y="1530417"/>
                </a:lnTo>
                <a:lnTo>
                  <a:pt x="0" y="1530417"/>
                </a:lnTo>
                <a:close/>
              </a:path>
            </a:pathLst>
          </a:custGeom>
          <a:solidFill>
            <a:schemeClr val="accent1">
              <a:alpha val="85000"/>
            </a:schemeClr>
          </a:solidFill>
        </p:spPr>
        <p:txBody>
          <a:bodyPr wrap="square" lIns="118872" tIns="36576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 i="0" spc="2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34" name="Text Placeholder 28">
            <a:extLst>
              <a:ext uri="{FF2B5EF4-FFF2-40B4-BE49-F238E27FC236}">
                <a16:creationId xmlns:a16="http://schemas.microsoft.com/office/drawing/2014/main" id="{671F3A8D-7485-35BA-4D51-752E669CD51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260967" y="5584541"/>
            <a:ext cx="1943837" cy="347662"/>
          </a:xfrm>
        </p:spPr>
        <p:txBody>
          <a:bodyPr vert="horz" lIns="0" tIns="0" rIns="0" bIns="0" rtlCol="0">
            <a:noAutofit/>
          </a:bodyPr>
          <a:lstStyle>
            <a:lvl1pPr>
              <a:defRPr lang="en-US" sz="1200" spc="20" baseline="0" dirty="0">
                <a:solidFill>
                  <a:schemeClr val="bg1"/>
                </a:solidFill>
              </a:defRPr>
            </a:lvl1pPr>
          </a:lstStyle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/>
              <a:t>Title</a:t>
            </a:r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EC3EE756-2FF0-64E0-D905-235B8973F7D5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755158" y="1758108"/>
            <a:ext cx="2226360" cy="2940385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39" name="Text Placeholder 38">
            <a:extLst>
              <a:ext uri="{FF2B5EF4-FFF2-40B4-BE49-F238E27FC236}">
                <a16:creationId xmlns:a16="http://schemas.microsoft.com/office/drawing/2014/main" id="{35068E76-B8E5-A95C-FAAC-7F43B2481D1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8755158" y="4542790"/>
            <a:ext cx="2226360" cy="1530417"/>
          </a:xfrm>
          <a:custGeom>
            <a:avLst/>
            <a:gdLst>
              <a:gd name="connsiteX0" fmla="*/ 0 w 2226360"/>
              <a:gd name="connsiteY0" fmla="*/ 0 h 1530417"/>
              <a:gd name="connsiteX1" fmla="*/ 2226360 w 2226360"/>
              <a:gd name="connsiteY1" fmla="*/ 0 h 1530417"/>
              <a:gd name="connsiteX2" fmla="*/ 2226360 w 2226360"/>
              <a:gd name="connsiteY2" fmla="*/ 1530417 h 1530417"/>
              <a:gd name="connsiteX3" fmla="*/ 0 w 2226360"/>
              <a:gd name="connsiteY3" fmla="*/ 1530417 h 1530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26360" h="1530417">
                <a:moveTo>
                  <a:pt x="0" y="0"/>
                </a:moveTo>
                <a:lnTo>
                  <a:pt x="2226360" y="0"/>
                </a:lnTo>
                <a:lnTo>
                  <a:pt x="2226360" y="1530417"/>
                </a:lnTo>
                <a:lnTo>
                  <a:pt x="0" y="1530417"/>
                </a:lnTo>
                <a:close/>
              </a:path>
            </a:pathLst>
          </a:custGeom>
          <a:solidFill>
            <a:schemeClr val="accent1">
              <a:alpha val="85000"/>
            </a:schemeClr>
          </a:solidFill>
        </p:spPr>
        <p:txBody>
          <a:bodyPr wrap="square" lIns="118872" tIns="36576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 i="0" spc="2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36" name="Text Placeholder 28">
            <a:extLst>
              <a:ext uri="{FF2B5EF4-FFF2-40B4-BE49-F238E27FC236}">
                <a16:creationId xmlns:a16="http://schemas.microsoft.com/office/drawing/2014/main" id="{5985B1DB-E488-ABA9-E8FB-18D2006DCE0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890513" y="5584541"/>
            <a:ext cx="1943837" cy="347662"/>
          </a:xfrm>
        </p:spPr>
        <p:txBody>
          <a:bodyPr vert="horz" lIns="0" tIns="0" rIns="0" bIns="0" rtlCol="0">
            <a:noAutofit/>
          </a:bodyPr>
          <a:lstStyle>
            <a:lvl1pPr>
              <a:defRPr lang="en-US" sz="1200" spc="20" baseline="0" dirty="0">
                <a:solidFill>
                  <a:schemeClr val="bg1"/>
                </a:solidFill>
              </a:defRPr>
            </a:lvl1pPr>
          </a:lstStyle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/>
              <a:t>Title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FC1105-93C5-0E50-1656-271A54E5D97D}"/>
              </a:ext>
            </a:extLst>
          </p:cNvPr>
          <p:cNvSpPr>
            <a:spLocks noGrp="1"/>
          </p:cNvSpPr>
          <p:nvPr>
            <p:ph type="ftr" sz="quarter" idx="37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134F48D-1D23-34DB-1FB6-07EEB752692C}"/>
              </a:ext>
            </a:extLst>
          </p:cNvPr>
          <p:cNvSpPr>
            <a:spLocks noGrp="1"/>
          </p:cNvSpPr>
          <p:nvPr>
            <p:ph type="sldNum" sz="quarter" idx="38"/>
          </p:nvPr>
        </p:nvSpPr>
        <p:spPr/>
        <p:txBody>
          <a:bodyPr/>
          <a:lstStyle/>
          <a:p>
            <a:fld id="{1A2372BB-C42F-4FE8-AE4C-191764A59F09}" type="slidenum">
              <a:rPr lang="cs-CZ" smtClean="0"/>
              <a:t>‹#›</a:t>
            </a:fld>
            <a:endParaRPr lang="cs-CZ"/>
          </a:p>
        </p:txBody>
      </p:sp>
      <p:pic>
        <p:nvPicPr>
          <p:cNvPr id="2" name="Obrázek 1" descr="Obsah obrázku text, Písmo, design, typografie&#10;&#10;Popis byl vytvořen automaticky">
            <a:extLst>
              <a:ext uri="{FF2B5EF4-FFF2-40B4-BE49-F238E27FC236}">
                <a16:creationId xmlns:a16="http://schemas.microsoft.com/office/drawing/2014/main" id="{63046801-661A-7C1D-A01F-FFE41010439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7048" y="6110125"/>
            <a:ext cx="2372387" cy="585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6883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>
            <a:extLst>
              <a:ext uri="{FF2B5EF4-FFF2-40B4-BE49-F238E27FC236}">
                <a16:creationId xmlns:a16="http://schemas.microsoft.com/office/drawing/2014/main" id="{8D869122-E2BC-ED44-681B-43F70BEF81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0168" y="876301"/>
            <a:ext cx="10122632" cy="652054"/>
          </a:xfrm>
        </p:spPr>
        <p:txBody>
          <a:bodyPr anchor="ctr">
            <a:noAutofit/>
          </a:bodyPr>
          <a:lstStyle>
            <a:lvl1pPr algn="ctr">
              <a:defRPr sz="3600" baseline="0"/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8" name="Picture Placeholder 23">
            <a:extLst>
              <a:ext uri="{FF2B5EF4-FFF2-40B4-BE49-F238E27FC236}">
                <a16:creationId xmlns:a16="http://schemas.microsoft.com/office/drawing/2014/main" id="{255CBD6C-C281-8722-27D4-3D2CC5788A0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26816" y="2469062"/>
            <a:ext cx="2000530" cy="1612167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F1774C4E-7344-8232-3750-E424576E1D73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324810" y="4108542"/>
            <a:ext cx="2002536" cy="740664"/>
          </a:xfrm>
          <a:custGeom>
            <a:avLst/>
            <a:gdLst>
              <a:gd name="connsiteX0" fmla="*/ 0 w 2226360"/>
              <a:gd name="connsiteY0" fmla="*/ 0 h 1530417"/>
              <a:gd name="connsiteX1" fmla="*/ 2226360 w 2226360"/>
              <a:gd name="connsiteY1" fmla="*/ 0 h 1530417"/>
              <a:gd name="connsiteX2" fmla="*/ 2226360 w 2226360"/>
              <a:gd name="connsiteY2" fmla="*/ 1530417 h 1530417"/>
              <a:gd name="connsiteX3" fmla="*/ 0 w 2226360"/>
              <a:gd name="connsiteY3" fmla="*/ 1530417 h 1530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26360" h="1530417">
                <a:moveTo>
                  <a:pt x="0" y="0"/>
                </a:moveTo>
                <a:lnTo>
                  <a:pt x="2226360" y="0"/>
                </a:lnTo>
                <a:lnTo>
                  <a:pt x="2226360" y="1530417"/>
                </a:lnTo>
                <a:lnTo>
                  <a:pt x="0" y="1530417"/>
                </a:lnTo>
                <a:close/>
              </a:path>
            </a:pathLst>
          </a:custGeom>
          <a:solidFill>
            <a:schemeClr val="accent1">
              <a:alpha val="85000"/>
            </a:schemeClr>
          </a:solidFill>
        </p:spPr>
        <p:txBody>
          <a:bodyPr wrap="square" lIns="91440" tIns="219456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 i="0" spc="20" baseline="0">
                <a:solidFill>
                  <a:schemeClr val="bg1"/>
                </a:solidFill>
                <a:latin typeface="Garamond" panose="02020404030301010803" pitchFamily="18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30" name="Text Placeholder 28">
            <a:extLst>
              <a:ext uri="{FF2B5EF4-FFF2-40B4-BE49-F238E27FC236}">
                <a16:creationId xmlns:a16="http://schemas.microsoft.com/office/drawing/2014/main" id="{1CE5D490-4727-FFF1-4BFF-A3DED42ECA3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409357" y="4508159"/>
            <a:ext cx="1833441" cy="217186"/>
          </a:xfrm>
        </p:spPr>
        <p:txBody>
          <a:bodyPr vert="horz" lIns="0" tIns="0" rIns="0" bIns="0" rtlCol="0" anchor="b">
            <a:noAutofit/>
          </a:bodyPr>
          <a:lstStyle>
            <a:lvl1pPr>
              <a:defRPr lang="en-US" sz="1200" spc="20" baseline="0" dirty="0">
                <a:solidFill>
                  <a:schemeClr val="bg1"/>
                </a:solidFill>
                <a:latin typeface="Garamond" panose="02020404030301010803" pitchFamily="18" charset="0"/>
              </a:defRPr>
            </a:lvl1pPr>
          </a:lstStyle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/>
              <a:t>Title</a:t>
            </a:r>
          </a:p>
        </p:txBody>
      </p:sp>
      <p:sp>
        <p:nvSpPr>
          <p:cNvPr id="18" name="Picture Placeholder 23">
            <a:extLst>
              <a:ext uri="{FF2B5EF4-FFF2-40B4-BE49-F238E27FC236}">
                <a16:creationId xmlns:a16="http://schemas.microsoft.com/office/drawing/2014/main" id="{53802057-01C6-8655-30FA-091AC26925F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920944" y="2469062"/>
            <a:ext cx="2000530" cy="1612167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69E47AF5-CB74-C3EB-76CA-1CA76678E2D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918938" y="4108542"/>
            <a:ext cx="2002536" cy="740664"/>
          </a:xfrm>
          <a:custGeom>
            <a:avLst/>
            <a:gdLst>
              <a:gd name="connsiteX0" fmla="*/ 0 w 2226360"/>
              <a:gd name="connsiteY0" fmla="*/ 0 h 1530417"/>
              <a:gd name="connsiteX1" fmla="*/ 2226360 w 2226360"/>
              <a:gd name="connsiteY1" fmla="*/ 0 h 1530417"/>
              <a:gd name="connsiteX2" fmla="*/ 2226360 w 2226360"/>
              <a:gd name="connsiteY2" fmla="*/ 1530417 h 1530417"/>
              <a:gd name="connsiteX3" fmla="*/ 0 w 2226360"/>
              <a:gd name="connsiteY3" fmla="*/ 1530417 h 1530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26360" h="1530417">
                <a:moveTo>
                  <a:pt x="0" y="0"/>
                </a:moveTo>
                <a:lnTo>
                  <a:pt x="2226360" y="0"/>
                </a:lnTo>
                <a:lnTo>
                  <a:pt x="2226360" y="1530417"/>
                </a:lnTo>
                <a:lnTo>
                  <a:pt x="0" y="1530417"/>
                </a:lnTo>
                <a:close/>
              </a:path>
            </a:pathLst>
          </a:custGeom>
          <a:solidFill>
            <a:schemeClr val="accent1">
              <a:alpha val="85000"/>
            </a:schemeClr>
          </a:solidFill>
        </p:spPr>
        <p:txBody>
          <a:bodyPr wrap="square" lIns="91440" tIns="219456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 i="0" spc="20" baseline="0">
                <a:solidFill>
                  <a:schemeClr val="bg1"/>
                </a:solidFill>
                <a:latin typeface="Garamond" panose="02020404030301010803" pitchFamily="18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36" name="Text Placeholder 28">
            <a:extLst>
              <a:ext uri="{FF2B5EF4-FFF2-40B4-BE49-F238E27FC236}">
                <a16:creationId xmlns:a16="http://schemas.microsoft.com/office/drawing/2014/main" id="{890DFA6A-3356-DE98-022D-0DA202FBFD7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038253" y="4508159"/>
            <a:ext cx="1833441" cy="217186"/>
          </a:xfrm>
        </p:spPr>
        <p:txBody>
          <a:bodyPr vert="horz" lIns="0" tIns="0" rIns="0" bIns="0" rtlCol="0" anchor="b">
            <a:noAutofit/>
          </a:bodyPr>
          <a:lstStyle>
            <a:lvl1pPr>
              <a:defRPr lang="en-US" sz="1200" spc="20" baseline="0" dirty="0">
                <a:solidFill>
                  <a:schemeClr val="bg1"/>
                </a:solidFill>
                <a:latin typeface="Garamond" panose="02020404030301010803" pitchFamily="18" charset="0"/>
              </a:defRPr>
            </a:lvl1pPr>
          </a:lstStyle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/>
              <a:t>Title</a:t>
            </a:r>
          </a:p>
        </p:txBody>
      </p:sp>
      <p:sp>
        <p:nvSpPr>
          <p:cNvPr id="19" name="Picture Placeholder 23">
            <a:extLst>
              <a:ext uri="{FF2B5EF4-FFF2-40B4-BE49-F238E27FC236}">
                <a16:creationId xmlns:a16="http://schemas.microsoft.com/office/drawing/2014/main" id="{4EB02CDB-488A-8142-CAF9-8E37FFF7C07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402795" y="2469062"/>
            <a:ext cx="2000530" cy="1612167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3" name="Text Placeholder 42">
            <a:extLst>
              <a:ext uri="{FF2B5EF4-FFF2-40B4-BE49-F238E27FC236}">
                <a16:creationId xmlns:a16="http://schemas.microsoft.com/office/drawing/2014/main" id="{4F3265D0-915B-E319-A154-B81C7A2C5B94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394822" y="4108542"/>
            <a:ext cx="2002536" cy="740664"/>
          </a:xfrm>
          <a:custGeom>
            <a:avLst/>
            <a:gdLst>
              <a:gd name="connsiteX0" fmla="*/ 0 w 2226360"/>
              <a:gd name="connsiteY0" fmla="*/ 0 h 1530417"/>
              <a:gd name="connsiteX1" fmla="*/ 2226360 w 2226360"/>
              <a:gd name="connsiteY1" fmla="*/ 0 h 1530417"/>
              <a:gd name="connsiteX2" fmla="*/ 2226360 w 2226360"/>
              <a:gd name="connsiteY2" fmla="*/ 1530417 h 1530417"/>
              <a:gd name="connsiteX3" fmla="*/ 0 w 2226360"/>
              <a:gd name="connsiteY3" fmla="*/ 1530417 h 1530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26360" h="1530417">
                <a:moveTo>
                  <a:pt x="0" y="0"/>
                </a:moveTo>
                <a:lnTo>
                  <a:pt x="2226360" y="0"/>
                </a:lnTo>
                <a:lnTo>
                  <a:pt x="2226360" y="1530417"/>
                </a:lnTo>
                <a:lnTo>
                  <a:pt x="0" y="1530417"/>
                </a:lnTo>
                <a:close/>
              </a:path>
            </a:pathLst>
          </a:custGeom>
          <a:solidFill>
            <a:schemeClr val="accent1">
              <a:alpha val="85000"/>
            </a:schemeClr>
          </a:solidFill>
        </p:spPr>
        <p:txBody>
          <a:bodyPr wrap="square" lIns="91440" tIns="219456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 i="0" spc="20" baseline="0">
                <a:solidFill>
                  <a:schemeClr val="bg1"/>
                </a:solidFill>
                <a:latin typeface="Garamond" panose="02020404030301010803" pitchFamily="18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39" name="Text Placeholder 28">
            <a:extLst>
              <a:ext uri="{FF2B5EF4-FFF2-40B4-BE49-F238E27FC236}">
                <a16:creationId xmlns:a16="http://schemas.microsoft.com/office/drawing/2014/main" id="{CC0A1957-087D-BAC8-2FD3-C7879A14D68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443476" y="4508159"/>
            <a:ext cx="1833441" cy="217186"/>
          </a:xfrm>
        </p:spPr>
        <p:txBody>
          <a:bodyPr vert="horz" lIns="0" tIns="0" rIns="0" bIns="0" rtlCol="0" anchor="b">
            <a:noAutofit/>
          </a:bodyPr>
          <a:lstStyle>
            <a:lvl1pPr>
              <a:defRPr lang="en-US" sz="1200" spc="20" baseline="0" dirty="0">
                <a:solidFill>
                  <a:schemeClr val="bg1"/>
                </a:solidFill>
                <a:latin typeface="Garamond" panose="02020404030301010803" pitchFamily="18" charset="0"/>
              </a:defRPr>
            </a:lvl1pPr>
          </a:lstStyle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/>
              <a:t>Title</a:t>
            </a:r>
          </a:p>
        </p:txBody>
      </p:sp>
      <p:sp>
        <p:nvSpPr>
          <p:cNvPr id="17" name="Picture Placeholder 23">
            <a:extLst>
              <a:ext uri="{FF2B5EF4-FFF2-40B4-BE49-F238E27FC236}">
                <a16:creationId xmlns:a16="http://schemas.microsoft.com/office/drawing/2014/main" id="{C0FA0782-5A43-CA2A-3152-A02B9D5D744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731390" y="2469062"/>
            <a:ext cx="2000530" cy="1612167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D922E682-729B-97DE-1956-5B8FDDB7A7B0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731390" y="4081228"/>
            <a:ext cx="2002536" cy="808405"/>
          </a:xfrm>
          <a:custGeom>
            <a:avLst/>
            <a:gdLst>
              <a:gd name="connsiteX0" fmla="*/ 0 w 2226360"/>
              <a:gd name="connsiteY0" fmla="*/ 0 h 1530417"/>
              <a:gd name="connsiteX1" fmla="*/ 2226360 w 2226360"/>
              <a:gd name="connsiteY1" fmla="*/ 0 h 1530417"/>
              <a:gd name="connsiteX2" fmla="*/ 2226360 w 2226360"/>
              <a:gd name="connsiteY2" fmla="*/ 1530417 h 1530417"/>
              <a:gd name="connsiteX3" fmla="*/ 0 w 2226360"/>
              <a:gd name="connsiteY3" fmla="*/ 1530417 h 1530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26360" h="1530417">
                <a:moveTo>
                  <a:pt x="0" y="0"/>
                </a:moveTo>
                <a:lnTo>
                  <a:pt x="2226360" y="0"/>
                </a:lnTo>
                <a:lnTo>
                  <a:pt x="2226360" y="1530417"/>
                </a:lnTo>
                <a:lnTo>
                  <a:pt x="0" y="1530417"/>
                </a:lnTo>
                <a:close/>
              </a:path>
            </a:pathLst>
          </a:custGeom>
          <a:solidFill>
            <a:schemeClr val="accent1">
              <a:alpha val="85000"/>
            </a:schemeClr>
          </a:solidFill>
        </p:spPr>
        <p:txBody>
          <a:bodyPr wrap="square" lIns="91440" tIns="219456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 i="0" spc="20" baseline="0">
                <a:solidFill>
                  <a:schemeClr val="bg1"/>
                </a:solidFill>
                <a:latin typeface="Garamond" panose="02020404030301010803" pitchFamily="18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42" name="Text Placeholder 28">
            <a:extLst>
              <a:ext uri="{FF2B5EF4-FFF2-40B4-BE49-F238E27FC236}">
                <a16:creationId xmlns:a16="http://schemas.microsoft.com/office/drawing/2014/main" id="{8A2E2333-661F-499A-4099-13003D5327D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14934" y="4508159"/>
            <a:ext cx="1833441" cy="217186"/>
          </a:xfrm>
        </p:spPr>
        <p:txBody>
          <a:bodyPr vert="horz" lIns="0" tIns="0" rIns="0" bIns="0" rtlCol="0" anchor="b">
            <a:noAutofit/>
          </a:bodyPr>
          <a:lstStyle>
            <a:lvl1pPr>
              <a:defRPr lang="en-US" sz="1200" spc="20" baseline="0" dirty="0">
                <a:solidFill>
                  <a:schemeClr val="bg1"/>
                </a:solidFill>
                <a:latin typeface="Garamond" panose="02020404030301010803" pitchFamily="18" charset="0"/>
              </a:defRPr>
            </a:lvl1pPr>
          </a:lstStyle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/>
              <a:t>Title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8B2A1B4-8B38-9645-3655-35A4232B984C}"/>
              </a:ext>
            </a:extLst>
          </p:cNvPr>
          <p:cNvSpPr>
            <a:spLocks noGrp="1"/>
          </p:cNvSpPr>
          <p:nvPr>
            <p:ph type="ftr" sz="quarter" idx="45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FD77F83-709B-A595-838B-A50CBBA8DB76}"/>
              </a:ext>
            </a:extLst>
          </p:cNvPr>
          <p:cNvSpPr>
            <a:spLocks noGrp="1"/>
          </p:cNvSpPr>
          <p:nvPr>
            <p:ph type="sldNum" sz="quarter" idx="46"/>
          </p:nvPr>
        </p:nvSpPr>
        <p:spPr/>
        <p:txBody>
          <a:bodyPr/>
          <a:lstStyle/>
          <a:p>
            <a:fld id="{1A2372BB-C42F-4FE8-AE4C-191764A59F09}" type="slidenum">
              <a:rPr lang="cs-CZ" smtClean="0"/>
              <a:t>‹#›</a:t>
            </a:fld>
            <a:endParaRPr lang="cs-CZ"/>
          </a:p>
        </p:txBody>
      </p:sp>
      <p:pic>
        <p:nvPicPr>
          <p:cNvPr id="4" name="Obrázek 3" descr="Obsah obrázku text, Písmo, design, typografie&#10;&#10;Popis byl vytvořen automaticky">
            <a:extLst>
              <a:ext uri="{FF2B5EF4-FFF2-40B4-BE49-F238E27FC236}">
                <a16:creationId xmlns:a16="http://schemas.microsoft.com/office/drawing/2014/main" id="{77D748DD-1DC6-F565-9ECB-CAE7741369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7048" y="6110125"/>
            <a:ext cx="2372387" cy="585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5600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21">
            <a:extLst>
              <a:ext uri="{FF2B5EF4-FFF2-40B4-BE49-F238E27FC236}">
                <a16:creationId xmlns:a16="http://schemas.microsoft.com/office/drawing/2014/main" id="{3995F526-330B-DAB7-25A1-EFA47C9C80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7384" y="884982"/>
            <a:ext cx="5744335" cy="979204"/>
          </a:xfrm>
        </p:spPr>
        <p:txBody>
          <a:bodyPr lIns="0" tIns="0" rIns="0" bIns="0" anchor="t">
            <a:noAutofit/>
          </a:bodyPr>
          <a:lstStyle>
            <a:lvl1pPr>
              <a:defRPr sz="3600" cap="all" baseline="0"/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15" name="Text Placeholder 28">
            <a:extLst>
              <a:ext uri="{FF2B5EF4-FFF2-40B4-BE49-F238E27FC236}">
                <a16:creationId xmlns:a16="http://schemas.microsoft.com/office/drawing/2014/main" id="{93B8605C-A60E-DE47-5851-9BF04601C89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52790" y="1864186"/>
            <a:ext cx="5753520" cy="631867"/>
          </a:xfrm>
        </p:spPr>
        <p:txBody>
          <a:bodyPr lIns="0" tIns="0" rIns="0" bIns="0"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2000" b="1" i="0" kern="1200" cap="all" spc="300" baseline="0" dirty="0">
                <a:solidFill>
                  <a:schemeClr val="tx1"/>
                </a:solidFill>
                <a:latin typeface="+mj-lt"/>
                <a:ea typeface="+mn-ea"/>
                <a:cs typeface="Arial Black" panose="020B0604020202020204" pitchFamily="34" charset="0"/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0" name="Text Placeholder 28">
            <a:extLst>
              <a:ext uri="{FF2B5EF4-FFF2-40B4-BE49-F238E27FC236}">
                <a16:creationId xmlns:a16="http://schemas.microsoft.com/office/drawing/2014/main" id="{7B436DCE-21AD-38E2-5C66-1BA09385112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51805" y="2553205"/>
            <a:ext cx="5257800" cy="1311566"/>
          </a:xfrm>
        </p:spPr>
        <p:txBody>
          <a:bodyPr vert="horz" lIns="0" tIns="0" rIns="0" bIns="0" rtlCol="0">
            <a:noAutofit/>
          </a:bodyPr>
          <a:lstStyle>
            <a:lvl1pPr marL="0" indent="0">
              <a:buFont typeface="Arial" panose="020B0604020202020204" pitchFamily="34" charset="0"/>
              <a:buChar char="•"/>
              <a:defRPr lang="en-US" sz="1400" spc="0" baseline="0" dirty="0"/>
            </a:lvl1pPr>
          </a:lstStyle>
          <a:p>
            <a:pPr marL="285750" lvl="0" indent="-285750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Second level</a:t>
            </a: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  <p:sp>
        <p:nvSpPr>
          <p:cNvPr id="20" name="Text Placeholder 28">
            <a:extLst>
              <a:ext uri="{FF2B5EF4-FFF2-40B4-BE49-F238E27FC236}">
                <a16:creationId xmlns:a16="http://schemas.microsoft.com/office/drawing/2014/main" id="{3A8FAFF0-E023-1B32-CC58-E8ABA8632D2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52790" y="4057317"/>
            <a:ext cx="5753520" cy="631867"/>
          </a:xfrm>
        </p:spPr>
        <p:txBody>
          <a:bodyPr lIns="0" tIns="0" rIns="0" bIns="0"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2000" b="1" i="0" kern="1200" cap="all" spc="300" baseline="0" dirty="0">
                <a:solidFill>
                  <a:schemeClr val="tx1"/>
                </a:solidFill>
                <a:latin typeface="+mj-lt"/>
                <a:ea typeface="+mn-ea"/>
                <a:cs typeface="Arial Black" panose="020B0604020202020204" pitchFamily="34" charset="0"/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9" name="Text Placeholder 28">
            <a:extLst>
              <a:ext uri="{FF2B5EF4-FFF2-40B4-BE49-F238E27FC236}">
                <a16:creationId xmlns:a16="http://schemas.microsoft.com/office/drawing/2014/main" id="{B73215FA-B8EB-7DD7-837F-F76B74F8372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51805" y="4746336"/>
            <a:ext cx="5257800" cy="1311566"/>
          </a:xfrm>
        </p:spPr>
        <p:txBody>
          <a:bodyPr vert="horz" lIns="0" tIns="0" rIns="0" bIns="0" rtlCol="0">
            <a:noAutofit/>
          </a:bodyPr>
          <a:lstStyle>
            <a:lvl1pPr marL="0" indent="0">
              <a:buFont typeface="Arial" panose="020B0604020202020204" pitchFamily="34" charset="0"/>
              <a:buChar char="•"/>
              <a:defRPr lang="en-US" sz="1400" spc="0" baseline="0" dirty="0"/>
            </a:lvl1pPr>
          </a:lstStyle>
          <a:p>
            <a:pPr marL="285750" lvl="0" indent="-285750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Second level</a:t>
            </a: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AED9AA9-2FB1-B400-47C0-803090B07B01}"/>
              </a:ext>
            </a:extLst>
          </p:cNvPr>
          <p:cNvSpPr/>
          <p:nvPr/>
        </p:nvSpPr>
        <p:spPr>
          <a:xfrm>
            <a:off x="7793831" y="810843"/>
            <a:ext cx="3091172" cy="5165751"/>
          </a:xfrm>
          <a:prstGeom prst="rect">
            <a:avLst/>
          </a:prstGeom>
          <a:solidFill>
            <a:schemeClr val="accent1">
              <a:alpha val="93231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C39E8D03-897F-C49F-D816-03B8BD63013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14510" y="1066373"/>
            <a:ext cx="2243137" cy="4636843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>
            <a:noAutofit/>
          </a:bodyPr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2" name="Picture Placeholder 17">
            <a:extLst>
              <a:ext uri="{FF2B5EF4-FFF2-40B4-BE49-F238E27FC236}">
                <a16:creationId xmlns:a16="http://schemas.microsoft.com/office/drawing/2014/main" id="{DE571619-8CCB-E378-472D-84C8ED7F8AC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791099" y="1066373"/>
            <a:ext cx="1672682" cy="2278993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>
            <a:noAutofit/>
          </a:bodyPr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3" name="Picture Placeholder 17">
            <a:extLst>
              <a:ext uri="{FF2B5EF4-FFF2-40B4-BE49-F238E27FC236}">
                <a16:creationId xmlns:a16="http://schemas.microsoft.com/office/drawing/2014/main" id="{4A772672-1696-B0AC-34A7-37560F101DF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791099" y="3716569"/>
            <a:ext cx="1672682" cy="1986648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>
            <a:noAutofit/>
          </a:bodyPr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A615220-DA65-3A8D-609D-95B6D86B192A}"/>
              </a:ext>
            </a:extLst>
          </p:cNvPr>
          <p:cNvSpPr>
            <a:spLocks noGrp="1"/>
          </p:cNvSpPr>
          <p:nvPr>
            <p:ph type="ftr" sz="quarter" idx="34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AC2A57F-F2BF-F3B3-9D45-5DCD2608D80C}"/>
              </a:ext>
            </a:extLst>
          </p:cNvPr>
          <p:cNvSpPr>
            <a:spLocks noGrp="1"/>
          </p:cNvSpPr>
          <p:nvPr>
            <p:ph type="sldNum" sz="quarter" idx="35"/>
          </p:nvPr>
        </p:nvSpPr>
        <p:spPr/>
        <p:txBody>
          <a:bodyPr/>
          <a:lstStyle/>
          <a:p>
            <a:fld id="{1A2372BB-C42F-4FE8-AE4C-191764A59F09}" type="slidenum">
              <a:rPr lang="cs-CZ" smtClean="0"/>
              <a:t>‹#›</a:t>
            </a:fld>
            <a:endParaRPr lang="cs-CZ"/>
          </a:p>
        </p:txBody>
      </p:sp>
      <p:pic>
        <p:nvPicPr>
          <p:cNvPr id="4" name="Obrázek 3" descr="Obsah obrázku text, Písmo, design, typografie&#10;&#10;Popis byl vytvořen automaticky">
            <a:extLst>
              <a:ext uri="{FF2B5EF4-FFF2-40B4-BE49-F238E27FC236}">
                <a16:creationId xmlns:a16="http://schemas.microsoft.com/office/drawing/2014/main" id="{D6E54747-C6CD-C409-00E8-7D37D4D31C0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7048" y="6110125"/>
            <a:ext cx="2372387" cy="585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7752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821385B8-472C-422F-2A52-C71336190A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0168" y="876301"/>
            <a:ext cx="10122632" cy="652054"/>
          </a:xfrm>
        </p:spPr>
        <p:txBody>
          <a:bodyPr anchor="ctr">
            <a:noAutofit/>
          </a:bodyPr>
          <a:lstStyle>
            <a:lvl1pPr algn="ctr">
              <a:defRPr sz="3600" baseline="0"/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9DE7CA9C-8486-4EA1-8701-DB28FF478598}"/>
              </a:ext>
            </a:extLst>
          </p:cNvPr>
          <p:cNvSpPr/>
          <p:nvPr/>
        </p:nvSpPr>
        <p:spPr>
          <a:xfrm>
            <a:off x="1230056" y="1800504"/>
            <a:ext cx="956930" cy="956930"/>
          </a:xfrm>
          <a:prstGeom prst="ellipse">
            <a:avLst/>
          </a:prstGeom>
          <a:solidFill>
            <a:schemeClr val="accent1">
              <a:alpha val="7449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26" name="Picture Placeholder 13">
            <a:extLst>
              <a:ext uri="{FF2B5EF4-FFF2-40B4-BE49-F238E27FC236}">
                <a16:creationId xmlns:a16="http://schemas.microsoft.com/office/drawing/2014/main" id="{5C378C59-971F-BF38-742D-D95B205A12CA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1753863" y="1760005"/>
            <a:ext cx="1159161" cy="1036101"/>
          </a:xfrm>
          <a:noFill/>
        </p:spPr>
        <p:txBody>
          <a:bodyPr anchor="ctr">
            <a:noAutofit/>
          </a:bodyPr>
          <a:lstStyle>
            <a:lvl1pPr algn="ctr">
              <a:defRPr sz="160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3BAF3E19-6FBE-8CBB-4079-33F65C860D3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82755" y="2852180"/>
            <a:ext cx="2944737" cy="1226612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000" b="1" i="0" cap="all" spc="300" baseline="0">
                <a:latin typeface="+mj-lt"/>
                <a:cs typeface="Arial Black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16C42666-9F54-E92B-0327-85CCBAD21F0A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882756" y="4190824"/>
            <a:ext cx="2962340" cy="1709462"/>
          </a:xfrm>
        </p:spPr>
        <p:txBody>
          <a:bodyPr lIns="0" tIns="0" rIns="0" bIns="0">
            <a:no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400" b="0" i="0">
                <a:latin typeface="Garamond" panose="02020404030301010803" pitchFamily="18" charset="0"/>
              </a:defRPr>
            </a:lvl1pPr>
            <a:lvl2pPr marL="800100" indent="-342900">
              <a:lnSpc>
                <a:spcPct val="100000"/>
              </a:lnSpc>
              <a:buFont typeface="Arial" panose="020B0604020202020204" pitchFamily="34" charset="0"/>
              <a:buChar char="•"/>
              <a:defRPr sz="1400" b="0" i="0">
                <a:latin typeface="Garamond" panose="02020404030301010803" pitchFamily="18" charset="0"/>
              </a:defRPr>
            </a:lvl2pPr>
            <a:lvl3pPr marL="12001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400" b="0" i="0">
                <a:latin typeface="Garamond" panose="02020404030301010803" pitchFamily="18" charset="0"/>
              </a:defRPr>
            </a:lvl3pPr>
            <a:lvl4pPr marL="16573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400" b="0" i="0">
                <a:latin typeface="Garamond" panose="02020404030301010803" pitchFamily="18" charset="0"/>
              </a:defRPr>
            </a:lvl4pPr>
            <a:lvl5pPr marL="21145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400" b="0" i="0">
                <a:latin typeface="Garamond" panose="02020404030301010803" pitchFamily="18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CFF2E1B-0868-370D-4DD5-C9FAA608FAF8}"/>
              </a:ext>
            </a:extLst>
          </p:cNvPr>
          <p:cNvSpPr/>
          <p:nvPr/>
        </p:nvSpPr>
        <p:spPr>
          <a:xfrm>
            <a:off x="4986712" y="1799590"/>
            <a:ext cx="956930" cy="956930"/>
          </a:xfrm>
          <a:prstGeom prst="ellipse">
            <a:avLst/>
          </a:prstGeom>
          <a:solidFill>
            <a:schemeClr val="accent1">
              <a:alpha val="7449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0B4A9B4F-A838-18BA-A205-674E6E13EB45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5567018" y="1760004"/>
            <a:ext cx="1159161" cy="1036101"/>
          </a:xfrm>
          <a:noFill/>
        </p:spPr>
        <p:txBody>
          <a:bodyPr anchor="ctr">
            <a:noAutofit/>
          </a:bodyPr>
          <a:lstStyle>
            <a:lvl1pPr algn="ctr">
              <a:defRPr sz="160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31" name="Text Placeholder 28">
            <a:extLst>
              <a:ext uri="{FF2B5EF4-FFF2-40B4-BE49-F238E27FC236}">
                <a16:creationId xmlns:a16="http://schemas.microsoft.com/office/drawing/2014/main" id="{35959781-AA1F-7789-57AC-F3583B408E7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00335" y="2842859"/>
            <a:ext cx="2895445" cy="1226612"/>
          </a:xfrm>
        </p:spPr>
        <p:txBody>
          <a:bodyPr lIns="0" tIns="0" rIns="0" bIns="0"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2000" b="1" i="0" kern="1200" cap="all" spc="300" baseline="0" dirty="0">
                <a:solidFill>
                  <a:schemeClr val="tx1"/>
                </a:solidFill>
                <a:latin typeface="+mj-lt"/>
                <a:ea typeface="+mn-ea"/>
                <a:cs typeface="Arial Black" panose="020B0604020202020204" pitchFamily="34" charset="0"/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73AFA26A-367B-C958-6FDA-30DC18B38549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4498398" y="4182739"/>
            <a:ext cx="2899318" cy="1709463"/>
          </a:xfrm>
        </p:spPr>
        <p:txBody>
          <a:bodyPr tIns="0" bIns="0">
            <a:no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400" b="0" i="0">
                <a:latin typeface="Garamond" panose="02020404030301010803" pitchFamily="18" charset="0"/>
              </a:defRPr>
            </a:lvl1pPr>
            <a:lvl2pPr marL="800100" indent="-342900">
              <a:lnSpc>
                <a:spcPct val="100000"/>
              </a:lnSpc>
              <a:buFont typeface="Arial" panose="020B0604020202020204" pitchFamily="34" charset="0"/>
              <a:buChar char="•"/>
              <a:defRPr sz="1400" b="0" i="0">
                <a:latin typeface="Garamond" panose="02020404030301010803" pitchFamily="18" charset="0"/>
              </a:defRPr>
            </a:lvl2pPr>
            <a:lvl3pPr marL="12001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400" b="0" i="0">
                <a:latin typeface="Garamond" panose="02020404030301010803" pitchFamily="18" charset="0"/>
              </a:defRPr>
            </a:lvl3pPr>
            <a:lvl4pPr marL="16573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400" b="0" i="0">
                <a:latin typeface="Garamond" panose="02020404030301010803" pitchFamily="18" charset="0"/>
              </a:defRPr>
            </a:lvl4pPr>
            <a:lvl5pPr marL="21145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400" b="0" i="0">
                <a:latin typeface="Garamond" panose="02020404030301010803" pitchFamily="18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BE993317-B15E-4278-C4C8-D2C8F54AED79}"/>
              </a:ext>
            </a:extLst>
          </p:cNvPr>
          <p:cNvSpPr/>
          <p:nvPr/>
        </p:nvSpPr>
        <p:spPr>
          <a:xfrm>
            <a:off x="8451651" y="1806758"/>
            <a:ext cx="956930" cy="956930"/>
          </a:xfrm>
          <a:prstGeom prst="ellipse">
            <a:avLst/>
          </a:prstGeom>
          <a:solidFill>
            <a:schemeClr val="accent1">
              <a:alpha val="7449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25" name="Picture Placeholder 13">
            <a:extLst>
              <a:ext uri="{FF2B5EF4-FFF2-40B4-BE49-F238E27FC236}">
                <a16:creationId xmlns:a16="http://schemas.microsoft.com/office/drawing/2014/main" id="{320E0A84-9337-4401-9D13-157978C60776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9084573" y="1764669"/>
            <a:ext cx="1159161" cy="1036101"/>
          </a:xfrm>
          <a:noFill/>
        </p:spPr>
        <p:txBody>
          <a:bodyPr anchor="ctr">
            <a:noAutofit/>
          </a:bodyPr>
          <a:lstStyle>
            <a:lvl1pPr algn="ctr">
              <a:defRPr sz="160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32" name="Text Placeholder 28">
            <a:extLst>
              <a:ext uri="{FF2B5EF4-FFF2-40B4-BE49-F238E27FC236}">
                <a16:creationId xmlns:a16="http://schemas.microsoft.com/office/drawing/2014/main" id="{AC8F3009-6B00-DF9F-8517-05A826556634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990269" y="2852180"/>
            <a:ext cx="2895445" cy="1242133"/>
          </a:xfrm>
        </p:spPr>
        <p:txBody>
          <a:bodyPr lIns="0" tIns="0" rIns="0" bIns="0"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2000" b="1" i="0" kern="1200" cap="all" spc="300" baseline="0" dirty="0">
                <a:solidFill>
                  <a:schemeClr val="tx1"/>
                </a:solidFill>
                <a:latin typeface="+mj-lt"/>
                <a:ea typeface="+mn-ea"/>
                <a:cs typeface="Arial Black" panose="020B0604020202020204" pitchFamily="34" charset="0"/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B51E11FB-D524-5781-B4B3-F6E5484F19F3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7990269" y="4182739"/>
            <a:ext cx="2899318" cy="1701378"/>
          </a:xfrm>
        </p:spPr>
        <p:txBody>
          <a:bodyPr tIns="0" bIns="0">
            <a:no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400" b="0" i="0">
                <a:latin typeface="Garamond" panose="02020404030301010803" pitchFamily="18" charset="0"/>
              </a:defRPr>
            </a:lvl1pPr>
            <a:lvl2pPr marL="800100" indent="-342900">
              <a:lnSpc>
                <a:spcPct val="100000"/>
              </a:lnSpc>
              <a:buFont typeface="Arial" panose="020B0604020202020204" pitchFamily="34" charset="0"/>
              <a:buChar char="•"/>
              <a:defRPr sz="1400" b="0" i="0">
                <a:latin typeface="Garamond" panose="02020404030301010803" pitchFamily="18" charset="0"/>
              </a:defRPr>
            </a:lvl2pPr>
            <a:lvl3pPr marL="12001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400" b="0" i="0">
                <a:latin typeface="Garamond" panose="02020404030301010803" pitchFamily="18" charset="0"/>
              </a:defRPr>
            </a:lvl3pPr>
            <a:lvl4pPr marL="16573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400" b="0" i="0">
                <a:latin typeface="Garamond" panose="02020404030301010803" pitchFamily="18" charset="0"/>
              </a:defRPr>
            </a:lvl4pPr>
            <a:lvl5pPr marL="21145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400" b="0" i="0">
                <a:latin typeface="Garamond" panose="02020404030301010803" pitchFamily="18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66B1E6-E67B-3B07-B464-6C782D2D21E7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63D2A3-D5E9-1D68-8AB2-1DB5C21E9126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/>
          <a:lstStyle/>
          <a:p>
            <a:fld id="{1A2372BB-C42F-4FE8-AE4C-191764A59F09}" type="slidenum">
              <a:rPr lang="cs-CZ" smtClean="0"/>
              <a:t>‹#›</a:t>
            </a:fld>
            <a:endParaRPr lang="cs-CZ"/>
          </a:p>
        </p:txBody>
      </p:sp>
      <p:pic>
        <p:nvPicPr>
          <p:cNvPr id="7" name="Obrázek 6" descr="Obsah obrázku text, Písmo, design, typografie&#10;&#10;Popis byl vytvořen automaticky">
            <a:extLst>
              <a:ext uri="{FF2B5EF4-FFF2-40B4-BE49-F238E27FC236}">
                <a16:creationId xmlns:a16="http://schemas.microsoft.com/office/drawing/2014/main" id="{3C13EE9D-5F7A-53BE-A6AD-FC32F067A2D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7048" y="6110125"/>
            <a:ext cx="2372387" cy="585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1213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ED5AF112-F5BD-9AA8-0E64-A6972333DD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94427" y="1921650"/>
            <a:ext cx="6964110" cy="410507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DE7E217-DB17-AA1B-8753-DBFDF42AB32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6FA3F1-16D7-20B8-B929-59317A576C9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A2372BB-C42F-4FE8-AE4C-191764A59F09}" type="slidenum">
              <a:rPr lang="cs-CZ" smtClean="0"/>
              <a:t>‹#›</a:t>
            </a:fld>
            <a:endParaRPr lang="cs-CZ"/>
          </a:p>
        </p:txBody>
      </p:sp>
      <p:pic>
        <p:nvPicPr>
          <p:cNvPr id="2" name="Obrázek 1" descr="Obsah obrázku schody, zábradlí, interiér, budova&#10;&#10;Popis byl vytvořen automaticky">
            <a:extLst>
              <a:ext uri="{FF2B5EF4-FFF2-40B4-BE49-F238E27FC236}">
                <a16:creationId xmlns:a16="http://schemas.microsoft.com/office/drawing/2014/main" id="{F0CB0046-82AD-9A92-3A24-4639D9FE79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772150" cy="6858000"/>
          </a:xfrm>
          <a:prstGeom prst="diagStripe">
            <a:avLst/>
          </a:prstGeom>
          <a:effectLst>
            <a:outerShdw blurRad="50800" dist="50800" dir="5400000" sx="1000" sy="1000" algn="ctr" rotWithShape="0">
              <a:srgbClr val="000000">
                <a:alpha val="99000"/>
              </a:srgbClr>
            </a:outerShdw>
          </a:effectLst>
        </p:spPr>
      </p:pic>
      <p:sp>
        <p:nvSpPr>
          <p:cNvPr id="5" name="Title 21">
            <a:extLst>
              <a:ext uri="{FF2B5EF4-FFF2-40B4-BE49-F238E27FC236}">
                <a16:creationId xmlns:a16="http://schemas.microsoft.com/office/drawing/2014/main" id="{592F592C-CC3F-8FC0-DAF8-24019474CA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14202" y="416172"/>
            <a:ext cx="5744335" cy="979204"/>
          </a:xfrm>
        </p:spPr>
        <p:txBody>
          <a:bodyPr lIns="0" tIns="0" rIns="0" bIns="0" anchor="t">
            <a:noAutofit/>
          </a:bodyPr>
          <a:lstStyle>
            <a:lvl1pPr>
              <a:defRPr sz="3600" baseline="0">
                <a:latin typeface="+mj-lt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pic>
        <p:nvPicPr>
          <p:cNvPr id="6" name="Obrázek 5" descr="Obsah obrázku text, Písmo, design, typografie&#10;&#10;Popis byl vytvořen automaticky">
            <a:extLst>
              <a:ext uri="{FF2B5EF4-FFF2-40B4-BE49-F238E27FC236}">
                <a16:creationId xmlns:a16="http://schemas.microsoft.com/office/drawing/2014/main" id="{AB8F81DD-9719-AF88-399B-7167F915E31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7048" y="6110125"/>
            <a:ext cx="2372387" cy="585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7466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FE8A3208-4A74-A460-0228-356C6F5F45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E2DEB-EA14-4918-AA8A-8EBFC18707EE}" type="datetimeFigureOut">
              <a:rPr lang="cs-CZ" smtClean="0"/>
              <a:t>28.05.2025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2BBF6D19-B416-A349-AB55-2564454143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8DBD030-2722-8690-47FA-9E8C3AEB59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04549-441D-4591-901F-9B2C613721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908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 descr="Obsah obrázku schody, zábradlí, interiér, budova&#10;&#10;Popis byl vytvořen automaticky">
            <a:extLst>
              <a:ext uri="{FF2B5EF4-FFF2-40B4-BE49-F238E27FC236}">
                <a16:creationId xmlns:a16="http://schemas.microsoft.com/office/drawing/2014/main" id="{F58F4244-ED21-DFAD-35B9-9C2349157EC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9850" y="0"/>
            <a:ext cx="5772150" cy="6858000"/>
          </a:xfrm>
          <a:prstGeom prst="rect">
            <a:avLst/>
          </a:prstGeom>
          <a:effectLst>
            <a:outerShdw blurRad="50800" dist="50800" dir="5400000" sx="1000" sy="1000" algn="ctr" rotWithShape="0">
              <a:srgbClr val="000000">
                <a:alpha val="99000"/>
              </a:srgbClr>
            </a:outerShdw>
          </a:effectLst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DCFB69D3-5632-4285-A209-9DCA67DA668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2594" y="381000"/>
            <a:ext cx="7414940" cy="965662"/>
          </a:xfrm>
        </p:spPr>
        <p:txBody>
          <a:bodyPr lIns="0" tIns="0" rIns="0" bIns="0">
            <a:noAutofit/>
          </a:bodyPr>
          <a:lstStyle>
            <a:lvl1pPr marL="0" indent="0" algn="l">
              <a:buFont typeface="Arial" panose="020B0604020202020204" pitchFamily="34" charset="0"/>
              <a:buNone/>
              <a:defRPr lang="cs-CZ" sz="2000" b="0" i="0" kern="1200" cap="all" spc="600" baseline="0" dirty="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Arial Black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obsah</a:t>
            </a:r>
          </a:p>
        </p:txBody>
      </p:sp>
      <p:sp>
        <p:nvSpPr>
          <p:cNvPr id="6" name="cdtText Placeholder 12 Id13"/>
          <p:cNvSpPr>
            <a:spLocks noGrp="1"/>
          </p:cNvSpPr>
          <p:nvPr>
            <p:ph type="body" sz="quarter" idx="13" hasCustomPrompt="1"/>
            <p:custDataLst>
              <p:tags r:id="rId1"/>
            </p:custDataLst>
          </p:nvPr>
        </p:nvSpPr>
        <p:spPr>
          <a:xfrm>
            <a:off x="539750" y="1412875"/>
            <a:ext cx="4032250" cy="4752976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>
              <a:lnSpc>
                <a:spcPct val="100000"/>
              </a:lnSpc>
              <a:buFont typeface="Arial" panose="020B0604020202020204" pitchFamily="34" charset="0"/>
              <a:buChar char="•"/>
              <a:defRPr lang="de-DE" sz="1800" dirty="0" smtClean="0"/>
            </a:lvl1pPr>
            <a:lvl2pPr marL="800100" indent="-342900">
              <a:lnSpc>
                <a:spcPct val="100000"/>
              </a:lnSpc>
              <a:buFont typeface="Arial" panose="020B0604020202020204" pitchFamily="34" charset="0"/>
              <a:buChar char="•"/>
              <a:defRPr lang="de-DE" sz="1800" dirty="0" smtClean="0"/>
            </a:lvl2pPr>
            <a:lvl3pPr marL="1257300" indent="-342900">
              <a:lnSpc>
                <a:spcPct val="100000"/>
              </a:lnSpc>
              <a:buFont typeface="Arial" panose="020B0604020202020204" pitchFamily="34" charset="0"/>
              <a:buChar char="•"/>
              <a:defRPr lang="de-DE" sz="1800" dirty="0" smtClean="0"/>
            </a:lvl3pPr>
            <a:lvl4pPr marL="1657350" indent="-285750">
              <a:lnSpc>
                <a:spcPct val="100000"/>
              </a:lnSpc>
              <a:buFont typeface="Arial" panose="020B0604020202020204" pitchFamily="34" charset="0"/>
              <a:buChar char="•"/>
              <a:defRPr lang="de-DE" sz="1800" dirty="0" smtClean="0"/>
            </a:lvl4pPr>
            <a:lvl5pPr marL="2114550" indent="-285750">
              <a:lnSpc>
                <a:spcPct val="100000"/>
              </a:lnSpc>
              <a:buFont typeface="Arial" panose="020B0604020202020204" pitchFamily="34" charset="0"/>
              <a:buChar char="•"/>
              <a:defRPr lang="de-DE" sz="1800" dirty="0"/>
            </a:lvl5pPr>
          </a:lstStyle>
          <a:p>
            <a:pPr lvl="0"/>
            <a:r>
              <a:rPr lang="cs-CZ" dirty="0"/>
              <a:t>Obsah</a:t>
            </a:r>
            <a:endParaRPr lang="de-DE" dirty="0"/>
          </a:p>
          <a:p>
            <a:pPr lvl="1"/>
            <a:r>
              <a:rPr lang="cs-CZ" dirty="0"/>
              <a:t>Obsah_2</a:t>
            </a:r>
            <a:endParaRPr lang="de-DE" dirty="0"/>
          </a:p>
          <a:p>
            <a:pPr lvl="2"/>
            <a:r>
              <a:rPr lang="cs-CZ" dirty="0"/>
              <a:t>Obsah_3</a:t>
            </a:r>
            <a:endParaRPr lang="de-DE" dirty="0"/>
          </a:p>
          <a:p>
            <a:pPr lvl="3"/>
            <a:r>
              <a:rPr lang="cs-CZ" dirty="0"/>
              <a:t>Obsah_4</a:t>
            </a:r>
            <a:endParaRPr lang="de-DE" dirty="0"/>
          </a:p>
          <a:p>
            <a:pPr lvl="4"/>
            <a:r>
              <a:rPr lang="cs-CZ" dirty="0"/>
              <a:t>Obsah_5</a:t>
            </a:r>
          </a:p>
          <a:p>
            <a:pPr lvl="4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81866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ADE39F4-E652-D021-FAC3-9A057954548D}"/>
              </a:ext>
            </a:extLst>
          </p:cNvPr>
          <p:cNvSpPr/>
          <p:nvPr/>
        </p:nvSpPr>
        <p:spPr>
          <a:xfrm>
            <a:off x="0" y="0"/>
            <a:ext cx="4533471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22" name="Title 21">
            <a:extLst>
              <a:ext uri="{FF2B5EF4-FFF2-40B4-BE49-F238E27FC236}">
                <a16:creationId xmlns:a16="http://schemas.microsoft.com/office/drawing/2014/main" id="{993F1580-C478-6F3E-90EC-651483EF7B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85750"/>
            <a:ext cx="10515600" cy="1019175"/>
          </a:xfrm>
        </p:spPr>
        <p:txBody>
          <a:bodyPr lIns="0" tIns="0" rIns="0" bIns="0" anchor="t">
            <a:noAutofit/>
          </a:bodyPr>
          <a:lstStyle>
            <a:lvl1pPr>
              <a:defRPr sz="3600" baseline="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CD6503F-0A61-068C-55A7-DCFF406FB31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ZÁPATÍ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AB612C-940F-4C41-D28D-9328F152416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A2372BB-C42F-4FE8-AE4C-191764A59F09}" type="slidenum">
              <a:rPr lang="cs-CZ" smtClean="0"/>
              <a:t>‹#›</a:t>
            </a:fld>
            <a:endParaRPr lang="cs-CZ"/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B75617A5-9028-B87D-1466-FA32E4A802F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1476376"/>
            <a:ext cx="10715625" cy="5219700"/>
          </a:xfr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pic>
        <p:nvPicPr>
          <p:cNvPr id="11" name="Obrázek 10" descr="Obsah obrázku text, Písmo, design, typografie&#10;&#10;Popis byl vytvořen automaticky">
            <a:extLst>
              <a:ext uri="{FF2B5EF4-FFF2-40B4-BE49-F238E27FC236}">
                <a16:creationId xmlns:a16="http://schemas.microsoft.com/office/drawing/2014/main" id="{5BA1650C-7D34-BD57-6B6F-38B394F9DAD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7048" y="6110125"/>
            <a:ext cx="2372387" cy="585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352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ADE39F4-E652-D021-FAC3-9A057954548D}"/>
              </a:ext>
            </a:extLst>
          </p:cNvPr>
          <p:cNvSpPr/>
          <p:nvPr/>
        </p:nvSpPr>
        <p:spPr>
          <a:xfrm>
            <a:off x="0" y="0"/>
            <a:ext cx="4533471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22" name="Title 21">
            <a:extLst>
              <a:ext uri="{FF2B5EF4-FFF2-40B4-BE49-F238E27FC236}">
                <a16:creationId xmlns:a16="http://schemas.microsoft.com/office/drawing/2014/main" id="{993F1580-C478-6F3E-90EC-651483EF7B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85750"/>
            <a:ext cx="10515600" cy="1019175"/>
          </a:xfrm>
        </p:spPr>
        <p:txBody>
          <a:bodyPr lIns="0" tIns="0" rIns="0" bIns="0" anchor="t">
            <a:noAutofit/>
          </a:bodyPr>
          <a:lstStyle>
            <a:lvl1pPr>
              <a:defRPr sz="3600" baseline="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CD6503F-0A61-068C-55A7-DCFF406FB31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ZÁPATÍ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AB612C-940F-4C41-D28D-9328F152416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A2372BB-C42F-4FE8-AE4C-191764A59F09}" type="slidenum">
              <a:rPr lang="cs-CZ" smtClean="0"/>
              <a:t>‹#›</a:t>
            </a:fld>
            <a:endParaRPr lang="cs-CZ"/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B75617A5-9028-B87D-1466-FA32E4A802F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1476376"/>
            <a:ext cx="10715625" cy="5219700"/>
          </a:xfr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pic>
        <p:nvPicPr>
          <p:cNvPr id="11" name="Obrázek 10" descr="Obsah obrázku text, Písmo, design, typografie&#10;&#10;Popis byl vytvořen automaticky">
            <a:extLst>
              <a:ext uri="{FF2B5EF4-FFF2-40B4-BE49-F238E27FC236}">
                <a16:creationId xmlns:a16="http://schemas.microsoft.com/office/drawing/2014/main" id="{5BA1650C-7D34-BD57-6B6F-38B394F9DAD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7048" y="6110125"/>
            <a:ext cx="2372387" cy="585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4362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ADE39F4-E652-D021-FAC3-9A057954548D}"/>
              </a:ext>
            </a:extLst>
          </p:cNvPr>
          <p:cNvSpPr/>
          <p:nvPr/>
        </p:nvSpPr>
        <p:spPr>
          <a:xfrm>
            <a:off x="0" y="0"/>
            <a:ext cx="4533471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22" name="Title 21">
            <a:extLst>
              <a:ext uri="{FF2B5EF4-FFF2-40B4-BE49-F238E27FC236}">
                <a16:creationId xmlns:a16="http://schemas.microsoft.com/office/drawing/2014/main" id="{993F1580-C478-6F3E-90EC-651483EF7B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85750"/>
            <a:ext cx="10515600" cy="1019175"/>
          </a:xfrm>
        </p:spPr>
        <p:txBody>
          <a:bodyPr lIns="0" tIns="0" rIns="0" bIns="0" anchor="t">
            <a:noAutofit/>
          </a:bodyPr>
          <a:lstStyle>
            <a:lvl1pPr>
              <a:defRPr sz="3600" baseline="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CD6503F-0A61-068C-55A7-DCFF406FB31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ZÁPATÍ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AB612C-940F-4C41-D28D-9328F152416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A2372BB-C42F-4FE8-AE4C-191764A59F09}" type="slidenum">
              <a:rPr lang="cs-CZ" smtClean="0"/>
              <a:t>‹#›</a:t>
            </a:fld>
            <a:endParaRPr lang="cs-CZ"/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B75617A5-9028-B87D-1466-FA32E4A802F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1476376"/>
            <a:ext cx="10715625" cy="52197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pic>
        <p:nvPicPr>
          <p:cNvPr id="11" name="Obrázek 10" descr="Obsah obrázku text, Písmo, design, typografie&#10;&#10;Popis byl vytvořen automaticky">
            <a:extLst>
              <a:ext uri="{FF2B5EF4-FFF2-40B4-BE49-F238E27FC236}">
                <a16:creationId xmlns:a16="http://schemas.microsoft.com/office/drawing/2014/main" id="{5BA1650C-7D34-BD57-6B6F-38B394F9DAD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7048" y="6110125"/>
            <a:ext cx="2372387" cy="585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451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0651D38D-DD64-4914-C669-30AA47A5AF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3445" y="2043946"/>
            <a:ext cx="6034216" cy="1439604"/>
          </a:xfrm>
        </p:spPr>
        <p:txBody>
          <a:bodyPr lIns="0" tIns="0" rIns="0" bIns="0" anchor="b">
            <a:noAutofit/>
          </a:bodyPr>
          <a:lstStyle>
            <a:lvl1pPr>
              <a:defRPr sz="3600" cap="all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5A8DA7F4-A65E-7F16-9966-719CC1CE28D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413445" y="3469262"/>
            <a:ext cx="6034216" cy="1085641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2000" cap="all" spc="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21B6B04-886C-2862-3BD4-97071FCAD7C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E0F1657-AAC1-699F-C320-E5260E38064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A2372BB-C42F-4FE8-AE4C-191764A59F09}" type="slidenum">
              <a:rPr lang="cs-CZ" smtClean="0"/>
              <a:t>‹#›</a:t>
            </a:fld>
            <a:endParaRPr lang="cs-CZ"/>
          </a:p>
        </p:txBody>
      </p:sp>
      <p:pic>
        <p:nvPicPr>
          <p:cNvPr id="7" name="Obrázek 6" descr="Obsah obrázku budova, okno, Římsa, venku&#10;&#10;Popis byl vytvořen automaticky">
            <a:extLst>
              <a:ext uri="{FF2B5EF4-FFF2-40B4-BE49-F238E27FC236}">
                <a16:creationId xmlns:a16="http://schemas.microsoft.com/office/drawing/2014/main" id="{821F7425-BDB2-595A-43F1-E00E93EBEFF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4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91442"/>
            <a:ext cx="4961129" cy="6949442"/>
          </a:xfrm>
          <a:prstGeom prst="rect">
            <a:avLst/>
          </a:prstGeom>
        </p:spPr>
      </p:pic>
      <p:pic>
        <p:nvPicPr>
          <p:cNvPr id="4" name="Obrázek 3" descr="Obsah obrázku text, Písmo, design, typografie&#10;&#10;Popis byl vytvořen automaticky">
            <a:extLst>
              <a:ext uri="{FF2B5EF4-FFF2-40B4-BE49-F238E27FC236}">
                <a16:creationId xmlns:a16="http://schemas.microsoft.com/office/drawing/2014/main" id="{D0AB61D1-BD4C-C3BE-B770-35428501C70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7048" y="6110125"/>
            <a:ext cx="2372387" cy="585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335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ADE39F4-E652-D021-FAC3-9A057954548D}"/>
              </a:ext>
            </a:extLst>
          </p:cNvPr>
          <p:cNvSpPr/>
          <p:nvPr/>
        </p:nvSpPr>
        <p:spPr>
          <a:xfrm>
            <a:off x="0" y="0"/>
            <a:ext cx="4533471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22" name="Title 21">
            <a:extLst>
              <a:ext uri="{FF2B5EF4-FFF2-40B4-BE49-F238E27FC236}">
                <a16:creationId xmlns:a16="http://schemas.microsoft.com/office/drawing/2014/main" id="{993F1580-C478-6F3E-90EC-651483EF7B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85750"/>
            <a:ext cx="10515600" cy="1019175"/>
          </a:xfrm>
        </p:spPr>
        <p:txBody>
          <a:bodyPr lIns="0" tIns="0" rIns="0" bIns="0" anchor="t">
            <a:noAutofit/>
          </a:bodyPr>
          <a:lstStyle>
            <a:lvl1pPr>
              <a:defRPr sz="3600" baseline="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CD6503F-0A61-068C-55A7-DCFF406FB31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ZÁPATÍ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AB612C-940F-4C41-D28D-9328F152416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A2372BB-C42F-4FE8-AE4C-191764A59F09}" type="slidenum">
              <a:rPr lang="cs-CZ" smtClean="0"/>
              <a:t>‹#›</a:t>
            </a:fld>
            <a:endParaRPr lang="cs-CZ"/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B75617A5-9028-B87D-1466-FA32E4A802F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1476376"/>
            <a:ext cx="10715625" cy="52197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pic>
        <p:nvPicPr>
          <p:cNvPr id="11" name="Obrázek 10" descr="Obsah obrázku text, Písmo, design, typografie&#10;&#10;Popis byl vytvořen automaticky">
            <a:extLst>
              <a:ext uri="{FF2B5EF4-FFF2-40B4-BE49-F238E27FC236}">
                <a16:creationId xmlns:a16="http://schemas.microsoft.com/office/drawing/2014/main" id="{5BA1650C-7D34-BD57-6B6F-38B394F9DAD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7048" y="6110125"/>
            <a:ext cx="2372387" cy="585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73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ADE39F4-E652-D021-FAC3-9A057954548D}"/>
              </a:ext>
            </a:extLst>
          </p:cNvPr>
          <p:cNvSpPr/>
          <p:nvPr/>
        </p:nvSpPr>
        <p:spPr>
          <a:xfrm>
            <a:off x="0" y="0"/>
            <a:ext cx="4533471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22" name="Title 21">
            <a:extLst>
              <a:ext uri="{FF2B5EF4-FFF2-40B4-BE49-F238E27FC236}">
                <a16:creationId xmlns:a16="http://schemas.microsoft.com/office/drawing/2014/main" id="{993F1580-C478-6F3E-90EC-651483EF7B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85750"/>
            <a:ext cx="10515600" cy="1019175"/>
          </a:xfrm>
        </p:spPr>
        <p:txBody>
          <a:bodyPr lIns="0" tIns="0" rIns="0" bIns="0" anchor="t">
            <a:noAutofit/>
          </a:bodyPr>
          <a:lstStyle>
            <a:lvl1pPr>
              <a:defRPr sz="3600" baseline="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CD6503F-0A61-068C-55A7-DCFF406FB31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ZÁPATÍ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AB612C-940F-4C41-D28D-9328F152416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A2372BB-C42F-4FE8-AE4C-191764A59F09}" type="slidenum">
              <a:rPr lang="cs-CZ" smtClean="0"/>
              <a:t>‹#›</a:t>
            </a:fld>
            <a:endParaRPr lang="cs-CZ"/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B75617A5-9028-B87D-1466-FA32E4A802F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1476376"/>
            <a:ext cx="10715625" cy="52197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pic>
        <p:nvPicPr>
          <p:cNvPr id="11" name="Obrázek 10" descr="Obsah obrázku text, Písmo, design, typografie&#10;&#10;Popis byl vytvořen automaticky">
            <a:extLst>
              <a:ext uri="{FF2B5EF4-FFF2-40B4-BE49-F238E27FC236}">
                <a16:creationId xmlns:a16="http://schemas.microsoft.com/office/drawing/2014/main" id="{5BA1650C-7D34-BD57-6B6F-38B394F9DAD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7048" y="6110125"/>
            <a:ext cx="2372387" cy="585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3962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5F077D-E901-4AA9-B062-1C37FF407B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72125" y="409576"/>
            <a:ext cx="5789913" cy="5642089"/>
          </a:xfrm>
        </p:spPr>
        <p:txBody>
          <a:bodyPr lIns="0" tIns="0" rIns="0" bIns="0">
            <a:noAutofit/>
          </a:bodyPr>
          <a:lstStyle>
            <a:lvl1pPr>
              <a:defRPr>
                <a:latin typeface="Garamond" panose="02020404030301010803" pitchFamily="18" charset="0"/>
              </a:defRPr>
            </a:lvl1pPr>
            <a:lvl2pPr>
              <a:defRPr>
                <a:latin typeface="Garamond" panose="02020404030301010803" pitchFamily="18" charset="0"/>
              </a:defRPr>
            </a:lvl2pPr>
            <a:lvl3pPr>
              <a:defRPr>
                <a:latin typeface="Garamond" panose="02020404030301010803" pitchFamily="18" charset="0"/>
              </a:defRPr>
            </a:lvl3pPr>
            <a:lvl4pPr>
              <a:defRPr>
                <a:latin typeface="Garamond" panose="02020404030301010803" pitchFamily="18" charset="0"/>
              </a:defRPr>
            </a:lvl4pPr>
            <a:lvl5pPr>
              <a:defRPr>
                <a:latin typeface="Garamond" panose="02020404030301010803" pitchFamily="18" charset="0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04B56E-067D-C824-6EEB-3CCE57E4B5B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5DB247-3AE7-BCCA-E0CC-BC0FD69A7E6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A2372BB-C42F-4FE8-AE4C-191764A59F09}" type="slidenum">
              <a:rPr lang="cs-CZ" smtClean="0"/>
              <a:t>‹#›</a:t>
            </a:fld>
            <a:endParaRPr lang="cs-CZ"/>
          </a:p>
        </p:txBody>
      </p:sp>
      <p:pic>
        <p:nvPicPr>
          <p:cNvPr id="9" name="Obrázek 8" descr="Obsah obrázku schody, zábradlí, budova, interiér&#10;&#10;Popis byl vytvořen automaticky">
            <a:extLst>
              <a:ext uri="{FF2B5EF4-FFF2-40B4-BE49-F238E27FC236}">
                <a16:creationId xmlns:a16="http://schemas.microsoft.com/office/drawing/2014/main" id="{24B4B2B8-D28F-9EA5-8795-B84FA71785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2" y="14288"/>
            <a:ext cx="5400675" cy="6858000"/>
          </a:xfrm>
          <a:prstGeom prst="homePlate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B2F7D74-558F-4816-9367-4004FFA2B6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6879" y="884902"/>
            <a:ext cx="4567228" cy="1877976"/>
          </a:xfrm>
        </p:spPr>
        <p:txBody>
          <a:bodyPr lIns="0" tIns="0" rIns="0" bIns="0">
            <a:noAutofit/>
          </a:bodyPr>
          <a:lstStyle>
            <a:lvl1pPr>
              <a:defRPr sz="36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5" name="Obrázek 4" descr="Obsah obrázku text, Písmo, design, typografie&#10;&#10;Popis byl vytvořen automaticky">
            <a:extLst>
              <a:ext uri="{FF2B5EF4-FFF2-40B4-BE49-F238E27FC236}">
                <a16:creationId xmlns:a16="http://schemas.microsoft.com/office/drawing/2014/main" id="{82C86271-FBC6-711D-FDB0-77D012D4AAE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7048" y="6110125"/>
            <a:ext cx="2372387" cy="585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3719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D688C66-2A77-64CD-38B5-90492185CACE}"/>
              </a:ext>
            </a:extLst>
          </p:cNvPr>
          <p:cNvSpPr/>
          <p:nvPr/>
        </p:nvSpPr>
        <p:spPr>
          <a:xfrm rot="5400000" flipH="1" flipV="1">
            <a:off x="8570975" y="3236976"/>
            <a:ext cx="6858000" cy="38404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89035839-CD36-5568-9808-CCDD9953C9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16200000">
            <a:off x="8854443" y="2953511"/>
            <a:ext cx="6291068" cy="38404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210312" tIns="45720" rIns="91440" bIns="45720" rtlCol="0" anchor="ctr"/>
          <a:lstStyle>
            <a:lvl1pPr algn="l">
              <a:defRPr sz="1200" b="1" cap="all" spc="300" baseline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bg1"/>
                </a:solidFill>
                <a:latin typeface="+mj-lt"/>
              </a:defRPr>
            </a:lvl1pPr>
          </a:lstStyle>
          <a:p>
            <a:endParaRPr lang="cs-CZ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198F9AA-2C87-421D-97C1-B4248DFDC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6438" y="409576"/>
            <a:ext cx="10972800" cy="132556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98FC63-C8D2-4CE6-A3F1-EE8ED24590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5644" y="1825625"/>
            <a:ext cx="11098307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33E5E79-C396-3919-759D-5AD893CE42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16512" y="6382510"/>
            <a:ext cx="566928" cy="3840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fld id="{1A2372BB-C42F-4FE8-AE4C-191764A59F09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03830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92" r:id="rId2"/>
    <p:sldLayoutId id="2147483675" r:id="rId3"/>
    <p:sldLayoutId id="2147483687" r:id="rId4"/>
    <p:sldLayoutId id="2147483688" r:id="rId5"/>
    <p:sldLayoutId id="2147483676" r:id="rId6"/>
    <p:sldLayoutId id="2147483689" r:id="rId7"/>
    <p:sldLayoutId id="2147483691" r:id="rId8"/>
    <p:sldLayoutId id="2147483678" r:id="rId9"/>
    <p:sldLayoutId id="2147483679" r:id="rId10"/>
    <p:sldLayoutId id="214748369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93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i="0" kern="1200" cap="all" spc="600" baseline="0">
          <a:solidFill>
            <a:schemeClr val="bg2">
              <a:lumMod val="25000"/>
            </a:schemeClr>
          </a:solidFill>
          <a:latin typeface="+mj-lt"/>
          <a:ea typeface="+mj-ea"/>
          <a:cs typeface="Arial Black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50000"/>
        </a:lnSpc>
        <a:spcBef>
          <a:spcPts val="1000"/>
        </a:spcBef>
        <a:buFontTx/>
        <a:buNone/>
        <a:defRPr sz="2400" b="0" i="0" kern="1200">
          <a:solidFill>
            <a:schemeClr val="tx1"/>
          </a:solidFill>
          <a:latin typeface="Garamond" panose="02020404030301010803" pitchFamily="18" charset="0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150000"/>
        </a:lnSpc>
        <a:spcBef>
          <a:spcPts val="500"/>
        </a:spcBef>
        <a:buFontTx/>
        <a:buNone/>
        <a:defRPr sz="2200" b="0" i="0" kern="1200">
          <a:solidFill>
            <a:schemeClr val="tx1"/>
          </a:solidFill>
          <a:latin typeface="Garamond" panose="02020404030301010803" pitchFamily="18" charset="0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150000"/>
        </a:lnSpc>
        <a:spcBef>
          <a:spcPts val="500"/>
        </a:spcBef>
        <a:buFontTx/>
        <a:buNone/>
        <a:defRPr sz="2000" b="0" i="0" kern="1200">
          <a:solidFill>
            <a:schemeClr val="tx1"/>
          </a:solidFill>
          <a:latin typeface="Garamond" panose="02020404030301010803" pitchFamily="18" charset="0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150000"/>
        </a:lnSpc>
        <a:spcBef>
          <a:spcPts val="500"/>
        </a:spcBef>
        <a:buFontTx/>
        <a:buNone/>
        <a:defRPr sz="1800" b="0" i="0" kern="1200">
          <a:solidFill>
            <a:schemeClr val="tx1"/>
          </a:solidFill>
          <a:latin typeface="Garamond" panose="02020404030301010803" pitchFamily="18" charset="0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150000"/>
        </a:lnSpc>
        <a:spcBef>
          <a:spcPts val="500"/>
        </a:spcBef>
        <a:buFontTx/>
        <a:buNone/>
        <a:defRPr sz="1800" b="0" i="0" kern="1200">
          <a:solidFill>
            <a:schemeClr val="tx1"/>
          </a:solidFill>
          <a:latin typeface="Garamond" panose="02020404030301010803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4" orient="horz" pos="1152">
          <p15:clr>
            <a:srgbClr val="547EBF"/>
          </p15:clr>
        </p15:guide>
        <p15:guide id="5" pos="7440">
          <p15:clr>
            <a:srgbClr val="547EBF"/>
          </p15:clr>
        </p15:guide>
        <p15:guide id="6" orient="horz" pos="4080">
          <p15:clr>
            <a:srgbClr val="547EBF"/>
          </p15:clr>
        </p15:guide>
        <p15:guide id="19">
          <p15:clr>
            <a:srgbClr val="547EBF"/>
          </p15:clr>
        </p15:guide>
        <p15:guide id="20" pos="7680">
          <p15:clr>
            <a:srgbClr val="547EBF"/>
          </p15:clr>
        </p15:guide>
        <p15:guide id="21" pos="528">
          <p15:clr>
            <a:srgbClr val="547EBF"/>
          </p15:clr>
        </p15:guide>
        <p15:guide id="22" pos="6912">
          <p15:clr>
            <a:srgbClr val="547EBF"/>
          </p15:clr>
        </p15:guide>
        <p15:guide id="23" orient="horz" pos="240">
          <p15:clr>
            <a:srgbClr val="547EBF"/>
          </p15:clr>
        </p15:guide>
        <p15:guide id="25" orient="horz" pos="552">
          <p15:clr>
            <a:srgbClr val="547EBF"/>
          </p15:clr>
        </p15:guide>
        <p15:guide id="26" orient="horz" pos="2160" userDrawn="1">
          <p15:clr>
            <a:srgbClr val="F26B43"/>
          </p15:clr>
        </p15:guide>
        <p15:guide id="27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2192000" cy="6858000"/>
            <a:chOff x="0" y="0"/>
            <a:chExt cx="20320000" cy="11430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0320000" cy="11430000"/>
            </a:xfrm>
            <a:custGeom>
              <a:avLst/>
              <a:gdLst/>
              <a:ahLst/>
              <a:cxnLst/>
              <a:rect l="l" t="t" r="r" b="b"/>
              <a:pathLst>
                <a:path w="20320000" h="11430000">
                  <a:moveTo>
                    <a:pt x="0" y="0"/>
                  </a:moveTo>
                  <a:lnTo>
                    <a:pt x="20320000" y="0"/>
                  </a:lnTo>
                  <a:lnTo>
                    <a:pt x="20320000" y="11430000"/>
                  </a:lnTo>
                  <a:lnTo>
                    <a:pt x="0" y="11430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77777"/>
              </a:stretch>
            </a:blipFill>
          </p:spPr>
          <p:txBody>
            <a:bodyPr/>
            <a:lstStyle/>
            <a:p>
              <a:endParaRPr lang="cs-CZ" sz="1440"/>
            </a:p>
          </p:txBody>
        </p:sp>
        <p:sp>
          <p:nvSpPr>
            <p:cNvPr id="4" name="Freeform 4"/>
            <p:cNvSpPr/>
            <p:nvPr/>
          </p:nvSpPr>
          <p:spPr>
            <a:xfrm>
              <a:off x="5991178" y="2110946"/>
              <a:ext cx="2943292" cy="5152492"/>
            </a:xfrm>
            <a:custGeom>
              <a:avLst/>
              <a:gdLst/>
              <a:ahLst/>
              <a:cxnLst/>
              <a:rect l="l" t="t" r="r" b="b"/>
              <a:pathLst>
                <a:path w="2943292" h="5152492">
                  <a:moveTo>
                    <a:pt x="0" y="0"/>
                  </a:moveTo>
                  <a:lnTo>
                    <a:pt x="2943292" y="0"/>
                  </a:lnTo>
                  <a:lnTo>
                    <a:pt x="2943292" y="5152492"/>
                  </a:lnTo>
                  <a:lnTo>
                    <a:pt x="0" y="51524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65999"/>
              </a:blip>
              <a:stretch>
                <a:fillRect l="-295058" t="-68145" r="-36941" b="-78629"/>
              </a:stretch>
            </a:blipFill>
          </p:spPr>
          <p:txBody>
            <a:bodyPr/>
            <a:lstStyle/>
            <a:p>
              <a:endParaRPr lang="cs-CZ" sz="1440"/>
            </a:p>
          </p:txBody>
        </p:sp>
        <p:sp>
          <p:nvSpPr>
            <p:cNvPr id="5" name="Freeform 5"/>
            <p:cNvSpPr/>
            <p:nvPr/>
          </p:nvSpPr>
          <p:spPr>
            <a:xfrm>
              <a:off x="10514565" y="2596667"/>
              <a:ext cx="4407670" cy="7716015"/>
            </a:xfrm>
            <a:custGeom>
              <a:avLst/>
              <a:gdLst/>
              <a:ahLst/>
              <a:cxnLst/>
              <a:rect l="l" t="t" r="r" b="b"/>
              <a:pathLst>
                <a:path w="4407670" h="7716015">
                  <a:moveTo>
                    <a:pt x="0" y="0"/>
                  </a:moveTo>
                  <a:lnTo>
                    <a:pt x="4407670" y="0"/>
                  </a:lnTo>
                  <a:lnTo>
                    <a:pt x="4407670" y="7716015"/>
                  </a:lnTo>
                  <a:lnTo>
                    <a:pt x="0" y="7716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65999"/>
              </a:blip>
              <a:stretch>
                <a:fillRect l="-295058" t="-68145" r="-36941" b="-78629"/>
              </a:stretch>
            </a:blipFill>
          </p:spPr>
          <p:txBody>
            <a:bodyPr/>
            <a:lstStyle/>
            <a:p>
              <a:endParaRPr lang="cs-CZ" sz="1440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4218052" y="5624631"/>
            <a:ext cx="3691520" cy="731144"/>
            <a:chOff x="0" y="0"/>
            <a:chExt cx="3334337" cy="6604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334337" cy="660400"/>
            </a:xfrm>
            <a:custGeom>
              <a:avLst/>
              <a:gdLst/>
              <a:ahLst/>
              <a:cxnLst/>
              <a:rect l="l" t="t" r="r" b="b"/>
              <a:pathLst>
                <a:path w="3334337" h="660400">
                  <a:moveTo>
                    <a:pt x="3209877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209877" y="0"/>
                  </a:lnTo>
                  <a:cubicBezTo>
                    <a:pt x="3278456" y="0"/>
                    <a:pt x="3334337" y="55880"/>
                    <a:pt x="3334337" y="124460"/>
                  </a:cubicBezTo>
                  <a:lnTo>
                    <a:pt x="3334337" y="535940"/>
                  </a:lnTo>
                  <a:cubicBezTo>
                    <a:pt x="3334337" y="604520"/>
                    <a:pt x="3278456" y="660400"/>
                    <a:pt x="3209877" y="660400"/>
                  </a:cubicBezTo>
                  <a:close/>
                </a:path>
              </a:pathLst>
            </a:custGeom>
            <a:solidFill>
              <a:srgbClr val="FAF9F9">
                <a:alpha val="62745"/>
              </a:srgbClr>
            </a:solidFill>
          </p:spPr>
          <p:txBody>
            <a:bodyPr/>
            <a:lstStyle/>
            <a:p>
              <a:endParaRPr lang="cs-CZ" sz="1440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4176084" y="5689515"/>
            <a:ext cx="3775456" cy="5255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50"/>
              </a:lnSpc>
              <a:spcBef>
                <a:spcPct val="0"/>
              </a:spcBef>
            </a:pPr>
            <a:r>
              <a:rPr lang="cs-CZ" sz="3178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JUSTICE</a:t>
            </a:r>
            <a:endParaRPr lang="en-US" sz="3178" dirty="0">
              <a:solidFill>
                <a:srgbClr val="000000"/>
              </a:solidFill>
              <a:latin typeface="Open Sans 1"/>
              <a:ea typeface="Open Sans 1"/>
              <a:cs typeface="Open Sans 1"/>
              <a:sym typeface="Open Sans 1"/>
            </a:endParaRPr>
          </a:p>
        </p:txBody>
      </p:sp>
      <p:sp>
        <p:nvSpPr>
          <p:cNvPr id="18" name="Freeform 18"/>
          <p:cNvSpPr/>
          <p:nvPr/>
        </p:nvSpPr>
        <p:spPr>
          <a:xfrm>
            <a:off x="4560960" y="172977"/>
            <a:ext cx="3070080" cy="565857"/>
          </a:xfrm>
          <a:custGeom>
            <a:avLst/>
            <a:gdLst/>
            <a:ahLst/>
            <a:cxnLst/>
            <a:rect l="l" t="t" r="r" b="b"/>
            <a:pathLst>
              <a:path w="3837600" h="707321">
                <a:moveTo>
                  <a:pt x="0" y="0"/>
                </a:moveTo>
                <a:lnTo>
                  <a:pt x="3837600" y="0"/>
                </a:lnTo>
                <a:lnTo>
                  <a:pt x="3837600" y="707321"/>
                </a:lnTo>
                <a:lnTo>
                  <a:pt x="0" y="70732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9250" b="-19250"/>
            </a:stretch>
          </a:blipFill>
        </p:spPr>
        <p:txBody>
          <a:bodyPr/>
          <a:lstStyle/>
          <a:p>
            <a:endParaRPr lang="cs-CZ" sz="1440"/>
          </a:p>
        </p:txBody>
      </p:sp>
      <p:sp>
        <p:nvSpPr>
          <p:cNvPr id="19" name="Freeform 19"/>
          <p:cNvSpPr/>
          <p:nvPr/>
        </p:nvSpPr>
        <p:spPr>
          <a:xfrm>
            <a:off x="4748696" y="226011"/>
            <a:ext cx="2694608" cy="459790"/>
          </a:xfrm>
          <a:custGeom>
            <a:avLst/>
            <a:gdLst/>
            <a:ahLst/>
            <a:cxnLst/>
            <a:rect l="l" t="t" r="r" b="b"/>
            <a:pathLst>
              <a:path w="3368260" h="574737">
                <a:moveTo>
                  <a:pt x="0" y="0"/>
                </a:moveTo>
                <a:lnTo>
                  <a:pt x="3368260" y="0"/>
                </a:lnTo>
                <a:lnTo>
                  <a:pt x="3368260" y="574737"/>
                </a:lnTo>
                <a:lnTo>
                  <a:pt x="0" y="57473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cs-CZ" sz="1440"/>
          </a:p>
        </p:txBody>
      </p:sp>
      <p:sp>
        <p:nvSpPr>
          <p:cNvPr id="25" name="Freeform 4">
            <a:extLst>
              <a:ext uri="{FF2B5EF4-FFF2-40B4-BE49-F238E27FC236}">
                <a16:creationId xmlns:a16="http://schemas.microsoft.com/office/drawing/2014/main" id="{10F633BC-2529-7ACD-97D7-2DF2DD26BE67}"/>
              </a:ext>
            </a:extLst>
          </p:cNvPr>
          <p:cNvSpPr/>
          <p:nvPr/>
        </p:nvSpPr>
        <p:spPr>
          <a:xfrm>
            <a:off x="1670050" y="1342568"/>
            <a:ext cx="8851900" cy="1655544"/>
          </a:xfrm>
          <a:custGeom>
            <a:avLst/>
            <a:gdLst/>
            <a:ahLst/>
            <a:cxnLst/>
            <a:rect l="l" t="t" r="r" b="b"/>
            <a:pathLst>
              <a:path w="7558701" h="1546920">
                <a:moveTo>
                  <a:pt x="7434241" y="1546920"/>
                </a:moveTo>
                <a:lnTo>
                  <a:pt x="124460" y="1546920"/>
                </a:lnTo>
                <a:cubicBezTo>
                  <a:pt x="55880" y="1546920"/>
                  <a:pt x="0" y="1491040"/>
                  <a:pt x="0" y="1422460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7434241" y="0"/>
                </a:lnTo>
                <a:cubicBezTo>
                  <a:pt x="7502820" y="0"/>
                  <a:pt x="7558701" y="55880"/>
                  <a:pt x="7558701" y="124460"/>
                </a:cubicBezTo>
                <a:lnTo>
                  <a:pt x="7558701" y="1422460"/>
                </a:lnTo>
                <a:cubicBezTo>
                  <a:pt x="7558701" y="1491040"/>
                  <a:pt x="7502820" y="1546920"/>
                  <a:pt x="7434241" y="1546920"/>
                </a:cubicBezTo>
                <a:close/>
              </a:path>
            </a:pathLst>
          </a:custGeom>
          <a:solidFill>
            <a:srgbClr val="253A5F">
              <a:alpha val="80000"/>
            </a:srgbClr>
          </a:solidFill>
        </p:spPr>
        <p:txBody>
          <a:bodyPr/>
          <a:lstStyle/>
          <a:p>
            <a:endParaRPr lang="cs-CZ" sz="1200"/>
          </a:p>
        </p:txBody>
      </p:sp>
      <p:sp>
        <p:nvSpPr>
          <p:cNvPr id="24" name="TextBox 7">
            <a:extLst>
              <a:ext uri="{FF2B5EF4-FFF2-40B4-BE49-F238E27FC236}">
                <a16:creationId xmlns:a16="http://schemas.microsoft.com/office/drawing/2014/main" id="{336363BC-C060-B10B-B5D5-93846443A210}"/>
              </a:ext>
            </a:extLst>
          </p:cNvPr>
          <p:cNvSpPr txBox="1"/>
          <p:nvPr/>
        </p:nvSpPr>
        <p:spPr>
          <a:xfrm>
            <a:off x="2009020" y="1437903"/>
            <a:ext cx="848995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cs-CZ" sz="4800" b="1" dirty="0">
                <a:solidFill>
                  <a:schemeClr val="bg1"/>
                </a:solidFill>
              </a:rPr>
              <a:t>JUDr. PhDr. Karel Šimka, Ph.D., LL.M.</a:t>
            </a:r>
          </a:p>
        </p:txBody>
      </p:sp>
      <p:sp>
        <p:nvSpPr>
          <p:cNvPr id="26" name="Freeform 4">
            <a:extLst>
              <a:ext uri="{FF2B5EF4-FFF2-40B4-BE49-F238E27FC236}">
                <a16:creationId xmlns:a16="http://schemas.microsoft.com/office/drawing/2014/main" id="{C1EE9972-0F93-9ADB-BD36-065B5A8190C4}"/>
              </a:ext>
            </a:extLst>
          </p:cNvPr>
          <p:cNvSpPr/>
          <p:nvPr/>
        </p:nvSpPr>
        <p:spPr>
          <a:xfrm>
            <a:off x="1670050" y="3407695"/>
            <a:ext cx="8851900" cy="1655544"/>
          </a:xfrm>
          <a:custGeom>
            <a:avLst/>
            <a:gdLst/>
            <a:ahLst/>
            <a:cxnLst/>
            <a:rect l="l" t="t" r="r" b="b"/>
            <a:pathLst>
              <a:path w="7558701" h="1546920">
                <a:moveTo>
                  <a:pt x="7434241" y="1546920"/>
                </a:moveTo>
                <a:lnTo>
                  <a:pt x="124460" y="1546920"/>
                </a:lnTo>
                <a:cubicBezTo>
                  <a:pt x="55880" y="1546920"/>
                  <a:pt x="0" y="1491040"/>
                  <a:pt x="0" y="1422460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7434241" y="0"/>
                </a:lnTo>
                <a:cubicBezTo>
                  <a:pt x="7502820" y="0"/>
                  <a:pt x="7558701" y="55880"/>
                  <a:pt x="7558701" y="124460"/>
                </a:cubicBezTo>
                <a:lnTo>
                  <a:pt x="7558701" y="1422460"/>
                </a:lnTo>
                <a:cubicBezTo>
                  <a:pt x="7558701" y="1491040"/>
                  <a:pt x="7502820" y="1546920"/>
                  <a:pt x="7434241" y="1546920"/>
                </a:cubicBezTo>
                <a:close/>
              </a:path>
            </a:pathLst>
          </a:custGeom>
          <a:solidFill>
            <a:srgbClr val="253A5F">
              <a:alpha val="80000"/>
            </a:srgbClr>
          </a:solidFill>
        </p:spPr>
        <p:txBody>
          <a:bodyPr/>
          <a:lstStyle/>
          <a:p>
            <a:endParaRPr lang="cs-CZ" sz="1200"/>
          </a:p>
        </p:txBody>
      </p:sp>
      <p:sp>
        <p:nvSpPr>
          <p:cNvPr id="27" name="TextBox 7">
            <a:extLst>
              <a:ext uri="{FF2B5EF4-FFF2-40B4-BE49-F238E27FC236}">
                <a16:creationId xmlns:a16="http://schemas.microsoft.com/office/drawing/2014/main" id="{3995ECA3-493B-0FB8-F0FB-3DEE3999119B}"/>
              </a:ext>
            </a:extLst>
          </p:cNvPr>
          <p:cNvSpPr txBox="1"/>
          <p:nvPr/>
        </p:nvSpPr>
        <p:spPr>
          <a:xfrm>
            <a:off x="2009020" y="3900094"/>
            <a:ext cx="8007365" cy="492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pt-BR" sz="3200" b="1">
                <a:solidFill>
                  <a:schemeClr val="bg1"/>
                </a:solidFill>
              </a:rPr>
              <a:t>Právo není nic</a:t>
            </a:r>
            <a:endParaRPr lang="cs-CZ" sz="32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571500"/>
            <a:ext cx="10515600" cy="939800"/>
          </a:xfrm>
        </p:spPr>
        <p:txBody>
          <a:bodyPr/>
          <a:lstStyle/>
          <a:p>
            <a:r>
              <a:rPr lang="cs-CZ" dirty="0"/>
              <a:t>Praktické příklady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4"/>
          </p:nvPr>
        </p:nvSpPr>
        <p:spPr>
          <a:xfrm>
            <a:off x="838200" y="1320799"/>
            <a:ext cx="10715625" cy="5375277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sz="3200" dirty="0"/>
              <a:t>Imigrace do Evropy: 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3000" dirty="0"/>
              <a:t>Neschopnost užít hrubou sílu k zastavení migrace do Evropy. Proč:</a:t>
            </a:r>
          </a:p>
          <a:p>
            <a:pPr marL="914400" lvl="1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800" dirty="0"/>
              <a:t>Neshoda nad tím, zda by šlo o legitimní postup (etika odpovědnosti x etika soucitu). Vnitřní konflikt uvnitř evropské komunity.</a:t>
            </a:r>
          </a:p>
          <a:p>
            <a:pPr marL="914400" lvl="1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800" dirty="0"/>
              <a:t>Bariéry v platném právu (azylový systém Ženevské úmluvy a na něj navazující judikatura ESLP, právní úprava EU a judikatura SDEU; tím podmíněné národní systémy).</a:t>
            </a:r>
          </a:p>
          <a:p>
            <a:pPr lvl="1" indent="-45720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cs-CZ" sz="3000" u="sng" dirty="0"/>
              <a:t>Náhradní řešení</a:t>
            </a:r>
            <a:r>
              <a:rPr lang="cs-CZ" sz="3000" dirty="0"/>
              <a:t>: Uplácení sousedů (Turecko, severoafrické státy aj.) za to, aby azylový systém Ženevské úmluvy porušovali za nás oni (pokrytectví). (Plus kritika systému a snahy jej modifikovat.)</a:t>
            </a:r>
          </a:p>
        </p:txBody>
      </p:sp>
    </p:spTree>
    <p:extLst>
      <p:ext uri="{BB962C8B-B14F-4D97-AF65-F5344CB8AC3E}">
        <p14:creationId xmlns:p14="http://schemas.microsoft.com/office/powerpoint/2010/main" val="33119030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571500"/>
            <a:ext cx="10515600" cy="939800"/>
          </a:xfrm>
        </p:spPr>
        <p:txBody>
          <a:bodyPr/>
          <a:lstStyle/>
          <a:p>
            <a:r>
              <a:rPr lang="cs-CZ" dirty="0"/>
              <a:t>Praktické příklady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4"/>
          </p:nvPr>
        </p:nvSpPr>
        <p:spPr>
          <a:xfrm>
            <a:off x="838200" y="1320799"/>
            <a:ext cx="10715625" cy="5375277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sz="3200" dirty="0"/>
              <a:t>Mezinárodní konflikty: 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3000" dirty="0"/>
              <a:t>Neschopnost Evropy udržet funkční námořní trasu z Blízkého východu a Číny do Středozemí (</a:t>
            </a:r>
            <a:r>
              <a:rPr lang="cs-CZ" sz="3000" dirty="0" err="1"/>
              <a:t>Hútiové</a:t>
            </a:r>
            <a:r>
              <a:rPr lang="cs-CZ" sz="3000" dirty="0"/>
              <a:t> v Rudém moři). Proč:</a:t>
            </a:r>
          </a:p>
          <a:p>
            <a:pPr marL="914400" lvl="1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800" dirty="0"/>
              <a:t>Neschopnost vyslat dostatečně daleko dostatečně silný námořně-letecký expediční sbor. Nevůle tvrdě a konsekventně útočit (evropské armády jsou spíše policejní síly, ač je nás 450 miliónů). </a:t>
            </a:r>
          </a:p>
          <a:p>
            <a:pPr lvl="1" indent="-45720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cs-CZ" sz="3000" u="sng" dirty="0"/>
              <a:t>Náhradní řešení:</a:t>
            </a:r>
            <a:r>
              <a:rPr lang="cs-CZ" sz="3000" dirty="0"/>
              <a:t> Americké bombardování </a:t>
            </a:r>
            <a:r>
              <a:rPr lang="cs-CZ" sz="3000" dirty="0" err="1"/>
              <a:t>Hútiů</a:t>
            </a:r>
            <a:r>
              <a:rPr lang="cs-CZ" sz="3000" dirty="0"/>
              <a:t> a následná dohoda o neútočení. </a:t>
            </a:r>
            <a:r>
              <a:rPr lang="cs-CZ" sz="3000" u="sng" dirty="0"/>
              <a:t>Paradox:</a:t>
            </a:r>
            <a:r>
              <a:rPr lang="cs-CZ" sz="3000" dirty="0"/>
              <a:t> Pro USA není cesta Rudým mořem důležitá, naopak zlevňuje importy do Evropy a škodí americkým vývozcům ropy (ale USA má schopnost a vůli útočit).</a:t>
            </a:r>
          </a:p>
          <a:p>
            <a:pPr lvl="1" indent="-45720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cs-CZ" sz="3000" dirty="0"/>
          </a:p>
        </p:txBody>
      </p:sp>
    </p:spTree>
    <p:extLst>
      <p:ext uri="{BB962C8B-B14F-4D97-AF65-F5344CB8AC3E}">
        <p14:creationId xmlns:p14="http://schemas.microsoft.com/office/powerpoint/2010/main" val="18219281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571500"/>
            <a:ext cx="10515600" cy="939800"/>
          </a:xfrm>
        </p:spPr>
        <p:txBody>
          <a:bodyPr/>
          <a:lstStyle/>
          <a:p>
            <a:r>
              <a:rPr lang="cs-CZ" dirty="0"/>
              <a:t>Praktické příklady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4"/>
          </p:nvPr>
        </p:nvSpPr>
        <p:spPr>
          <a:xfrm>
            <a:off x="838200" y="1320799"/>
            <a:ext cx="10715625" cy="5375277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sz="3200" dirty="0"/>
              <a:t>Mezinárodní konflikty: 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3000" dirty="0"/>
              <a:t>Neschopnost Evropy čelit ruské invazi na západ (Ukrajina). Proč:</a:t>
            </a:r>
          </a:p>
          <a:p>
            <a:pPr marL="914400" lvl="1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800" dirty="0"/>
              <a:t>Nevůle nasadit životy lidí a ekonomické zdroje.</a:t>
            </a:r>
          </a:p>
          <a:p>
            <a:pPr marL="914400" lvl="1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800" dirty="0"/>
              <a:t>Strach z eskalace konfliktu v rozsáhlejší válku, eventuálně i s použitím jaderných zbraní.</a:t>
            </a:r>
          </a:p>
          <a:p>
            <a:pPr marL="914400" lvl="1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800" dirty="0"/>
              <a:t>Z malé části neshoda, na čí straně máme být (proruské tendence v částech evropských společností).</a:t>
            </a:r>
          </a:p>
          <a:p>
            <a:pPr lvl="1" indent="-45720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cs-CZ" sz="3000" u="sng" dirty="0"/>
              <a:t>Náhradní řešení:</a:t>
            </a:r>
            <a:r>
              <a:rPr lang="cs-CZ" sz="3000" dirty="0"/>
              <a:t> Boj s Ruskem do posledního Ukrajince. Udržování pomalého ústupu Ukrajiny a postupu Ruska, kupování si času. V posledku víra v to, že to USA vyřeší za nás.</a:t>
            </a:r>
          </a:p>
          <a:p>
            <a:pPr lvl="1" indent="-45720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cs-CZ" sz="3000" dirty="0"/>
          </a:p>
        </p:txBody>
      </p:sp>
    </p:spTree>
    <p:extLst>
      <p:ext uri="{BB962C8B-B14F-4D97-AF65-F5344CB8AC3E}">
        <p14:creationId xmlns:p14="http://schemas.microsoft.com/office/powerpoint/2010/main" val="6051736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571500"/>
            <a:ext cx="10515600" cy="939800"/>
          </a:xfrm>
        </p:spPr>
        <p:txBody>
          <a:bodyPr/>
          <a:lstStyle/>
          <a:p>
            <a:r>
              <a:rPr lang="cs-CZ" dirty="0"/>
              <a:t>Praktické příklady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4"/>
          </p:nvPr>
        </p:nvSpPr>
        <p:spPr>
          <a:xfrm>
            <a:off x="838200" y="1320799"/>
            <a:ext cx="10715625" cy="5375277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sz="3200" dirty="0"/>
              <a:t>Nesouhlas s exekucemi (Španělsko: hypotéky, Česko: dluhy úvěrovým společnostem, některá města USA: vyhoštění migrantů): 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3000" u="sng" dirty="0"/>
              <a:t>Platné právo není částí adresátů vnímáno jako spravedlivé</a:t>
            </a:r>
            <a:r>
              <a:rPr lang="cs-CZ" sz="3000" dirty="0"/>
              <a:t> a množí se protesty proti němu:</a:t>
            </a:r>
          </a:p>
          <a:p>
            <a:pPr marL="914400" lvl="1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800" dirty="0"/>
              <a:t>Tlak na neuplatnění práva či jeho (judikaturní a/nebo legislativní) změnu. </a:t>
            </a:r>
          </a:p>
          <a:p>
            <a:pPr marL="914400" lvl="1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800" dirty="0"/>
              <a:t>Role „hraničních orgánů“ (typicky ústavních soudů), které mohou provést výkladem de facto </a:t>
            </a:r>
            <a:r>
              <a:rPr lang="cs-CZ" sz="2800" u="sng" dirty="0"/>
              <a:t>novelizaci</a:t>
            </a:r>
            <a:r>
              <a:rPr lang="cs-CZ" sz="2800" dirty="0"/>
              <a:t>.</a:t>
            </a:r>
          </a:p>
          <a:p>
            <a:pPr lvl="1" indent="-45720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cs-CZ" sz="3000" dirty="0"/>
              <a:t>Slabina – pociťovaná </a:t>
            </a:r>
            <a:r>
              <a:rPr lang="cs-CZ" sz="3000" u="sng" dirty="0"/>
              <a:t>inkonzistence právního systému</a:t>
            </a:r>
            <a:r>
              <a:rPr lang="cs-CZ" sz="3000" dirty="0"/>
              <a:t> (co mělo platit, nakonec neplatí, nejasné, jak se mám chovat).</a:t>
            </a:r>
          </a:p>
        </p:txBody>
      </p:sp>
    </p:spTree>
    <p:extLst>
      <p:ext uri="{BB962C8B-B14F-4D97-AF65-F5344CB8AC3E}">
        <p14:creationId xmlns:p14="http://schemas.microsoft.com/office/powerpoint/2010/main" val="28712030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571500"/>
            <a:ext cx="10515600" cy="939800"/>
          </a:xfrm>
        </p:spPr>
        <p:txBody>
          <a:bodyPr/>
          <a:lstStyle/>
          <a:p>
            <a:r>
              <a:rPr lang="cs-CZ" dirty="0"/>
              <a:t>Praktické příklady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4"/>
          </p:nvPr>
        </p:nvSpPr>
        <p:spPr>
          <a:xfrm>
            <a:off x="838200" y="1140431"/>
            <a:ext cx="10715625" cy="5555645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sz="3200" dirty="0"/>
              <a:t>„Hraniční orgány“ (ústavní soudy, mezinárodní soudy) jako „motory změn“: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3000" dirty="0"/>
              <a:t>Interpretace a aplikace práva je v neustálém </a:t>
            </a:r>
            <a:r>
              <a:rPr lang="cs-CZ" sz="3000" u="sng" dirty="0"/>
              <a:t>napětí</a:t>
            </a:r>
            <a:r>
              <a:rPr lang="cs-CZ" sz="3000" dirty="0"/>
              <a:t> mezi hodnotovým rámcem a náhledem </a:t>
            </a:r>
            <a:r>
              <a:rPr lang="cs-CZ" sz="3000" u="sng" dirty="0"/>
              <a:t>„ulice“ a „elity“</a:t>
            </a:r>
            <a:r>
              <a:rPr lang="cs-CZ" sz="3000" dirty="0"/>
              <a:t>. </a:t>
            </a:r>
          </a:p>
          <a:p>
            <a:pPr marL="914400" lvl="1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800" dirty="0"/>
              <a:t>Soudy musí být dále než „ulice“, nesmí jí podléhat, být její ozvěnou. Musí být „elitní“ (vidět více). </a:t>
            </a:r>
            <a:r>
              <a:rPr lang="cs-CZ" sz="2800" u="sng" dirty="0"/>
              <a:t>Soudy chrání jednotlivce před většinou.</a:t>
            </a:r>
          </a:p>
          <a:p>
            <a:pPr marL="914400" lvl="1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800" dirty="0"/>
              <a:t>Ale nesmí se většině nadměrně hodnotově  vzdálit, jinak ztratí přesvědčivost, srozumitelnost a kontakt s realitou.</a:t>
            </a:r>
          </a:p>
          <a:p>
            <a:pPr lvl="1" indent="-45720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cs-CZ" sz="3000" u="sng" dirty="0"/>
              <a:t>Efekty:</a:t>
            </a:r>
            <a:r>
              <a:rPr lang="cs-CZ" sz="3000" dirty="0"/>
              <a:t> Kritika, oslabování legitimity soudních rozhodnutí, v krajních případech švejkování, ignorace, politický zásah. </a:t>
            </a:r>
            <a:r>
              <a:rPr lang="cs-CZ" sz="3000" u="sng" dirty="0"/>
              <a:t>Dezintegrace řádu.</a:t>
            </a:r>
          </a:p>
        </p:txBody>
      </p:sp>
    </p:spTree>
    <p:extLst>
      <p:ext uri="{BB962C8B-B14F-4D97-AF65-F5344CB8AC3E}">
        <p14:creationId xmlns:p14="http://schemas.microsoft.com/office/powerpoint/2010/main" val="6847289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571500"/>
            <a:ext cx="10515600" cy="939800"/>
          </a:xfrm>
        </p:spPr>
        <p:txBody>
          <a:bodyPr/>
          <a:lstStyle/>
          <a:p>
            <a:r>
              <a:rPr lang="cs-CZ" dirty="0"/>
              <a:t>Kontroverzní (ne nutně „Špatné“!) kauzy(1)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4"/>
          </p:nvPr>
        </p:nvSpPr>
        <p:spPr>
          <a:xfrm>
            <a:off x="838200" y="1921267"/>
            <a:ext cx="10715625" cy="4774809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sz="3200" u="sng" dirty="0"/>
              <a:t>Evropský soud pro lidská práva: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3200" dirty="0"/>
              <a:t>Judikatura k migraci.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3200" dirty="0"/>
              <a:t>Právo na účinné vyšetřování.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3200" dirty="0"/>
              <a:t>Klimatické žaloby.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3200" dirty="0"/>
              <a:t>Operativní zákroky jako podmínka změny právního pohlaví.</a:t>
            </a:r>
          </a:p>
          <a:p>
            <a:pPr>
              <a:lnSpc>
                <a:spcPct val="100000"/>
              </a:lnSpc>
            </a:pPr>
            <a:r>
              <a:rPr lang="cs-CZ" sz="3200" u="sng" dirty="0"/>
              <a:t>Český Ústavní soud: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3200" dirty="0"/>
              <a:t>Rušení ústavního zákona pro rozpor s materiálním jádrem ústavy.</a:t>
            </a:r>
          </a:p>
          <a:p>
            <a:pPr>
              <a:lnSpc>
                <a:spcPct val="100000"/>
              </a:lnSpc>
            </a:pP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4535144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571500"/>
            <a:ext cx="10515600" cy="939800"/>
          </a:xfrm>
        </p:spPr>
        <p:txBody>
          <a:bodyPr/>
          <a:lstStyle/>
          <a:p>
            <a:r>
              <a:rPr lang="cs-CZ" dirty="0"/>
              <a:t>Kontroverzní (ne nutně „Špatné“!) kauzy(2)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4"/>
          </p:nvPr>
        </p:nvSpPr>
        <p:spPr>
          <a:xfrm>
            <a:off x="838200" y="1921267"/>
            <a:ext cx="10715625" cy="4774809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sz="3200" u="sng" dirty="0"/>
              <a:t>Mezinárodní trestní tribunál: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3200" dirty="0"/>
              <a:t>Zatykače na </a:t>
            </a:r>
            <a:r>
              <a:rPr lang="cs-CZ" sz="3200" dirty="0" err="1"/>
              <a:t>Netanjahua</a:t>
            </a:r>
            <a:r>
              <a:rPr lang="cs-CZ" sz="3200" dirty="0"/>
              <a:t> a spol.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3200" dirty="0"/>
              <a:t>Zatykač na Putina.</a:t>
            </a:r>
          </a:p>
          <a:p>
            <a:pPr>
              <a:lnSpc>
                <a:spcPct val="100000"/>
              </a:lnSpc>
            </a:pPr>
            <a:r>
              <a:rPr lang="cs-CZ" sz="3200" u="sng" dirty="0"/>
              <a:t>Soudní dvůr EU (nejnověji):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3200" dirty="0"/>
              <a:t>Komise v. Malta (maltský program „prodeje“ státního občanství investorům), C-181/23.</a:t>
            </a:r>
          </a:p>
          <a:p>
            <a:pPr>
              <a:lnSpc>
                <a:spcPct val="100000"/>
              </a:lnSpc>
            </a:pP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19040203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571500"/>
            <a:ext cx="10515600" cy="939800"/>
          </a:xfrm>
        </p:spPr>
        <p:txBody>
          <a:bodyPr/>
          <a:lstStyle/>
          <a:p>
            <a:r>
              <a:rPr lang="cs-CZ" dirty="0"/>
              <a:t>Závěr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4"/>
          </p:nvPr>
        </p:nvSpPr>
        <p:spPr>
          <a:xfrm>
            <a:off x="838200" y="1232899"/>
            <a:ext cx="10715625" cy="5463177"/>
          </a:xfrm>
        </p:spPr>
        <p:txBody>
          <a:bodyPr/>
          <a:lstStyle/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3200" dirty="0"/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3200" u="sng" dirty="0"/>
              <a:t>Percepce moci je moc sama.</a:t>
            </a:r>
            <a:r>
              <a:rPr lang="cs-CZ" sz="3200" dirty="0"/>
              <a:t> Kdo se silný jeví, s tím ostatní jako se silným zacházejí.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3200" dirty="0"/>
              <a:t>Percepce bezmoci je bezmoc sama. Kdo se jeví bezmocný, s tím také jako s bezmocným ostatní zacházejí.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3200" dirty="0"/>
              <a:t>Právo jako víra v právo je </a:t>
            </a:r>
            <a:r>
              <a:rPr lang="cs-CZ" sz="3200" u="sng" dirty="0"/>
              <a:t>sebenaplňující proroctví</a:t>
            </a:r>
            <a:r>
              <a:rPr lang="cs-CZ" sz="3200" dirty="0"/>
              <a:t>.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3200" dirty="0"/>
              <a:t>Klíčové je najít od věcí </a:t>
            </a:r>
            <a:r>
              <a:rPr lang="cs-CZ" sz="3200" u="sng" dirty="0"/>
              <a:t>správnou míru</a:t>
            </a:r>
            <a:r>
              <a:rPr lang="cs-CZ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128461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571500"/>
            <a:ext cx="10515600" cy="9398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4"/>
          </p:nvPr>
        </p:nvSpPr>
        <p:spPr>
          <a:xfrm>
            <a:off x="838200" y="1232899"/>
            <a:ext cx="10715625" cy="5463177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endParaRPr lang="cs-CZ" sz="3200" dirty="0"/>
          </a:p>
          <a:p>
            <a:pPr algn="ctr">
              <a:lnSpc>
                <a:spcPct val="100000"/>
              </a:lnSpc>
            </a:pPr>
            <a:endParaRPr lang="cs-CZ" sz="3200" dirty="0"/>
          </a:p>
          <a:p>
            <a:pPr algn="ctr">
              <a:lnSpc>
                <a:spcPct val="100000"/>
              </a:lnSpc>
            </a:pPr>
            <a:endParaRPr lang="cs-CZ" sz="3200" dirty="0"/>
          </a:p>
          <a:p>
            <a:pPr algn="ctr">
              <a:lnSpc>
                <a:spcPct val="100000"/>
              </a:lnSpc>
            </a:pPr>
            <a:endParaRPr lang="cs-CZ" sz="3200" dirty="0"/>
          </a:p>
          <a:p>
            <a:pPr algn="ctr">
              <a:lnSpc>
                <a:spcPct val="100000"/>
              </a:lnSpc>
            </a:pPr>
            <a:endParaRPr lang="cs-CZ" sz="3200" dirty="0"/>
          </a:p>
          <a:p>
            <a:pPr algn="ctr">
              <a:lnSpc>
                <a:spcPct val="100000"/>
              </a:lnSpc>
            </a:pPr>
            <a:endParaRPr lang="cs-CZ" sz="3200" dirty="0"/>
          </a:p>
          <a:p>
            <a:pPr algn="ctr">
              <a:lnSpc>
                <a:spcPct val="100000"/>
              </a:lnSpc>
            </a:pPr>
            <a:endParaRPr lang="cs-CZ" sz="3200" dirty="0"/>
          </a:p>
          <a:p>
            <a:pPr algn="ctr">
              <a:lnSpc>
                <a:spcPct val="100000"/>
              </a:lnSpc>
            </a:pPr>
            <a:endParaRPr lang="cs-CZ" sz="3200" dirty="0"/>
          </a:p>
          <a:p>
            <a:pPr algn="ctr">
              <a:lnSpc>
                <a:spcPct val="100000"/>
              </a:lnSpc>
            </a:pPr>
            <a:r>
              <a:rPr lang="cs-CZ" sz="3200" dirty="0"/>
              <a:t>Si vis </a:t>
            </a:r>
            <a:r>
              <a:rPr lang="cs-CZ" sz="3200" dirty="0" err="1"/>
              <a:t>pacem</a:t>
            </a:r>
            <a:r>
              <a:rPr lang="cs-CZ" sz="3200" dirty="0"/>
              <a:t>, para </a:t>
            </a:r>
            <a:r>
              <a:rPr lang="cs-CZ" sz="3200" dirty="0" err="1"/>
              <a:t>bellum</a:t>
            </a:r>
            <a:r>
              <a:rPr lang="cs-CZ" sz="3200" dirty="0"/>
              <a:t>.</a:t>
            </a:r>
          </a:p>
          <a:p>
            <a:pPr algn="ctr">
              <a:lnSpc>
                <a:spcPct val="100000"/>
              </a:lnSpc>
            </a:pPr>
            <a:endParaRPr lang="cs-CZ" sz="3200" dirty="0"/>
          </a:p>
          <a:p>
            <a:pPr algn="ctr">
              <a:lnSpc>
                <a:spcPct val="100000"/>
              </a:lnSpc>
            </a:pPr>
            <a:endParaRPr lang="cs-CZ" sz="3200" dirty="0"/>
          </a:p>
          <a:p>
            <a:pPr algn="ctr">
              <a:lnSpc>
                <a:spcPct val="100000"/>
              </a:lnSpc>
            </a:pPr>
            <a:endParaRPr lang="cs-CZ" sz="3200" dirty="0"/>
          </a:p>
          <a:p>
            <a:pPr algn="ctr">
              <a:lnSpc>
                <a:spcPct val="100000"/>
              </a:lnSpc>
            </a:pPr>
            <a:endParaRPr lang="cs-CZ" sz="3200" dirty="0"/>
          </a:p>
          <a:p>
            <a:pPr algn="ctr">
              <a:lnSpc>
                <a:spcPct val="100000"/>
              </a:lnSpc>
            </a:pPr>
            <a:endParaRPr lang="cs-CZ" sz="3200" dirty="0"/>
          </a:p>
          <a:p>
            <a:pPr algn="ctr">
              <a:lnSpc>
                <a:spcPct val="100000"/>
              </a:lnSpc>
            </a:pPr>
            <a:endParaRPr lang="cs-CZ" sz="3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9301" y="361950"/>
            <a:ext cx="8077199" cy="5628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1140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nadpis 1">
            <a:extLst>
              <a:ext uri="{FF2B5EF4-FFF2-40B4-BE49-F238E27FC236}">
                <a16:creationId xmlns:a16="http://schemas.microsoft.com/office/drawing/2014/main" id="{B76660B1-0ADF-53FC-B52B-FA2A36C4ED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09800" y="1227667"/>
            <a:ext cx="7780867" cy="4377265"/>
          </a:xfrm>
        </p:spPr>
        <p:txBody>
          <a:bodyPr anchor="ctr"/>
          <a:lstStyle/>
          <a:p>
            <a:pPr algn="ctr"/>
            <a:r>
              <a:rPr lang="cs-CZ" dirty="0"/>
              <a:t>Děkuji </a:t>
            </a:r>
          </a:p>
          <a:p>
            <a:pPr algn="ctr"/>
            <a:r>
              <a:rPr lang="cs-CZ" dirty="0"/>
              <a:t>za pozornost!</a:t>
            </a:r>
          </a:p>
        </p:txBody>
      </p:sp>
    </p:spTree>
    <p:extLst>
      <p:ext uri="{BB962C8B-B14F-4D97-AF65-F5344CB8AC3E}">
        <p14:creationId xmlns:p14="http://schemas.microsoft.com/office/powerpoint/2010/main" val="206519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01733" y="2323345"/>
            <a:ext cx="6341534" cy="1740655"/>
          </a:xfrm>
        </p:spPr>
        <p:txBody>
          <a:bodyPr/>
          <a:lstStyle/>
          <a:p>
            <a:r>
              <a:rPr lang="cs-CZ" b="0" dirty="0"/>
              <a:t>Právo není nic</a:t>
            </a:r>
            <a:br>
              <a:rPr lang="cs-CZ" sz="1800" b="0" dirty="0"/>
            </a:br>
            <a:br>
              <a:rPr lang="cs-CZ" sz="1800" b="0" dirty="0"/>
            </a:br>
            <a:r>
              <a:rPr lang="cs-CZ" sz="1800" b="0" dirty="0"/>
              <a:t>Opravdu?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Karel Šimka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114266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5240000" h="8572500">
                <a:moveTo>
                  <a:pt x="0" y="0"/>
                </a:moveTo>
                <a:lnTo>
                  <a:pt x="15240000" y="0"/>
                </a:lnTo>
                <a:lnTo>
                  <a:pt x="15240000" y="8572500"/>
                </a:lnTo>
                <a:lnTo>
                  <a:pt x="0" y="85725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3387"/>
            </a:stretch>
          </a:blipFill>
        </p:spPr>
        <p:txBody>
          <a:bodyPr/>
          <a:lstStyle/>
          <a:p>
            <a:endParaRPr lang="cs-CZ" sz="1440"/>
          </a:p>
        </p:txBody>
      </p:sp>
      <p:grpSp>
        <p:nvGrpSpPr>
          <p:cNvPr id="7" name="Group 7"/>
          <p:cNvGrpSpPr/>
          <p:nvPr/>
        </p:nvGrpSpPr>
        <p:grpSpPr>
          <a:xfrm>
            <a:off x="3677665" y="5400627"/>
            <a:ext cx="5195068" cy="706773"/>
            <a:chOff x="0" y="0"/>
            <a:chExt cx="4854209" cy="6604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854209" cy="660400"/>
            </a:xfrm>
            <a:custGeom>
              <a:avLst/>
              <a:gdLst/>
              <a:ahLst/>
              <a:cxnLst/>
              <a:rect l="l" t="t" r="r" b="b"/>
              <a:pathLst>
                <a:path w="4854209" h="660400">
                  <a:moveTo>
                    <a:pt x="4729749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729749" y="0"/>
                  </a:lnTo>
                  <a:cubicBezTo>
                    <a:pt x="4798329" y="0"/>
                    <a:pt x="4854209" y="55880"/>
                    <a:pt x="4854209" y="124460"/>
                  </a:cubicBezTo>
                  <a:lnTo>
                    <a:pt x="4854209" y="535940"/>
                  </a:lnTo>
                  <a:cubicBezTo>
                    <a:pt x="4854209" y="604520"/>
                    <a:pt x="4798329" y="660400"/>
                    <a:pt x="4729749" y="660400"/>
                  </a:cubicBezTo>
                  <a:close/>
                </a:path>
              </a:pathLst>
            </a:custGeom>
            <a:solidFill>
              <a:srgbClr val="FAF9F9">
                <a:alpha val="62745"/>
              </a:srgbClr>
            </a:solidFill>
          </p:spPr>
          <p:txBody>
            <a:bodyPr/>
            <a:lstStyle/>
            <a:p>
              <a:endParaRPr lang="cs-CZ" sz="1440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3588696" y="5498873"/>
            <a:ext cx="5373006" cy="4331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08"/>
              </a:lnSpc>
            </a:pPr>
            <a:r>
              <a:rPr lang="en-US" sz="2648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www.kongrespravniprostor.cz</a:t>
            </a:r>
          </a:p>
        </p:txBody>
      </p:sp>
      <p:sp>
        <p:nvSpPr>
          <p:cNvPr id="10" name="Freeform 18">
            <a:extLst>
              <a:ext uri="{FF2B5EF4-FFF2-40B4-BE49-F238E27FC236}">
                <a16:creationId xmlns:a16="http://schemas.microsoft.com/office/drawing/2014/main" id="{D172B291-F296-249B-7387-2F5FE4D844B9}"/>
              </a:ext>
            </a:extLst>
          </p:cNvPr>
          <p:cNvSpPr/>
          <p:nvPr/>
        </p:nvSpPr>
        <p:spPr>
          <a:xfrm>
            <a:off x="4560960" y="172977"/>
            <a:ext cx="3070080" cy="565857"/>
          </a:xfrm>
          <a:custGeom>
            <a:avLst/>
            <a:gdLst/>
            <a:ahLst/>
            <a:cxnLst/>
            <a:rect l="l" t="t" r="r" b="b"/>
            <a:pathLst>
              <a:path w="3837600" h="707321">
                <a:moveTo>
                  <a:pt x="0" y="0"/>
                </a:moveTo>
                <a:lnTo>
                  <a:pt x="3837600" y="0"/>
                </a:lnTo>
                <a:lnTo>
                  <a:pt x="3837600" y="707321"/>
                </a:lnTo>
                <a:lnTo>
                  <a:pt x="0" y="70732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9250" b="-19250"/>
            </a:stretch>
          </a:blipFill>
        </p:spPr>
        <p:txBody>
          <a:bodyPr/>
          <a:lstStyle/>
          <a:p>
            <a:endParaRPr lang="cs-CZ" sz="1440"/>
          </a:p>
        </p:txBody>
      </p:sp>
      <p:sp>
        <p:nvSpPr>
          <p:cNvPr id="11" name="Freeform 19">
            <a:extLst>
              <a:ext uri="{FF2B5EF4-FFF2-40B4-BE49-F238E27FC236}">
                <a16:creationId xmlns:a16="http://schemas.microsoft.com/office/drawing/2014/main" id="{25375EC3-E68B-3BCE-CA0E-90793229D75A}"/>
              </a:ext>
            </a:extLst>
          </p:cNvPr>
          <p:cNvSpPr/>
          <p:nvPr/>
        </p:nvSpPr>
        <p:spPr>
          <a:xfrm>
            <a:off x="4748696" y="226011"/>
            <a:ext cx="2694608" cy="459790"/>
          </a:xfrm>
          <a:custGeom>
            <a:avLst/>
            <a:gdLst/>
            <a:ahLst/>
            <a:cxnLst/>
            <a:rect l="l" t="t" r="r" b="b"/>
            <a:pathLst>
              <a:path w="3368260" h="574737">
                <a:moveTo>
                  <a:pt x="0" y="0"/>
                </a:moveTo>
                <a:lnTo>
                  <a:pt x="3368260" y="0"/>
                </a:lnTo>
                <a:lnTo>
                  <a:pt x="3368260" y="574737"/>
                </a:lnTo>
                <a:lnTo>
                  <a:pt x="0" y="57473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cs-CZ" sz="1440"/>
          </a:p>
        </p:txBody>
      </p:sp>
      <p:grpSp>
        <p:nvGrpSpPr>
          <p:cNvPr id="12" name="Group 7">
            <a:extLst>
              <a:ext uri="{FF2B5EF4-FFF2-40B4-BE49-F238E27FC236}">
                <a16:creationId xmlns:a16="http://schemas.microsoft.com/office/drawing/2014/main" id="{05980DB6-ECC1-27F3-EABF-DA5146717B03}"/>
              </a:ext>
            </a:extLst>
          </p:cNvPr>
          <p:cNvGrpSpPr/>
          <p:nvPr/>
        </p:nvGrpSpPr>
        <p:grpSpPr>
          <a:xfrm>
            <a:off x="806450" y="2216150"/>
            <a:ext cx="10655300" cy="1522065"/>
            <a:chOff x="0" y="0"/>
            <a:chExt cx="4854209" cy="660400"/>
          </a:xfrm>
        </p:grpSpPr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2943AF4D-2D4F-F357-A1C0-37C81B0DDA9C}"/>
                </a:ext>
              </a:extLst>
            </p:cNvPr>
            <p:cNvSpPr/>
            <p:nvPr/>
          </p:nvSpPr>
          <p:spPr>
            <a:xfrm>
              <a:off x="0" y="0"/>
              <a:ext cx="4854209" cy="660400"/>
            </a:xfrm>
            <a:custGeom>
              <a:avLst/>
              <a:gdLst/>
              <a:ahLst/>
              <a:cxnLst/>
              <a:rect l="l" t="t" r="r" b="b"/>
              <a:pathLst>
                <a:path w="4854209" h="660400">
                  <a:moveTo>
                    <a:pt x="4729749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729749" y="0"/>
                  </a:lnTo>
                  <a:cubicBezTo>
                    <a:pt x="4798329" y="0"/>
                    <a:pt x="4854209" y="55880"/>
                    <a:pt x="4854209" y="124460"/>
                  </a:cubicBezTo>
                  <a:lnTo>
                    <a:pt x="4854209" y="535940"/>
                  </a:lnTo>
                  <a:cubicBezTo>
                    <a:pt x="4854209" y="604520"/>
                    <a:pt x="4798329" y="660400"/>
                    <a:pt x="4729749" y="660400"/>
                  </a:cubicBezTo>
                  <a:close/>
                </a:path>
              </a:pathLst>
            </a:custGeom>
            <a:solidFill>
              <a:srgbClr val="FAF9F9">
                <a:alpha val="62745"/>
              </a:srgbClr>
            </a:solidFill>
          </p:spPr>
          <p:txBody>
            <a:bodyPr/>
            <a:lstStyle/>
            <a:p>
              <a:endParaRPr lang="cs-CZ" sz="3600"/>
            </a:p>
          </p:txBody>
        </p:sp>
      </p:grpSp>
      <p:sp>
        <p:nvSpPr>
          <p:cNvPr id="14" name="TextBox 9">
            <a:extLst>
              <a:ext uri="{FF2B5EF4-FFF2-40B4-BE49-F238E27FC236}">
                <a16:creationId xmlns:a16="http://schemas.microsoft.com/office/drawing/2014/main" id="{2B1C2AAF-8175-F047-AA76-3C59D36EABF8}"/>
              </a:ext>
            </a:extLst>
          </p:cNvPr>
          <p:cNvSpPr txBox="1"/>
          <p:nvPr/>
        </p:nvSpPr>
        <p:spPr>
          <a:xfrm>
            <a:off x="949325" y="2901951"/>
            <a:ext cx="10369550" cy="5135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708"/>
              </a:lnSpc>
            </a:pPr>
            <a:r>
              <a:rPr lang="cs-CZ" sz="54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DĚKUJEME</a:t>
            </a:r>
            <a:endParaRPr lang="en-US" sz="5400" dirty="0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nadpis 1">
            <a:extLst>
              <a:ext uri="{FF2B5EF4-FFF2-40B4-BE49-F238E27FC236}">
                <a16:creationId xmlns:a16="http://schemas.microsoft.com/office/drawing/2014/main" id="{B76660B1-0ADF-53FC-B52B-FA2A36C4ED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28700" y="1227667"/>
            <a:ext cx="10134599" cy="4377265"/>
          </a:xfrm>
        </p:spPr>
        <p:txBody>
          <a:bodyPr/>
          <a:lstStyle/>
          <a:p>
            <a:pPr>
              <a:lnSpc>
                <a:spcPct val="100000"/>
              </a:lnSpc>
            </a:pPr>
            <a:endParaRPr lang="cs-CZ" sz="3200" dirty="0"/>
          </a:p>
          <a:p>
            <a:pPr>
              <a:lnSpc>
                <a:spcPct val="100000"/>
              </a:lnSpc>
            </a:pPr>
            <a:endParaRPr lang="cs-CZ" sz="3200" dirty="0"/>
          </a:p>
          <a:p>
            <a:pPr>
              <a:lnSpc>
                <a:spcPct val="100000"/>
              </a:lnSpc>
            </a:pPr>
            <a:endParaRPr lang="cs-CZ" sz="3200" dirty="0"/>
          </a:p>
          <a:p>
            <a:pPr>
              <a:lnSpc>
                <a:spcPct val="100000"/>
              </a:lnSpc>
            </a:pPr>
            <a:endParaRPr lang="cs-CZ" sz="3200" dirty="0"/>
          </a:p>
          <a:p>
            <a:pPr algn="ctr">
              <a:lnSpc>
                <a:spcPct val="100000"/>
              </a:lnSpc>
            </a:pPr>
            <a:r>
              <a:rPr lang="cs-CZ" sz="3200" dirty="0"/>
              <a:t>Právní prostor počtvrté</a:t>
            </a:r>
          </a:p>
          <a:p>
            <a:pPr>
              <a:lnSpc>
                <a:spcPct val="100000"/>
              </a:lnSpc>
            </a:pPr>
            <a:endParaRPr lang="cs-CZ" sz="3200" dirty="0"/>
          </a:p>
          <a:p>
            <a:pPr>
              <a:lnSpc>
                <a:spcPct val="100000"/>
              </a:lnSpc>
            </a:pPr>
            <a:endParaRPr lang="cs-CZ" sz="3200" dirty="0"/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3221362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571500"/>
            <a:ext cx="10515600" cy="939800"/>
          </a:xfrm>
        </p:spPr>
        <p:txBody>
          <a:bodyPr/>
          <a:lstStyle/>
          <a:p>
            <a:r>
              <a:rPr lang="cs-CZ" dirty="0"/>
              <a:t>Malá retrospektiva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4"/>
          </p:nvPr>
        </p:nvSpPr>
        <p:spPr>
          <a:xfrm>
            <a:off x="838200" y="1320799"/>
            <a:ext cx="10715625" cy="5375277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sz="3200" dirty="0"/>
              <a:t>Zaplňování Právních prostorů: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3200" dirty="0"/>
              <a:t>Vítězství práva nad politikou jako  počátek konce právního státu? (13. 4. 2022)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3200" dirty="0"/>
              <a:t>Jak přežít stabilitu. O ústavnosti v poklidných dobách (5. 5. 2023)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3200" dirty="0"/>
              <a:t>Západ – unavený hegemon. Právnické souvislosti pozdní fáze západní dominance světu (10. 4. 2024)</a:t>
            </a:r>
          </a:p>
          <a:p>
            <a:pPr>
              <a:lnSpc>
                <a:spcPct val="100000"/>
              </a:lnSpc>
            </a:pPr>
            <a:r>
              <a:rPr lang="cs-CZ" sz="3200" u="sng" dirty="0"/>
              <a:t>Obecné vyznění:</a:t>
            </a:r>
            <a:r>
              <a:rPr lang="cs-CZ" sz="3200" dirty="0"/>
              <a:t> 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3200" dirty="0"/>
              <a:t>Západ zažívá jakýsi </a:t>
            </a:r>
            <a:r>
              <a:rPr lang="cs-CZ" sz="3200" u="sng" dirty="0"/>
              <a:t>útlum</a:t>
            </a:r>
            <a:r>
              <a:rPr lang="cs-CZ" sz="3200" dirty="0"/>
              <a:t>, </a:t>
            </a:r>
            <a:r>
              <a:rPr lang="cs-CZ" sz="3200" u="sng" dirty="0"/>
              <a:t>dře to</a:t>
            </a:r>
            <a:r>
              <a:rPr lang="cs-CZ" sz="3200" dirty="0"/>
              <a:t> a </a:t>
            </a:r>
            <a:r>
              <a:rPr lang="cs-CZ" sz="3200" u="sng" dirty="0"/>
              <a:t>vyšší smysl není vidět</a:t>
            </a:r>
            <a:r>
              <a:rPr lang="cs-CZ" sz="3200" dirty="0"/>
              <a:t>, ale zatím se máme hodně fajn.</a:t>
            </a:r>
          </a:p>
        </p:txBody>
      </p:sp>
    </p:spTree>
    <p:extLst>
      <p:ext uri="{BB962C8B-B14F-4D97-AF65-F5344CB8AC3E}">
        <p14:creationId xmlns:p14="http://schemas.microsoft.com/office/powerpoint/2010/main" val="28879279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571500"/>
            <a:ext cx="10515600" cy="939800"/>
          </a:xfrm>
        </p:spPr>
        <p:txBody>
          <a:bodyPr/>
          <a:lstStyle/>
          <a:p>
            <a:r>
              <a:rPr lang="cs-CZ" dirty="0"/>
              <a:t>Společnost, Moc a Právo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4"/>
          </p:nvPr>
        </p:nvSpPr>
        <p:spPr>
          <a:xfrm>
            <a:off x="838200" y="1135381"/>
            <a:ext cx="10715625" cy="5560696"/>
          </a:xfrm>
        </p:spPr>
        <p:txBody>
          <a:bodyPr/>
          <a:lstStyle/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3200" dirty="0"/>
              <a:t>Lidé jsou společenské bytosti – žijí </a:t>
            </a:r>
            <a:r>
              <a:rPr lang="cs-CZ" sz="3200" u="sng" dirty="0"/>
              <a:t>spolu s jinými lidmi</a:t>
            </a:r>
            <a:r>
              <a:rPr lang="cs-CZ" sz="3200" dirty="0"/>
              <a:t> a vytvářejí s nimi </a:t>
            </a:r>
            <a:r>
              <a:rPr lang="cs-CZ" sz="3200" u="sng" dirty="0"/>
              <a:t>předivo vztahů</a:t>
            </a:r>
            <a:r>
              <a:rPr lang="cs-CZ" sz="3200" dirty="0"/>
              <a:t> (rodina, společnost, instituce…).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3200" dirty="0"/>
              <a:t>Život lidí ve společnosti je </a:t>
            </a:r>
            <a:r>
              <a:rPr lang="cs-CZ" sz="3200" u="sng" dirty="0"/>
              <a:t>mix kooperativních a konkurenčních interakcí</a:t>
            </a:r>
            <a:r>
              <a:rPr lang="cs-CZ" sz="3200" dirty="0"/>
              <a:t> mezi lidi. Spolupracujeme a soupeříme. 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3200" dirty="0"/>
              <a:t>Hrajeme hry s </a:t>
            </a:r>
            <a:r>
              <a:rPr lang="cs-CZ" sz="3200" u="sng" dirty="0"/>
              <a:t>kladným</a:t>
            </a:r>
            <a:r>
              <a:rPr lang="cs-CZ" sz="3200" dirty="0"/>
              <a:t> součtem (tvůrčí kooperace, tj. všichni něco vyhrají) a hry s </a:t>
            </a:r>
            <a:r>
              <a:rPr lang="cs-CZ" sz="3200" u="sng" dirty="0"/>
              <a:t>nulovým</a:t>
            </a:r>
            <a:r>
              <a:rPr lang="cs-CZ" sz="3200" dirty="0"/>
              <a:t> součtem (buď já, nebo ty).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3200" u="sng" dirty="0"/>
              <a:t>Kdy se objeví právo?</a:t>
            </a:r>
            <a:r>
              <a:rPr lang="cs-CZ" sz="3200" dirty="0"/>
              <a:t> Pokud </a:t>
            </a:r>
            <a:r>
              <a:rPr lang="cs-CZ" sz="3200" u="sng" dirty="0"/>
              <a:t>převáží zájem na omezení škály uplatňovaných interakcí</a:t>
            </a:r>
            <a:r>
              <a:rPr lang="cs-CZ" sz="3200" dirty="0"/>
              <a:t>, tj. zájem na nepřipuštění určitých z nich. 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3200" dirty="0"/>
              <a:t>Právo nic nezakazuje; jen </a:t>
            </a:r>
            <a:r>
              <a:rPr lang="cs-CZ" sz="3200" u="sng" dirty="0"/>
              <a:t>zvyšuje náklady</a:t>
            </a:r>
            <a:r>
              <a:rPr lang="cs-CZ" sz="3200" dirty="0"/>
              <a:t> určitých možností.</a:t>
            </a:r>
          </a:p>
        </p:txBody>
      </p:sp>
    </p:spTree>
    <p:extLst>
      <p:ext uri="{BB962C8B-B14F-4D97-AF65-F5344CB8AC3E}">
        <p14:creationId xmlns:p14="http://schemas.microsoft.com/office/powerpoint/2010/main" val="29656834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571500"/>
            <a:ext cx="10515600" cy="939800"/>
          </a:xfrm>
        </p:spPr>
        <p:txBody>
          <a:bodyPr/>
          <a:lstStyle/>
          <a:p>
            <a:r>
              <a:rPr lang="cs-CZ" dirty="0"/>
              <a:t>Společnost, Moc a Právo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4"/>
          </p:nvPr>
        </p:nvSpPr>
        <p:spPr>
          <a:xfrm>
            <a:off x="838200" y="1320799"/>
            <a:ext cx="10715625" cy="5375277"/>
          </a:xfrm>
        </p:spPr>
        <p:txBody>
          <a:bodyPr/>
          <a:lstStyle/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3200" dirty="0"/>
              <a:t>Ekonomický pohled na právo - zákaz stanovený právem je z pouze </a:t>
            </a:r>
            <a:r>
              <a:rPr lang="cs-CZ" sz="3200" u="sng" dirty="0"/>
              <a:t>„cena“ za porušení zákazu:</a:t>
            </a:r>
            <a:r>
              <a:rPr lang="cs-CZ" sz="3200" dirty="0"/>
              <a:t> </a:t>
            </a:r>
          </a:p>
          <a:p>
            <a:pPr marL="800100" lvl="1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3000" dirty="0"/>
              <a:t>„Cena“ vraždy je 20 let vězení diskontovaná pravděpodobností odsouzení (v racionální rovině, odhlédnuto od etiky). </a:t>
            </a:r>
          </a:p>
          <a:p>
            <a:pPr marL="800100" lvl="1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3000" dirty="0"/>
              <a:t>Při nulové pravděpodobnosti odsouzení je „cena“ vraždy nula.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3200" dirty="0"/>
              <a:t>Aby právo ve svém celku fungovalo, musí být zájem na </a:t>
            </a:r>
            <a:r>
              <a:rPr lang="cs-CZ" sz="3200" u="sng" dirty="0"/>
              <a:t>řádu</a:t>
            </a:r>
            <a:r>
              <a:rPr lang="cs-CZ" sz="3200" dirty="0"/>
              <a:t> větší než naděje na </a:t>
            </a:r>
            <a:r>
              <a:rPr lang="cs-CZ" sz="3200" u="sng" dirty="0"/>
              <a:t>kořist</a:t>
            </a:r>
            <a:r>
              <a:rPr lang="cs-CZ" sz="3200" dirty="0"/>
              <a:t> při jeho porušení.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3200" u="sng" dirty="0"/>
              <a:t>Právo není nic…nestojí-li za ním efektivní schopnost je prosadit.</a:t>
            </a:r>
          </a:p>
        </p:txBody>
      </p:sp>
    </p:spTree>
    <p:extLst>
      <p:ext uri="{BB962C8B-B14F-4D97-AF65-F5344CB8AC3E}">
        <p14:creationId xmlns:p14="http://schemas.microsoft.com/office/powerpoint/2010/main" val="26501291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571500"/>
            <a:ext cx="10515600" cy="939800"/>
          </a:xfrm>
        </p:spPr>
        <p:txBody>
          <a:bodyPr/>
          <a:lstStyle/>
          <a:p>
            <a:r>
              <a:rPr lang="cs-CZ" dirty="0"/>
              <a:t>Společnost, Moc a Právo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4"/>
          </p:nvPr>
        </p:nvSpPr>
        <p:spPr>
          <a:xfrm>
            <a:off x="838200" y="1320799"/>
            <a:ext cx="10715625" cy="5375277"/>
          </a:xfrm>
        </p:spPr>
        <p:txBody>
          <a:bodyPr/>
          <a:lstStyle/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3200" dirty="0"/>
              <a:t>Jak </a:t>
            </a:r>
            <a:r>
              <a:rPr lang="cs-CZ" sz="3200" u="sng" dirty="0"/>
              <a:t>prosadit</a:t>
            </a:r>
            <a:r>
              <a:rPr lang="cs-CZ" sz="3200" dirty="0"/>
              <a:t> právo:</a:t>
            </a:r>
          </a:p>
          <a:p>
            <a:pPr marL="800100" lvl="1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3000" u="sng" dirty="0"/>
              <a:t>Hrubá síla</a:t>
            </a:r>
            <a:r>
              <a:rPr lang="cs-CZ" sz="3000" dirty="0"/>
              <a:t> – nákladné, dlouhodobě nefunkční. Nikdo nemá dost „policajtů“. Dočasně (nepokoje, rozvrat řádu apod.) nezbytné.</a:t>
            </a:r>
          </a:p>
          <a:p>
            <a:pPr marL="800100" lvl="1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3000" u="sng" dirty="0"/>
              <a:t>Víra v právo</a:t>
            </a:r>
            <a:r>
              <a:rPr lang="cs-CZ" sz="3000" dirty="0"/>
              <a:t> – ideální, neboť levné a „samoobslužné“. Pokud lidé věří, že právo platí, dodržují je. </a:t>
            </a:r>
            <a:r>
              <a:rPr lang="cs-CZ" sz="3000" u="sng" dirty="0"/>
              <a:t>Právo je víra v právo.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3200" dirty="0"/>
              <a:t>Jaký </a:t>
            </a:r>
            <a:r>
              <a:rPr lang="cs-CZ" sz="3200" u="sng" dirty="0"/>
              <a:t>důvod</a:t>
            </a:r>
            <a:r>
              <a:rPr lang="cs-CZ" sz="3200" dirty="0"/>
              <a:t> mám </a:t>
            </a:r>
            <a:r>
              <a:rPr lang="cs-CZ" sz="3200" u="sng" dirty="0"/>
              <a:t>věřit</a:t>
            </a:r>
            <a:r>
              <a:rPr lang="cs-CZ" sz="3200" dirty="0"/>
              <a:t> v právo?</a:t>
            </a:r>
          </a:p>
          <a:p>
            <a:pPr marL="800100" lvl="1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3000" dirty="0"/>
              <a:t>Protože se </a:t>
            </a:r>
            <a:r>
              <a:rPr lang="cs-CZ" sz="3000" u="sng" dirty="0"/>
              <a:t>bojím</a:t>
            </a:r>
            <a:r>
              <a:rPr lang="cs-CZ" sz="3000" dirty="0"/>
              <a:t> potenciální hrubé síly („vnější“ důvod).</a:t>
            </a:r>
          </a:p>
          <a:p>
            <a:pPr marL="800100" lvl="1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3000" dirty="0"/>
              <a:t>Protože </a:t>
            </a:r>
            <a:r>
              <a:rPr lang="cs-CZ" sz="3000" u="sng" dirty="0"/>
              <a:t>mám právo za správné</a:t>
            </a:r>
            <a:r>
              <a:rPr lang="cs-CZ" sz="3000" dirty="0"/>
              <a:t>, typicky spravedlivé, rozumné apod. („vnitřní“ důvod).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19605742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571500"/>
            <a:ext cx="10515600" cy="939800"/>
          </a:xfrm>
        </p:spPr>
        <p:txBody>
          <a:bodyPr/>
          <a:lstStyle/>
          <a:p>
            <a:r>
              <a:rPr lang="cs-CZ" dirty="0"/>
              <a:t>Společnost, Moc a Právo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4"/>
          </p:nvPr>
        </p:nvSpPr>
        <p:spPr>
          <a:xfrm>
            <a:off x="838200" y="1320799"/>
            <a:ext cx="10715625" cy="5375277"/>
          </a:xfrm>
        </p:spPr>
        <p:txBody>
          <a:bodyPr/>
          <a:lstStyle/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3200" dirty="0"/>
              <a:t>Právo v praxi funguje díky </a:t>
            </a:r>
            <a:r>
              <a:rPr lang="cs-CZ" sz="3200" u="sng" dirty="0"/>
              <a:t>kombinaci</a:t>
            </a:r>
            <a:r>
              <a:rPr lang="cs-CZ" sz="3200" dirty="0"/>
              <a:t> a) hrubé síly, b) strachu z hrubé síly a c) přesvědčení, že právo je správné. V různých dobách a u různých osob či společenských vrstev je </a:t>
            </a:r>
            <a:r>
              <a:rPr lang="cs-CZ" sz="3200" u="sng" dirty="0"/>
              <a:t>různý poměr uvedených důvodů fungování práva</a:t>
            </a:r>
            <a:r>
              <a:rPr lang="cs-CZ" sz="3200" dirty="0"/>
              <a:t>.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3200" dirty="0"/>
              <a:t>Jaké aspekty </a:t>
            </a:r>
            <a:r>
              <a:rPr lang="cs-CZ" sz="3200" u="sng" dirty="0"/>
              <a:t>posilují</a:t>
            </a:r>
            <a:r>
              <a:rPr lang="cs-CZ" sz="3200" dirty="0"/>
              <a:t> víru v právo?</a:t>
            </a:r>
          </a:p>
          <a:p>
            <a:pPr marL="800100" lvl="1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3000" u="sng" dirty="0"/>
              <a:t>Iracionální</a:t>
            </a:r>
            <a:r>
              <a:rPr lang="cs-CZ" sz="3000" dirty="0"/>
              <a:t> – </a:t>
            </a:r>
            <a:r>
              <a:rPr lang="cs-CZ" sz="3000" u="sng" dirty="0"/>
              <a:t>symbolika</a:t>
            </a:r>
            <a:r>
              <a:rPr lang="cs-CZ" sz="3000" dirty="0"/>
              <a:t> (taláry soudců, specifický jazyk práva aj.).</a:t>
            </a:r>
          </a:p>
          <a:p>
            <a:pPr marL="800100" lvl="1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3000" u="sng" dirty="0" err="1"/>
              <a:t>Semiracionálně</a:t>
            </a:r>
            <a:r>
              <a:rPr lang="cs-CZ" sz="3000" dirty="0"/>
              <a:t> – </a:t>
            </a:r>
            <a:r>
              <a:rPr lang="cs-CZ" sz="3000" u="sng" dirty="0"/>
              <a:t>tradice</a:t>
            </a:r>
            <a:r>
              <a:rPr lang="cs-CZ" sz="3000" dirty="0"/>
              <a:t> (vždy to bylo, rituál), </a:t>
            </a:r>
            <a:r>
              <a:rPr lang="cs-CZ" sz="3000" u="sng" dirty="0"/>
              <a:t>etika, morálka</a:t>
            </a:r>
            <a:r>
              <a:rPr lang="cs-CZ" sz="3000" dirty="0"/>
              <a:t>.</a:t>
            </a:r>
          </a:p>
          <a:p>
            <a:pPr marL="800100" lvl="1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3000" u="sng" dirty="0"/>
              <a:t>Racionální</a:t>
            </a:r>
            <a:r>
              <a:rPr lang="cs-CZ" sz="3000" dirty="0"/>
              <a:t> – </a:t>
            </a:r>
            <a:r>
              <a:rPr lang="cs-CZ" sz="3000" u="sng" dirty="0"/>
              <a:t>právní argumentace</a:t>
            </a:r>
            <a:r>
              <a:rPr lang="cs-CZ" sz="3000" dirty="0"/>
              <a:t> (odůvodnění má přesvědčit, že rozhodnutí je objektivní a rozumné), </a:t>
            </a:r>
            <a:r>
              <a:rPr lang="cs-CZ" sz="3000" u="sng" dirty="0"/>
              <a:t>precedenty</a:t>
            </a:r>
            <a:r>
              <a:rPr lang="cs-CZ" sz="3000" dirty="0"/>
              <a:t> (v obdobných věcech obdobně, vyloučení svévole).</a:t>
            </a:r>
          </a:p>
        </p:txBody>
      </p:sp>
    </p:spTree>
    <p:extLst>
      <p:ext uri="{BB962C8B-B14F-4D97-AF65-F5344CB8AC3E}">
        <p14:creationId xmlns:p14="http://schemas.microsoft.com/office/powerpoint/2010/main" val="1518503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571500"/>
            <a:ext cx="10515600" cy="939800"/>
          </a:xfrm>
        </p:spPr>
        <p:txBody>
          <a:bodyPr/>
          <a:lstStyle/>
          <a:p>
            <a:r>
              <a:rPr lang="cs-CZ" dirty="0"/>
              <a:t>Společnost, Moc a Právo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4"/>
          </p:nvPr>
        </p:nvSpPr>
        <p:spPr>
          <a:xfrm>
            <a:off x="838200" y="1320799"/>
            <a:ext cx="10715625" cy="5375277"/>
          </a:xfrm>
        </p:spPr>
        <p:txBody>
          <a:bodyPr/>
          <a:lstStyle/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3200" dirty="0"/>
              <a:t>Jaké aspekty </a:t>
            </a:r>
            <a:r>
              <a:rPr lang="cs-CZ" sz="3200" u="sng" dirty="0"/>
              <a:t>oslabují</a:t>
            </a:r>
            <a:r>
              <a:rPr lang="cs-CZ" sz="3200" dirty="0"/>
              <a:t> víru v právo?</a:t>
            </a:r>
          </a:p>
          <a:p>
            <a:pPr marL="800100" lvl="1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3000" u="sng" dirty="0"/>
              <a:t>Absence hrubé síly aspoň jako hrozby.</a:t>
            </a:r>
            <a:r>
              <a:rPr lang="cs-CZ" sz="3000" dirty="0"/>
              <a:t> Lidé si všimnou, že hrubá síla není k dispozici nebo není dost pravděpodobné, že bude při porušení práva uplatněna.</a:t>
            </a:r>
          </a:p>
          <a:p>
            <a:pPr marL="800100" lvl="1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3000" u="sng" dirty="0"/>
              <a:t>Nesoulad</a:t>
            </a:r>
            <a:r>
              <a:rPr lang="cs-CZ" sz="3000" dirty="0"/>
              <a:t> obsahu práva (příp. užití hrubé síly k jeho prosazení) </a:t>
            </a:r>
            <a:r>
              <a:rPr lang="cs-CZ" sz="3000" u="sng" dirty="0"/>
              <a:t>s etickými a jinými podobnými představami</a:t>
            </a:r>
            <a:r>
              <a:rPr lang="cs-CZ" sz="3000" dirty="0"/>
              <a:t> společnosti o pravidlech řádu </a:t>
            </a:r>
          </a:p>
          <a:p>
            <a:pPr marL="1257300" lvl="2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800" u="sng" dirty="0"/>
              <a:t>iracionalita, nepřesvědčivost, náhodnost</a:t>
            </a:r>
            <a:r>
              <a:rPr lang="cs-CZ" sz="2800" dirty="0"/>
              <a:t> postupů a argumentů,</a:t>
            </a:r>
            <a:endParaRPr lang="cs-CZ" sz="2800" u="sng" dirty="0"/>
          </a:p>
          <a:p>
            <a:pPr marL="1257300" lvl="2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800" u="sng" dirty="0"/>
              <a:t>minoritní či extrémní náhledy</a:t>
            </a:r>
            <a:r>
              <a:rPr lang="cs-CZ" sz="2800" dirty="0"/>
              <a:t> orgánů aplikujících právo na jeho obsah a výklad.</a:t>
            </a:r>
          </a:p>
        </p:txBody>
      </p:sp>
    </p:spTree>
    <p:extLst>
      <p:ext uri="{BB962C8B-B14F-4D97-AF65-F5344CB8AC3E}">
        <p14:creationId xmlns:p14="http://schemas.microsoft.com/office/powerpoint/2010/main" val="313850630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42,5"/>
  <p:tag name="CDT_PROT_WIDTH" val="317,5"/>
  <p:tag name="CDT_PROT_HEIGHT" val="374,25"/>
</p:tagLst>
</file>

<file path=ppt/theme/theme1.xml><?xml version="1.0" encoding="utf-8"?>
<a:theme xmlns:a="http://schemas.openxmlformats.org/drawingml/2006/main" name="Motiv Office">
  <a:themeElements>
    <a:clrScheme name="Modrá, teplá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Custom 9">
      <a:majorFont>
        <a:latin typeface="Arial Black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_šablona_úprava - jiná verze.potx  -  Jen pro čtení" id="{5EE272E9-AB3F-4E1F-8921-83551D3D8A37}" vid="{16960851-55E0-4D1A-8CA4-FCA07C1FE7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Prezentace_šablona_úprava - jiná verze</Template>
  <TotalTime>17448</TotalTime>
  <Words>1263</Words>
  <Application>Microsoft Office PowerPoint</Application>
  <PresentationFormat>Širokoúhlá obrazovka</PresentationFormat>
  <Paragraphs>118</Paragraphs>
  <Slides>20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7" baseType="lpstr">
      <vt:lpstr>Arial</vt:lpstr>
      <vt:lpstr>Arial Black</vt:lpstr>
      <vt:lpstr>Avenir Next LT Pro</vt:lpstr>
      <vt:lpstr>Garamond</vt:lpstr>
      <vt:lpstr>Open Sans 1</vt:lpstr>
      <vt:lpstr>Open Sans 2</vt:lpstr>
      <vt:lpstr>Motiv Office</vt:lpstr>
      <vt:lpstr>Prezentace aplikace PowerPoint</vt:lpstr>
      <vt:lpstr>Právo není nic  Opravdu?</vt:lpstr>
      <vt:lpstr>Prezentace aplikace PowerPoint</vt:lpstr>
      <vt:lpstr>Malá retrospektiva</vt:lpstr>
      <vt:lpstr>Společnost, Moc a Právo</vt:lpstr>
      <vt:lpstr>Společnost, Moc a Právo</vt:lpstr>
      <vt:lpstr>Společnost, Moc a Právo</vt:lpstr>
      <vt:lpstr>Společnost, Moc a Právo</vt:lpstr>
      <vt:lpstr>Společnost, Moc a Právo</vt:lpstr>
      <vt:lpstr>Praktické příklady</vt:lpstr>
      <vt:lpstr>Praktické příklady</vt:lpstr>
      <vt:lpstr>Praktické příklady</vt:lpstr>
      <vt:lpstr>Praktické příklady</vt:lpstr>
      <vt:lpstr>Praktické příklady</vt:lpstr>
      <vt:lpstr>Kontroverzní (ne nutně „Špatné“!) kauzy(1)</vt:lpstr>
      <vt:lpstr>Kontroverzní (ne nutně „Špatné“!) kauzy(2)</vt:lpstr>
      <vt:lpstr>Závěr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Kapounek Tomáš Mgr. DBA</dc:creator>
  <cp:lastModifiedBy>konference</cp:lastModifiedBy>
  <cp:revision>272</cp:revision>
  <dcterms:created xsi:type="dcterms:W3CDTF">2023-09-14T13:04:07Z</dcterms:created>
  <dcterms:modified xsi:type="dcterms:W3CDTF">2025-05-28T08:50:03Z</dcterms:modified>
</cp:coreProperties>
</file>