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0" r:id="rId2"/>
    <p:sldId id="258" r:id="rId3"/>
    <p:sldId id="286" r:id="rId4"/>
    <p:sldId id="308" r:id="rId5"/>
    <p:sldId id="309" r:id="rId6"/>
    <p:sldId id="310" r:id="rId7"/>
    <p:sldId id="311" r:id="rId8"/>
    <p:sldId id="307" r:id="rId9"/>
    <p:sldId id="287" r:id="rId10"/>
    <p:sldId id="288" r:id="rId11"/>
    <p:sldId id="312" r:id="rId12"/>
    <p:sldId id="313" r:id="rId13"/>
    <p:sldId id="314" r:id="rId14"/>
    <p:sldId id="315" r:id="rId15"/>
    <p:sldId id="289" r:id="rId16"/>
    <p:sldId id="290" r:id="rId17"/>
    <p:sldId id="316" r:id="rId18"/>
    <p:sldId id="326" r:id="rId19"/>
    <p:sldId id="317" r:id="rId20"/>
    <p:sldId id="318" r:id="rId21"/>
    <p:sldId id="325" r:id="rId22"/>
    <p:sldId id="324" r:id="rId23"/>
    <p:sldId id="321" r:id="rId24"/>
    <p:sldId id="320" r:id="rId25"/>
    <p:sldId id="322" r:id="rId26"/>
    <p:sldId id="262" r:id="rId27"/>
    <p:sldId id="280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D96C8BFD-FFD1-4724-99E3-DC683450ED2A}">
          <p14:sldIdLst>
            <p14:sldId id="260"/>
            <p14:sldId id="258"/>
            <p14:sldId id="286"/>
            <p14:sldId id="308"/>
            <p14:sldId id="309"/>
            <p14:sldId id="310"/>
            <p14:sldId id="311"/>
            <p14:sldId id="307"/>
            <p14:sldId id="287"/>
            <p14:sldId id="288"/>
            <p14:sldId id="312"/>
            <p14:sldId id="313"/>
            <p14:sldId id="314"/>
            <p14:sldId id="315"/>
            <p14:sldId id="289"/>
            <p14:sldId id="290"/>
            <p14:sldId id="316"/>
            <p14:sldId id="326"/>
            <p14:sldId id="317"/>
            <p14:sldId id="318"/>
            <p14:sldId id="325"/>
            <p14:sldId id="324"/>
            <p14:sldId id="321"/>
            <p14:sldId id="320"/>
            <p14:sldId id="322"/>
          </p14:sldIdLst>
        </p14:section>
        <p14:section name="Oddíl bez názvu" id="{5E49BA57-42CC-427B-97E6-9F054DC12B82}">
          <p14:sldIdLst>
            <p14:sldId id="262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B68"/>
    <a:srgbClr val="76CE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3" autoAdjust="0"/>
    <p:restoredTop sz="94676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7A8CCA-C021-4DEA-A4F1-AD6A4DC62119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D5B099-1481-41A3-A010-56EE6AE27F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77739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D5B099-1481-41A3-A010-56EE6AE27FE5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4493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781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699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0468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251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8330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708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83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3527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585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792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346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9F66F-9BA9-4C13-8A06-4574FA9A5403}" type="datetimeFigureOut">
              <a:rPr lang="cs-CZ" smtClean="0"/>
              <a:t>28.05.2025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1F472-2526-4BEA-84A1-C6CBD4EE17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95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plaints.judicialconduct.gov.uk/rulesandregulations/MisconductandRecommendingSanctions" TargetMode="External"/><Relationship Id="rId2" Type="http://schemas.openxmlformats.org/officeDocument/2006/relationships/hyperlink" Target="https://www.judiciary.uk/wp-content/uploads/2023/06/Guide-to-Judicial-Conduct-2023.pdf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scourts.gov/sites/default/files/code_of_conduct_for_united_states_judges_effective_march_12_2019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odc.org/pdf/crime/corruption/judicial_group/Bangalore_principles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dci.cz/o-nas/eticke-zasady-chovani-soudce" TargetMode="External"/><Relationship Id="rId2" Type="http://schemas.openxmlformats.org/officeDocument/2006/relationships/hyperlink" Target="https://www.nsoud.cz/fileadmin/user_upload/Organizacni-dokumenty/eticky-kodex-2024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20320000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20000" cy="11430000"/>
            </a:xfrm>
            <a:custGeom>
              <a:avLst/>
              <a:gdLst/>
              <a:ahLst/>
              <a:cxnLst/>
              <a:rect l="l" t="t" r="r" b="b"/>
              <a:pathLst>
                <a:path w="20320000" h="11430000">
                  <a:moveTo>
                    <a:pt x="0" y="0"/>
                  </a:moveTo>
                  <a:lnTo>
                    <a:pt x="20320000" y="0"/>
                  </a:lnTo>
                  <a:lnTo>
                    <a:pt x="203200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7777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4" name="Freeform 4"/>
            <p:cNvSpPr/>
            <p:nvPr/>
          </p:nvSpPr>
          <p:spPr>
            <a:xfrm>
              <a:off x="5991178" y="2110946"/>
              <a:ext cx="2943292" cy="5152492"/>
            </a:xfrm>
            <a:custGeom>
              <a:avLst/>
              <a:gdLst/>
              <a:ahLst/>
              <a:cxnLst/>
              <a:rect l="l" t="t" r="r" b="b"/>
              <a:pathLst>
                <a:path w="2943292" h="5152492">
                  <a:moveTo>
                    <a:pt x="0" y="0"/>
                  </a:moveTo>
                  <a:lnTo>
                    <a:pt x="2943292" y="0"/>
                  </a:lnTo>
                  <a:lnTo>
                    <a:pt x="2943292" y="5152492"/>
                  </a:lnTo>
                  <a:lnTo>
                    <a:pt x="0" y="5152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14565" y="2596667"/>
              <a:ext cx="4407670" cy="7716015"/>
            </a:xfrm>
            <a:custGeom>
              <a:avLst/>
              <a:gdLst/>
              <a:ahLst/>
              <a:cxnLst/>
              <a:rect l="l" t="t" r="r" b="b"/>
              <a:pathLst>
                <a:path w="4407670" h="7716015">
                  <a:moveTo>
                    <a:pt x="0" y="0"/>
                  </a:moveTo>
                  <a:lnTo>
                    <a:pt x="4407670" y="0"/>
                  </a:lnTo>
                  <a:lnTo>
                    <a:pt x="4407670" y="7716015"/>
                  </a:lnTo>
                  <a:lnTo>
                    <a:pt x="0" y="7716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218052" y="5624631"/>
            <a:ext cx="3691520" cy="731144"/>
            <a:chOff x="0" y="0"/>
            <a:chExt cx="3334337" cy="66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4337" cy="660400"/>
            </a:xfrm>
            <a:custGeom>
              <a:avLst/>
              <a:gdLst/>
              <a:ahLst/>
              <a:cxnLst/>
              <a:rect l="l" t="t" r="r" b="b"/>
              <a:pathLst>
                <a:path w="3334337" h="660400">
                  <a:moveTo>
                    <a:pt x="320987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9877" y="0"/>
                  </a:lnTo>
                  <a:cubicBezTo>
                    <a:pt x="3278456" y="0"/>
                    <a:pt x="3334337" y="55880"/>
                    <a:pt x="3334337" y="124460"/>
                  </a:cubicBezTo>
                  <a:lnTo>
                    <a:pt x="3334337" y="535940"/>
                  </a:lnTo>
                  <a:cubicBezTo>
                    <a:pt x="3334337" y="604520"/>
                    <a:pt x="3278456" y="660400"/>
                    <a:pt x="3209877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176084" y="5689515"/>
            <a:ext cx="3775456" cy="525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0"/>
              </a:lnSpc>
              <a:spcBef>
                <a:spcPct val="0"/>
              </a:spcBef>
            </a:pPr>
            <a:r>
              <a:rPr lang="cs-CZ" sz="317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JUSTICE</a:t>
            </a:r>
            <a:endParaRPr lang="en-US" sz="3178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9" name="Freeform 19"/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10F633BC-2529-7ACD-97D7-2DF2DD26BE67}"/>
              </a:ext>
            </a:extLst>
          </p:cNvPr>
          <p:cNvSpPr/>
          <p:nvPr/>
        </p:nvSpPr>
        <p:spPr>
          <a:xfrm>
            <a:off x="1670050" y="1342568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6363BC-C060-B10B-B5D5-93846443A210}"/>
              </a:ext>
            </a:extLst>
          </p:cNvPr>
          <p:cNvSpPr txBox="1"/>
          <p:nvPr/>
        </p:nvSpPr>
        <p:spPr>
          <a:xfrm>
            <a:off x="2009020" y="1831786"/>
            <a:ext cx="848995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4800" b="1" dirty="0">
                <a:solidFill>
                  <a:schemeClr val="bg1"/>
                </a:solidFill>
              </a:rPr>
              <a:t>JUDr. Libor Vávra</a:t>
            </a:r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C1EE9972-0F93-9ADB-BD36-065B5A8190C4}"/>
              </a:ext>
            </a:extLst>
          </p:cNvPr>
          <p:cNvSpPr/>
          <p:nvPr/>
        </p:nvSpPr>
        <p:spPr>
          <a:xfrm>
            <a:off x="1670050" y="3407695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995ECA3-493B-0FB8-F0FB-3DEE3999119B}"/>
              </a:ext>
            </a:extLst>
          </p:cNvPr>
          <p:cNvSpPr txBox="1"/>
          <p:nvPr/>
        </p:nvSpPr>
        <p:spPr>
          <a:xfrm>
            <a:off x="2009020" y="3900094"/>
            <a:ext cx="800736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t-BR" sz="3200" b="1">
                <a:solidFill>
                  <a:schemeClr val="bg1"/>
                </a:solidFill>
              </a:rPr>
              <a:t>Soudci mezi lidmi (a ostatními právníky)</a:t>
            </a:r>
            <a:endParaRPr lang="cs-CZ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pl-PL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ČERPÁNÍ ŘÁDNÉ DOVOLENÉ SOUDCEM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marL="285750" indent="-285750" algn="just">
              <a:buFontTx/>
              <a:buChar char="-"/>
            </a:pP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Nejvyšší správní soud, 6. 2. 2023, č. j. 11 </a:t>
            </a:r>
            <a:r>
              <a:rPr lang="cs-CZ" b="1" dirty="0" err="1">
                <a:solidFill>
                  <a:schemeClr val="tx2"/>
                </a:solidFill>
                <a:cs typeface="Times New Roman" pitchFamily="18" charset="0"/>
              </a:rPr>
              <a:t>Kss</a:t>
            </a: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 2/2022 - 334: </a:t>
            </a:r>
          </a:p>
          <a:p>
            <a:pPr marL="457200" lvl="1" indent="0" algn="just">
              <a:spcAft>
                <a:spcPts val="1800"/>
              </a:spcAft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Je v zásadě v dispozici soudce, kdy dovolenou během kalendářního roku vyčerpá, přitom pak pochopitelně musí brát v úvahu, zda mu čerpání dovolené nebrání v plnění základních povinností soudce.</a:t>
            </a: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302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pl-PL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Vulgární urážky kolegyně v přítomnosti dalších zaměstnanců soudu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marL="285750" indent="-285750" algn="just">
              <a:buFontTx/>
              <a:buChar char="-"/>
            </a:pP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Nejvyšší soud, 8. 3. 2001, </a:t>
            </a:r>
            <a:r>
              <a:rPr lang="cs-CZ" b="1" dirty="0" err="1">
                <a:solidFill>
                  <a:schemeClr val="tx2"/>
                </a:solidFill>
                <a:cs typeface="Times New Roman" pitchFamily="18" charset="0"/>
              </a:rPr>
              <a:t>sp</a:t>
            </a: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. zn. </a:t>
            </a:r>
            <a:r>
              <a:rPr lang="cs-CZ" b="1" dirty="0" err="1">
                <a:solidFill>
                  <a:schemeClr val="tx2"/>
                </a:solidFill>
                <a:cs typeface="Times New Roman" pitchFamily="18" charset="0"/>
              </a:rPr>
              <a:t>Skno</a:t>
            </a: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 5/2000: </a:t>
            </a:r>
          </a:p>
          <a:p>
            <a:pPr marL="457200" lvl="1" indent="0" algn="just">
              <a:spcAft>
                <a:spcPts val="1800"/>
              </a:spcAft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Za kárné provinění </a:t>
            </a:r>
            <a:r>
              <a:rPr lang="cs-CZ" sz="28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podle § 2 odst. 1 zákona o kárné odpovědnosti soudců 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lze považovat též chování soudce, který v kanceláři soudu za přítomnosti dalších pracovníků soudu po slovní rozepři vulgárními výrazy napadá jiného soudce.</a:t>
            </a: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769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pl-PL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Miss monokini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marL="285750" indent="-285750" algn="just">
              <a:buFontTx/>
              <a:buChar char="-"/>
            </a:pP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Krajský soud v Plzni, 7. 8. 1990, </a:t>
            </a:r>
            <a:r>
              <a:rPr lang="cs-CZ" b="1" dirty="0" err="1">
                <a:solidFill>
                  <a:schemeClr val="tx2"/>
                </a:solidFill>
                <a:cs typeface="Times New Roman" pitchFamily="18" charset="0"/>
              </a:rPr>
              <a:t>sp</a:t>
            </a: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. zn. </a:t>
            </a:r>
            <a:r>
              <a:rPr lang="cs-CZ" b="1" dirty="0" err="1">
                <a:solidFill>
                  <a:schemeClr val="tx2"/>
                </a:solidFill>
                <a:cs typeface="Times New Roman" pitchFamily="18" charset="0"/>
              </a:rPr>
              <a:t>Spr</a:t>
            </a: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. 3132/90: </a:t>
            </a:r>
          </a:p>
          <a:p>
            <a:pPr marL="457200" lvl="1" indent="0" algn="just">
              <a:spcAft>
                <a:spcPts val="1800"/>
              </a:spcAft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Soudkyně se účastnila soutěže, v níž plnila různé disciplíny, mezi kterými byla také promenáda pouze ve spodním dílu plavek, tedy „nahoře bez“. Její jednání bylo shledáno kárným proviněním, uložena jí však byla pouze důtka. </a:t>
            </a:r>
          </a:p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r>
              <a:rPr lang="cs-CZ" sz="2800" b="1" dirty="0">
                <a:solidFill>
                  <a:schemeClr val="tx2"/>
                </a:solidFill>
                <a:cs typeface="Times New Roman" pitchFamily="18" charset="0"/>
              </a:rPr>
              <a:t>Na základě tohoto případu byla provedena novela a do zákona bylo výslovně vloženo, že soudce nesmí „narušit důstojnost soudcovské funkce“, a to ani „v občanském životě“.</a:t>
            </a:r>
          </a:p>
        </p:txBody>
      </p:sp>
    </p:spTree>
    <p:extLst>
      <p:ext uri="{BB962C8B-B14F-4D97-AF65-F5344CB8AC3E}">
        <p14:creationId xmlns:p14="http://schemas.microsoft.com/office/powerpoint/2010/main" val="1886816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pl-PL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odmítnutí vyšetření na alkohol po dopravní nehodě může být kárným proviněním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marL="285750" indent="-285750" algn="just">
              <a:buFontTx/>
              <a:buChar char="-"/>
            </a:pP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Nejvyšší správní soud, 18. 5. 2021, č. j. 13 </a:t>
            </a:r>
            <a:r>
              <a:rPr lang="cs-CZ" b="1" dirty="0" err="1">
                <a:solidFill>
                  <a:schemeClr val="tx2"/>
                </a:solidFill>
                <a:cs typeface="Times New Roman" pitchFamily="18" charset="0"/>
              </a:rPr>
              <a:t>Kss</a:t>
            </a: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 5/2020-400: </a:t>
            </a:r>
          </a:p>
          <a:p>
            <a:pPr marL="457200" lvl="1" indent="0" algn="just">
              <a:spcAft>
                <a:spcPts val="1800"/>
              </a:spcAft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Soudce řídil motorové vozidlo, ačkoliv nebyl ve stavu umožňujícím bezpečný výkon této činnosti, v důsledku čehož způsobil dopravní nehodu. Následně na místě jím způsobené dopravní nehody přes výzvu policejního orgánu odmítl podstoupit dechovou zkoušku i krevní vyšetření.</a:t>
            </a:r>
          </a:p>
        </p:txBody>
      </p:sp>
    </p:spTree>
    <p:extLst>
      <p:ext uri="{BB962C8B-B14F-4D97-AF65-F5344CB8AC3E}">
        <p14:creationId xmlns:p14="http://schemas.microsoft.com/office/powerpoint/2010/main" val="2437737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pl-PL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Meze svobody projevu soudce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 fontScale="77500" lnSpcReduction="20000"/>
          </a:bodyPr>
          <a:lstStyle/>
          <a:p>
            <a:pPr marL="285750" indent="-285750" algn="just">
              <a:buFontTx/>
              <a:buChar char="-"/>
            </a:pPr>
            <a:r>
              <a:rPr lang="cs-CZ" sz="3000" b="1" dirty="0">
                <a:solidFill>
                  <a:schemeClr val="tx2"/>
                </a:solidFill>
                <a:cs typeface="Times New Roman" pitchFamily="18" charset="0"/>
              </a:rPr>
              <a:t>Ústavní soud, 11. 4. 2017, </a:t>
            </a:r>
            <a:r>
              <a:rPr lang="cs-CZ" sz="3000" b="1" dirty="0" err="1">
                <a:solidFill>
                  <a:schemeClr val="tx2"/>
                </a:solidFill>
                <a:cs typeface="Times New Roman" pitchFamily="18" charset="0"/>
              </a:rPr>
              <a:t>sp</a:t>
            </a:r>
            <a:r>
              <a:rPr lang="cs-CZ" sz="3000" b="1" dirty="0">
                <a:solidFill>
                  <a:schemeClr val="tx2"/>
                </a:solidFill>
                <a:cs typeface="Times New Roman" pitchFamily="18" charset="0"/>
              </a:rPr>
              <a:t>. zn. IV. ÚS 2609/16:</a:t>
            </a: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</a:p>
          <a:p>
            <a:pPr lvl="1" algn="just">
              <a:spcAft>
                <a:spcPts val="1800"/>
              </a:spcAft>
              <a:buFontTx/>
              <a:buChar char="-"/>
            </a:pPr>
            <a:r>
              <a:rPr lang="cs-CZ" sz="2800" b="1" dirty="0">
                <a:solidFill>
                  <a:schemeClr val="tx2"/>
                </a:solidFill>
                <a:cs typeface="Times New Roman" pitchFamily="18" charset="0"/>
              </a:rPr>
              <a:t>Přezkoumáno rozhodnutí Nejvyššího správního soudu, 6. 6. 2016, č. j. 11 </a:t>
            </a:r>
            <a:r>
              <a:rPr lang="cs-CZ" sz="2800" b="1" dirty="0" err="1">
                <a:solidFill>
                  <a:schemeClr val="tx2"/>
                </a:solidFill>
                <a:cs typeface="Times New Roman" pitchFamily="18" charset="0"/>
              </a:rPr>
              <a:t>Kss</a:t>
            </a:r>
            <a:r>
              <a:rPr lang="cs-CZ" sz="2800" b="1" dirty="0">
                <a:solidFill>
                  <a:schemeClr val="tx2"/>
                </a:solidFill>
                <a:cs typeface="Times New Roman" pitchFamily="18" charset="0"/>
              </a:rPr>
              <a:t> 6/2015-53</a:t>
            </a:r>
          </a:p>
          <a:p>
            <a:pPr lvl="1" algn="just">
              <a:spcAft>
                <a:spcPts val="1800"/>
              </a:spcAft>
              <a:buFontTx/>
              <a:buChar char="-"/>
            </a:pPr>
            <a:r>
              <a:rPr lang="cs-CZ" sz="2800" b="1" dirty="0">
                <a:solidFill>
                  <a:schemeClr val="tx2"/>
                </a:solidFill>
                <a:cs typeface="Times New Roman" pitchFamily="18" charset="0"/>
              </a:rPr>
              <a:t>soudce na webu publikoval články obsahující příběhy, v nichž jsou hrubě neobjektivním a dehonestujícím způsobem vykresleni migranti, pracovníci neziskových organizací a občanští aktivisté, a to za použití vulgarismů, sexuálních a násilných narážek</a:t>
            </a:r>
          </a:p>
          <a:p>
            <a:pPr marL="457200" lvl="1" indent="0" algn="just">
              <a:spcAft>
                <a:spcPts val="1800"/>
              </a:spcAft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Literární a publikační činnost soudců, garantovaná v rámci jejich práva na svobodu projevu, by měla být vykonávána s jistou zdrženlivostí, tedy tak, aby neohrožovala nepřijatelným způsobem autoritu a nestrannost soudní moci, zajišťovala zachování důvěry veřejnosti v soudní moc a nezasahovala do práva účastníků řízení na spravedlivý proces.</a:t>
            </a:r>
          </a:p>
          <a:p>
            <a:pPr marL="457200" lvl="1" indent="0" algn="just">
              <a:spcAft>
                <a:spcPts val="1800"/>
              </a:spcAft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Nestrannost soudní moci a ochrana její autority mohou být důvodem pro omezení práva na svobodu projevu, přestože je čl. 17 odst. 4 Listiny základních práv a svobod (na rozdíl od čl. 10 odst. 2 Úmluvy o ochraně lidských práv a základních svobod) ve výčtu těchto důvodů výslovně neuvádí.</a:t>
            </a:r>
          </a:p>
        </p:txBody>
      </p:sp>
    </p:spTree>
    <p:extLst>
      <p:ext uri="{BB962C8B-B14F-4D97-AF65-F5344CB8AC3E}">
        <p14:creationId xmlns:p14="http://schemas.microsoft.com/office/powerpoint/2010/main" val="984294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pl-PL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Průtahy v soudním řízení</a:t>
            </a:r>
            <a:r>
              <a:rPr lang="pl-PL" sz="3600" b="1" cap="all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 fontScale="77500" lnSpcReduction="20000"/>
          </a:bodyPr>
          <a:lstStyle/>
          <a:p>
            <a:pPr marL="285750" indent="-285750" algn="just">
              <a:buFontTx/>
              <a:buChar char="-"/>
            </a:pPr>
            <a:r>
              <a:rPr lang="cs-CZ" sz="3600" b="1" dirty="0">
                <a:solidFill>
                  <a:schemeClr val="tx2"/>
                </a:solidFill>
                <a:cs typeface="Times New Roman" pitchFamily="18" charset="0"/>
              </a:rPr>
              <a:t>Nejvyšší správní soud, 21. 1. 2019, č. j. 11 </a:t>
            </a:r>
            <a:r>
              <a:rPr lang="cs-CZ" sz="3600" b="1" dirty="0" err="1">
                <a:solidFill>
                  <a:schemeClr val="tx2"/>
                </a:solidFill>
                <a:cs typeface="Times New Roman" pitchFamily="18" charset="0"/>
              </a:rPr>
              <a:t>Kss</a:t>
            </a:r>
            <a:r>
              <a:rPr lang="cs-CZ" sz="3600" b="1" dirty="0">
                <a:solidFill>
                  <a:schemeClr val="tx2"/>
                </a:solidFill>
                <a:cs typeface="Times New Roman" pitchFamily="18" charset="0"/>
              </a:rPr>
              <a:t> 7/2018-207:</a:t>
            </a:r>
          </a:p>
          <a:p>
            <a:pPr marL="457200" lvl="1" indent="0" algn="just">
              <a:spcAft>
                <a:spcPts val="1200"/>
              </a:spcAft>
              <a:buNone/>
            </a:pP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Pokud se místopředseda soudu k určitému okamžiku prokazatelně seznámí s indiciemi svědčícími o spáchání kárného provinění, lze mít za to, že se tyto indicie ve stejnou dobu dostaly do sféry předsedy soudu jakožto kárného navrhovatele. Od toho se pak odvozuje běh subjektivní lhůty k podání návrhu (§ 9 zákona č. 7/2002 Sb., o řízení ve věcech soudců, státních zástupců a soudních exekutorů).</a:t>
            </a:r>
          </a:p>
          <a:p>
            <a:pPr marL="457200" lvl="1" indent="0" algn="just">
              <a:spcAft>
                <a:spcPts val="1200"/>
              </a:spcAft>
              <a:buNone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Absence pohybu ve spisu sama o sobě neznamená, že soudce je ve věci zcela nečinný, neboť studium a příprava věci k rozhodnutí se nijak formálně ve spisu neprojevuje. Průtahy v řízení, jež by mohly naplnit skutkovou podstatu kárného provinění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(§ 87 odst. 1 zákona č. 6/2002 Sb., o soudech, soudcích, přísedících a státní správě soudů a o změně některých dalších zákonů), tedy </a:t>
            </a: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lze konstatovat až v případě, že uplyne doba, již ještě lze považovat za přiměřenou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, tzv. referenční doba. Přesáhne-li ovšem období absence relevantního pohybu ve spisu referenční dobu, pak lze za průtahy v řízení označit celé toto období.</a:t>
            </a:r>
          </a:p>
          <a:p>
            <a:pPr marL="457200" lvl="1" indent="0" algn="just">
              <a:spcAft>
                <a:spcPts val="1200"/>
              </a:spcAft>
              <a:buNone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V občanskoprávních věcech 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– mimo případů, kdy zákon stanoví pro určitý úkon konkrétní pořádkovou lhůtu – </a:t>
            </a: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lze za orientační obecnou referenční dobu považovat čtyři měsíce v řízeních, která netrvají více než dva roky 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(rozhodujícím kritériem je zde stáří věci k datu počátku tvrzené nečinnosti ve věci). U věcí starších, jimž je soudce povinen věnovat zvýšenou pozornost a vyřizovat je pokud možno přednostně, lze vycházet z orientační referenční doby dva měsíce. Tyto </a:t>
            </a: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referenční doby mohou být poloviční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(dva, resp. jeden měsíc), </a:t>
            </a: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jde-li o jednoduché, rutinní administrativní úkony, zejména lze-li je delegovat i na pomocný soudní personál </a:t>
            </a:r>
            <a:r>
              <a:rPr lang="cs-CZ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(vyšší soudní úředníky, asistenty soudců), </a:t>
            </a: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nebo o jednoduchá procesní rozhodnutí.</a:t>
            </a: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259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Pracovní pohotovost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 fontScale="55000" lnSpcReduction="20000"/>
          </a:bodyPr>
          <a:lstStyle/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r>
              <a:rPr lang="cs-CZ" sz="5900" b="1" dirty="0">
                <a:solidFill>
                  <a:schemeClr val="tx2"/>
                </a:solidFill>
                <a:cs typeface="Times New Roman" pitchFamily="18" charset="0"/>
              </a:rPr>
              <a:t>Nejvyšší správní soud, </a:t>
            </a:r>
            <a:r>
              <a:rPr lang="pl-PL" sz="5900" b="1" dirty="0">
                <a:solidFill>
                  <a:schemeClr val="tx2"/>
                </a:solidFill>
                <a:cs typeface="Times New Roman" pitchFamily="18" charset="0"/>
              </a:rPr>
              <a:t>10. 1. 2024</a:t>
            </a:r>
            <a:r>
              <a:rPr lang="cs-CZ" sz="5900" b="1" dirty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pl-PL" sz="5900" b="1" dirty="0">
                <a:solidFill>
                  <a:schemeClr val="tx2"/>
                </a:solidFill>
                <a:cs typeface="Times New Roman" pitchFamily="18" charset="0"/>
              </a:rPr>
              <a:t>č. j. 16 Kss 10/2013-84</a:t>
            </a:r>
            <a:r>
              <a:rPr lang="cs-CZ" sz="5900" b="1" dirty="0">
                <a:solidFill>
                  <a:schemeClr val="tx2"/>
                </a:solidFill>
                <a:cs typeface="Times New Roman" pitchFamily="18" charset="0"/>
              </a:rPr>
              <a:t>: </a:t>
            </a:r>
          </a:p>
          <a:p>
            <a:pPr marL="457200" lvl="1" indent="0" algn="just">
              <a:lnSpc>
                <a:spcPct val="110000"/>
              </a:lnSpc>
              <a:spcAft>
                <a:spcPts val="1800"/>
              </a:spcAft>
              <a:buNone/>
            </a:pPr>
            <a:r>
              <a:rPr lang="cs-CZ" sz="3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Smyslem rozvržení pracovní doby a nařízení pracovní pohotovosti </a:t>
            </a:r>
            <a:r>
              <a:rPr lang="cs-CZ" sz="36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(§ 84 odst. 2 a 3 zákona č. 6/2002 Sb., o soudech, soudcích, přísedících a státní správě soudů) </a:t>
            </a:r>
            <a:r>
              <a:rPr lang="cs-CZ" sz="3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není samoúčelné zavedení pevných pravidel, podle kterých se musí soudci po celou pracovní dobu zdržovat v budově soudu, nýbrž pouze a jedině zajistit řádný výkon soudnictví.</a:t>
            </a:r>
          </a:p>
          <a:p>
            <a:pPr marL="457200" lvl="1" indent="0" algn="just">
              <a:lnSpc>
                <a:spcPct val="110000"/>
              </a:lnSpc>
              <a:spcAft>
                <a:spcPts val="1800"/>
              </a:spcAft>
              <a:buNone/>
            </a:pPr>
            <a:r>
              <a:rPr lang="cs-CZ" sz="3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Důvodem zahájení kárného řízení proto nemá být pouhá skutečnost, že soudce neeviduje svoji přítomnost na pracovišti, případně z této evidence plyne, že přesně nedodržuje stanovenou pracovní dobu. Kárné řízení by mělo být zahájeno teprve tehdy, pokud se tato neúčast soudce v budově soudu negativně projeví na jím vykonávané práci. Argumentace evidencí docházky by proto měla mít při úvahách o zahájení kárného řízení se soudcem pouze podpůrný význam.</a:t>
            </a:r>
          </a:p>
          <a:p>
            <a:pPr marL="457200" lvl="1" indent="0" algn="just">
              <a:lnSpc>
                <a:spcPct val="110000"/>
              </a:lnSpc>
              <a:spcAft>
                <a:spcPts val="1800"/>
              </a:spcAft>
              <a:buNone/>
            </a:pPr>
            <a:r>
              <a:rPr lang="cs-CZ" sz="3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Při hodnocení zákonnosti postupu funkcionáře soudu v kárném řízení je třeba vycházet z toho, že funkcionář soudu vykonává státní správu a je proto namístě jeho jednání hodnotit přísněji, protože zpochybněním jeho postupu nemůže dojít k porušení zásady nezávislosti a nestrannosti soudů a soudců.</a:t>
            </a: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85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 fontScale="92500" lnSpcReduction="10000"/>
          </a:bodyPr>
          <a:lstStyle/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r>
              <a:rPr lang="cs-CZ" sz="3500" b="1" u="sng" dirty="0">
                <a:solidFill>
                  <a:schemeClr val="tx2"/>
                </a:solidFill>
                <a:cs typeface="Times New Roman" pitchFamily="18" charset="0"/>
              </a:rPr>
              <a:t>Spojené království </a:t>
            </a:r>
          </a:p>
          <a:p>
            <a:pPr marL="0" lvl="1" indent="0" algn="just"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sz="3500" b="1" dirty="0">
                <a:solidFill>
                  <a:schemeClr val="tx2"/>
                </a:solidFill>
                <a:cs typeface="Times New Roman" pitchFamily="18" charset="0"/>
              </a:rPr>
              <a:t>	– Úřad pro vyšetřování chování soudců – </a:t>
            </a:r>
            <a:r>
              <a:rPr lang="cs-CZ" sz="3500" b="1" dirty="0">
                <a:solidFill>
                  <a:schemeClr val="tx2"/>
                </a:solidFill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Pokyny pro chování soudce</a:t>
            </a:r>
            <a:r>
              <a:rPr lang="cs-CZ" sz="3500" b="1" dirty="0">
                <a:solidFill>
                  <a:schemeClr val="tx2"/>
                </a:solidFill>
                <a:cs typeface="Times New Roman" pitchFamily="18" charset="0"/>
              </a:rPr>
              <a:t> a </a:t>
            </a:r>
            <a:r>
              <a:rPr lang="cs-CZ" sz="3500" b="1" dirty="0">
                <a:solidFill>
                  <a:schemeClr val="tx2"/>
                </a:solidFill>
                <a:cs typeface="Times New Roman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Pokyny pro kárné trestání</a:t>
            </a:r>
            <a:endParaRPr lang="cs-CZ" sz="3500" b="1" dirty="0">
              <a:solidFill>
                <a:schemeClr val="tx2"/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Hlavní zásady: nezávislost, nestrannost, bezúhonnost</a:t>
            </a: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Omezení týkající se podnikatelské činnosti, užívání titulu soudce, politických aktivit, vystupování na veřejnosti v médiích, </a:t>
            </a:r>
            <a:r>
              <a:rPr lang="cs-CZ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styků s jinými právnickými profesemi </a:t>
            </a: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</a:t>
            </a:r>
            <a:r>
              <a:rPr lang="cs-CZ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dary, společenské aktivity: </a:t>
            </a: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Přijetí skromného daru jako projevu uznání může být v závislosti na okolnostech přijatelné. Soudci by však měli být obezřetní, jsou-li pozváni k účasti na marketingových nebo propagačních činnostech, organizovaných například advokátní komorou, advokátními kancelářemi nebo jinými profesními sdruženími, kde může být účast soudce vnímána jako snaha o učinění dojmu na stávající či potenciální klienty. </a:t>
            </a: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458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sz="3200" b="1" u="sng" dirty="0">
                <a:solidFill>
                  <a:schemeClr val="tx2"/>
                </a:solidFill>
                <a:cs typeface="Times New Roman" pitchFamily="18" charset="0"/>
              </a:rPr>
              <a:t>Spojené království </a:t>
            </a: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sz="2000" b="1" dirty="0">
                <a:solidFill>
                  <a:schemeClr val="tx2"/>
                </a:solidFill>
                <a:cs typeface="Times New Roman" pitchFamily="18" charset="0"/>
              </a:rPr>
              <a:t>Kárným proviněním, za které lze soudci uložit napomenutí, je mj. usnutí při soudním jednání</a:t>
            </a:r>
          </a:p>
          <a:p>
            <a:pPr marL="457200" lvl="1" indent="0" algn="just">
              <a:lnSpc>
                <a:spcPct val="110000"/>
              </a:lnSpc>
              <a:spcAft>
                <a:spcPts val="1800"/>
              </a:spcAft>
              <a:buNone/>
            </a:pPr>
            <a:endParaRPr lang="cs-CZ" sz="35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914400" lvl="2" indent="0" algn="just">
              <a:lnSpc>
                <a:spcPct val="110000"/>
              </a:lnSpc>
              <a:spcAft>
                <a:spcPts val="1800"/>
              </a:spcAft>
              <a:buNone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6" name="Obrázek 5" descr="Obsah obrázku Lidská tvář, interiér, oblečení, osoba&#10;&#10;Popis byl vytvořen automaticky">
            <a:extLst>
              <a:ext uri="{FF2B5EF4-FFF2-40B4-BE49-F238E27FC236}">
                <a16:creationId xmlns:a16="http://schemas.microsoft.com/office/drawing/2014/main" id="{44B8552F-A293-2069-A5AD-0622BEFF6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673" y="2805344"/>
            <a:ext cx="6574654" cy="384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56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 fontScale="92500" lnSpcReduction="10000"/>
          </a:bodyPr>
          <a:lstStyle/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r>
              <a:rPr lang="cs-CZ" sz="3500" b="1" u="sng" dirty="0">
                <a:solidFill>
                  <a:schemeClr val="tx2"/>
                </a:solidFill>
                <a:cs typeface="Times New Roman" pitchFamily="18" charset="0"/>
              </a:rPr>
              <a:t>USA</a:t>
            </a:r>
          </a:p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r>
              <a:rPr lang="cs-CZ" sz="3500" b="1" dirty="0">
                <a:solidFill>
                  <a:schemeClr val="tx2"/>
                </a:solidFill>
                <a:cs typeface="Times New Roman" pitchFamily="18" charset="0"/>
              </a:rPr>
              <a:t>	– </a:t>
            </a:r>
            <a:r>
              <a:rPr lang="cs-CZ" sz="3500" b="1" u="sng" dirty="0">
                <a:solidFill>
                  <a:schemeClr val="tx2"/>
                </a:solidFill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Etický kodex</a:t>
            </a:r>
            <a:endParaRPr lang="cs-CZ" sz="3500" b="1" u="sng" dirty="0">
              <a:solidFill>
                <a:schemeClr val="tx2"/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I. Bezúhonnost soudce a nezávislost soudnictví</a:t>
            </a: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II. Zdržení se nevhodného chování ve všech činnostech</a:t>
            </a: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III. Spravedlnost, nestrannost, pečlivost</a:t>
            </a: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IV. Možnost zapojení se do činností, které jsou v souladu s výkonem funkce soudce (charitativní, náboženské, vzdělávací, sociální, …)</a:t>
            </a: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r>
              <a:rPr lang="cs-CZ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V. Povinnost zdržet se politické činnosti</a:t>
            </a: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263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07102" y="1812175"/>
            <a:ext cx="10515600" cy="4505498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br>
              <a:rPr lang="cs-CZ" altLang="cs-CZ" sz="2000" b="1" dirty="0">
                <a:solidFill>
                  <a:schemeClr val="tx2"/>
                </a:solidFill>
                <a:cs typeface="Times New Roman" pitchFamily="18" charset="0"/>
              </a:rPr>
            </a:br>
            <a:endParaRPr lang="cs-CZ" altLang="cs-CZ" sz="20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altLang="cs-CZ" sz="43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Soudci mezi lidmi (a ostatními právníky)</a:t>
            </a:r>
          </a:p>
          <a:p>
            <a:pPr marL="0" indent="0" algn="ctr">
              <a:buNone/>
            </a:pPr>
            <a:endParaRPr lang="cs-CZ" altLang="cs-CZ" sz="2600" b="1" cap="all" dirty="0">
              <a:solidFill>
                <a:schemeClr val="tx2"/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endParaRPr lang="cs-CZ" altLang="cs-CZ" sz="26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cs-CZ" altLang="cs-CZ" sz="2600" b="1" dirty="0">
                <a:solidFill>
                  <a:schemeClr val="tx2"/>
                </a:solidFill>
                <a:cs typeface="Times New Roman" pitchFamily="18" charset="0"/>
              </a:rPr>
              <a:t>JUDr. Libor VÁVRA</a:t>
            </a:r>
            <a:br>
              <a:rPr lang="cs-CZ" altLang="cs-CZ" sz="2600" b="1" dirty="0">
                <a:solidFill>
                  <a:schemeClr val="tx2"/>
                </a:solidFill>
                <a:cs typeface="Times New Roman" pitchFamily="18" charset="0"/>
              </a:rPr>
            </a:br>
            <a:br>
              <a:rPr lang="cs-CZ" altLang="cs-CZ" sz="2600" b="1" dirty="0">
                <a:solidFill>
                  <a:schemeClr val="tx2"/>
                </a:solidFill>
                <a:cs typeface="Times New Roman" pitchFamily="18" charset="0"/>
              </a:rPr>
            </a:br>
            <a:br>
              <a:rPr lang="cs-CZ" altLang="cs-CZ" sz="3000" b="1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cs-CZ" altLang="cs-CZ" sz="3000" b="1" dirty="0">
                <a:solidFill>
                  <a:schemeClr val="tx2"/>
                </a:solidFill>
                <a:cs typeface="Times New Roman" pitchFamily="18" charset="0"/>
              </a:rPr>
              <a:t>	</a:t>
            </a:r>
            <a:br>
              <a:rPr lang="en-US" altLang="cs-CZ" sz="1900" b="1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cs-CZ" altLang="cs-CZ" sz="1900" b="1" dirty="0">
                <a:solidFill>
                  <a:schemeClr val="tx2"/>
                </a:solidFill>
                <a:cs typeface="Times New Roman" pitchFamily="18" charset="0"/>
              </a:rPr>
              <a:t>Seč 28. 5.2025</a:t>
            </a:r>
            <a:endParaRPr lang="cs-CZ" sz="3000" dirty="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449" y="576795"/>
            <a:ext cx="1954906" cy="1134017"/>
          </a:xfrm>
          <a:prstGeom prst="rect">
            <a:avLst/>
          </a:prstGeom>
        </p:spPr>
      </p:pic>
      <p:cxnSp>
        <p:nvCxnSpPr>
          <p:cNvPr id="13" name="Přímá spojnice 12"/>
          <p:cNvCxnSpPr/>
          <p:nvPr/>
        </p:nvCxnSpPr>
        <p:spPr>
          <a:xfrm>
            <a:off x="1706252" y="4064924"/>
            <a:ext cx="8927183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00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marL="285750" lvl="1" indent="-285750" algn="just">
              <a:lnSpc>
                <a:spcPct val="100000"/>
              </a:lnSpc>
              <a:spcBef>
                <a:spcPts val="1000"/>
              </a:spcBef>
              <a:buFontTx/>
              <a:buChar char="-"/>
            </a:pPr>
            <a:r>
              <a:rPr lang="cs-CZ" sz="3200" b="1" u="sng" dirty="0">
                <a:solidFill>
                  <a:schemeClr val="tx2"/>
                </a:solidFill>
                <a:cs typeface="Times New Roman" pitchFamily="18" charset="0"/>
              </a:rPr>
              <a:t>USA</a:t>
            </a:r>
          </a:p>
          <a:p>
            <a:pPr marL="285750" lvl="1" indent="-285750" algn="just">
              <a:lnSpc>
                <a:spcPct val="100000"/>
              </a:lnSpc>
              <a:spcBef>
                <a:spcPts val="1000"/>
              </a:spcBef>
              <a:buFontTx/>
              <a:buChar char="-"/>
            </a:pPr>
            <a:r>
              <a:rPr lang="cs-CZ" sz="2000" b="1" u="sng" dirty="0">
                <a:solidFill>
                  <a:schemeClr val="tx2"/>
                </a:solidFill>
                <a:cs typeface="Times New Roman" pitchFamily="18" charset="0"/>
              </a:rPr>
              <a:t>Rozhodnutí Etické komise soudců:</a:t>
            </a:r>
          </a:p>
          <a:p>
            <a:pPr lvl="1" algn="just">
              <a:lnSpc>
                <a:spcPct val="110000"/>
              </a:lnSpc>
              <a:buFontTx/>
              <a:buChar char="-"/>
            </a:pPr>
            <a:r>
              <a:rPr lang="cs-CZ" sz="20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Soudce je oprávněn přijmout „běžnou společenskou pohostinnost“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= společenská událost nebo dar, který je mezi </a:t>
            </a:r>
            <a:r>
              <a:rPr lang="cs-CZ" sz="200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lidmi ve </a:t>
            </a: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společenském okruhu, ve kterém se soudce pohybuje, natolik běžný, že by se žádný rozumný člověk nedomníval, že (i) hostitel/dárce zamýšlel získat nějakou výhodu nebo (</a:t>
            </a:r>
            <a:r>
              <a:rPr lang="cs-CZ" sz="2000" dirty="0" err="1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</a:t>
            </a: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) obdarovaný by se domníval, že hostitel/dárce měl v úmyslu získat nějakou výhodu</a:t>
            </a:r>
          </a:p>
          <a:p>
            <a:pPr marL="457200" lvl="1" indent="0" algn="just">
              <a:lnSpc>
                <a:spcPct val="110000"/>
              </a:lnSpc>
              <a:buNone/>
            </a:pPr>
            <a:endParaRPr lang="cs-CZ" sz="3200" b="1" u="sng" dirty="0">
              <a:solidFill>
                <a:schemeClr val="tx2"/>
              </a:solidFill>
              <a:cs typeface="Times New Roman" pitchFamily="18" charset="0"/>
            </a:endParaRPr>
          </a:p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buFontTx/>
              <a:buChar char="-"/>
            </a:pPr>
            <a:endParaRPr lang="cs-CZ" sz="21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842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marL="285750" lvl="1" indent="-285750" algn="just">
              <a:lnSpc>
                <a:spcPct val="100000"/>
              </a:lnSpc>
              <a:spcBef>
                <a:spcPts val="1000"/>
              </a:spcBef>
              <a:buFontTx/>
              <a:buChar char="-"/>
            </a:pPr>
            <a:r>
              <a:rPr lang="cs-CZ" sz="3200" b="1" u="sng" dirty="0">
                <a:solidFill>
                  <a:schemeClr val="tx2"/>
                </a:solidFill>
                <a:cs typeface="Times New Roman" pitchFamily="18" charset="0"/>
              </a:rPr>
              <a:t>USA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- </a:t>
            </a:r>
            <a:r>
              <a:rPr lang="cs-CZ" sz="20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Kalifornská etická komise vytvořila pro určování, zda je společenská událost běžnou sociální pohostinností, následující pravidla: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1.  zda se jedná o tradiční událost, jako je sváteční večírek nebo otevření advokátní kanceláře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2. četnost setkání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3. zda advokát vystupuje jako právní zástupce účastníka řízení ve věci rozhodované daným soudcem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4. celkové náklady na uspořádání akce přiměřené danému společenskému prostředí a v něm konaným jiným společenským událostem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5. zda mají poskytnuté výhody vyšší hodnotu než ty, které jsou obvykle poskytovány na podobných akcích pořádaných profesními komorami nebo jinými podobnými organizacemi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20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6. zda mají poskytnuté výhody větší hodnotu než ty, které soudce obvykle poskytuje svým vlastním hostům</a:t>
            </a:r>
          </a:p>
          <a:p>
            <a:pPr marL="457200" lvl="1" indent="0" algn="just">
              <a:lnSpc>
                <a:spcPct val="110000"/>
              </a:lnSpc>
              <a:buNone/>
            </a:pPr>
            <a:endParaRPr lang="cs-CZ" sz="20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buFontTx/>
              <a:buChar char="-"/>
            </a:pPr>
            <a:endParaRPr lang="cs-CZ" sz="21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039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marL="285750" lvl="1" indent="-285750" algn="just">
              <a:lnSpc>
                <a:spcPct val="100000"/>
              </a:lnSpc>
              <a:spcBef>
                <a:spcPts val="1000"/>
              </a:spcBef>
              <a:buFontTx/>
              <a:buChar char="-"/>
            </a:pPr>
            <a:r>
              <a:rPr lang="cs-CZ" sz="3200" b="1" u="sng" dirty="0">
                <a:solidFill>
                  <a:schemeClr val="tx2"/>
                </a:solidFill>
                <a:cs typeface="Times New Roman" pitchFamily="18" charset="0"/>
              </a:rPr>
              <a:t>USA</a:t>
            </a:r>
          </a:p>
          <a:p>
            <a:pPr marL="285750" lvl="1" indent="-285750" algn="just">
              <a:lnSpc>
                <a:spcPct val="100000"/>
              </a:lnSpc>
              <a:spcBef>
                <a:spcPts val="1000"/>
              </a:spcBef>
              <a:buFontTx/>
              <a:buChar char="-"/>
            </a:pPr>
            <a:endParaRPr lang="cs-CZ" sz="3200" b="1" u="sng" dirty="0">
              <a:solidFill>
                <a:schemeClr val="tx2"/>
              </a:solidFill>
              <a:cs typeface="Times New Roman" pitchFamily="18" charset="0"/>
            </a:endParaRPr>
          </a:p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buFontTx/>
              <a:buChar char="-"/>
            </a:pPr>
            <a:endParaRPr lang="cs-CZ" sz="21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8" name="Obrázek 7" descr="Obsah obrázku oblečení, osoba, muž, pes&#10;&#10;Popis byl vytvořen automaticky">
            <a:extLst>
              <a:ext uri="{FF2B5EF4-FFF2-40B4-BE49-F238E27FC236}">
                <a16:creationId xmlns:a16="http://schemas.microsoft.com/office/drawing/2014/main" id="{2C441D94-E032-2B48-AD8D-8CD8943E4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525" y="2148396"/>
            <a:ext cx="6880194" cy="434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80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 lnSpcReduction="10000"/>
          </a:bodyPr>
          <a:lstStyle/>
          <a:p>
            <a:pPr marL="285750" lvl="1" indent="-285750" algn="just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r>
              <a:rPr lang="cs-CZ" sz="5800" b="1" u="sng" dirty="0">
                <a:solidFill>
                  <a:schemeClr val="tx2"/>
                </a:solidFill>
                <a:cs typeface="Times New Roman" pitchFamily="18" charset="0"/>
              </a:rPr>
              <a:t>USA</a:t>
            </a:r>
          </a:p>
          <a:p>
            <a:pPr lvl="2" algn="just">
              <a:lnSpc>
                <a:spcPct val="110000"/>
              </a:lnSpc>
              <a:spcAft>
                <a:spcPts val="1200"/>
              </a:spcAft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účast na lovu a večeře pořádaná advokátem 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(South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Carolina Advisory Opinion 10-1988)</a:t>
            </a:r>
            <a:endParaRPr lang="cs-CZ" sz="29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pozvání na oběd advokátem 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(Utah Formal Advisory Opinion 98-1)</a:t>
            </a:r>
            <a:endParaRPr lang="cs-CZ" sz="29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slavnostní otevření advokátní kanceláře 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(California Advisory Opinion 47 (1997); New York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Advisory Opinion 91-136 )</a:t>
            </a:r>
            <a:endParaRPr lang="cs-CZ" sz="29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oslava narozenin advokáta 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(New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York Advisory Opinion 89-23)</a:t>
            </a:r>
            <a:endParaRPr lang="cs-CZ" sz="29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buFontTx/>
              <a:buChar char="-"/>
            </a:pPr>
            <a:endParaRPr lang="cs-CZ" sz="21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576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/>
          </a:bodyPr>
          <a:lstStyle/>
          <a:p>
            <a:pPr lvl="1" algn="just">
              <a:lnSpc>
                <a:spcPct val="110000"/>
              </a:lnSpc>
              <a:buFontTx/>
              <a:buChar char="-"/>
            </a:pPr>
            <a:r>
              <a:rPr lang="cs-CZ" sz="29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To se však nevztahuje na:</a:t>
            </a:r>
          </a:p>
          <a:p>
            <a:pPr lvl="2" algn="just">
              <a:lnSpc>
                <a:spcPct val="110000"/>
              </a:lnSpc>
              <a:buFontTx/>
              <a:buChar char="-"/>
            </a:pPr>
            <a:endParaRPr lang="cs-CZ" sz="21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7" name="Obrázek 6" descr="Obsah obrázku oblečení, přeprava, loď, plavidlo&#10;&#10;Popis byl vytvořen automaticky">
            <a:extLst>
              <a:ext uri="{FF2B5EF4-FFF2-40B4-BE49-F238E27FC236}">
                <a16:creationId xmlns:a16="http://schemas.microsoft.com/office/drawing/2014/main" id="{2ECF762C-4810-8BCE-ADEB-26FDB1C02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2148396"/>
            <a:ext cx="6485878" cy="434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214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cs-CZ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Zahraniční praxe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7"/>
            <a:ext cx="10615367" cy="5065369"/>
          </a:xfrm>
        </p:spPr>
        <p:txBody>
          <a:bodyPr>
            <a:normAutofit lnSpcReduction="10000"/>
          </a:bodyPr>
          <a:lstStyle/>
          <a:p>
            <a:pPr lvl="2" algn="just">
              <a:lnSpc>
                <a:spcPct val="110000"/>
              </a:lnSpc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oslava pořádaná advokátní kanceláří v luxusní restauraci, výletní plavba nebo jiná podobná okázalá událost (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New Jersey Informal Advisory Opinion 19-88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)</a:t>
            </a:r>
          </a:p>
          <a:p>
            <a:pPr lvl="2" algn="just">
              <a:lnSpc>
                <a:spcPct val="110000"/>
              </a:lnSpc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oslava pořádaná advokátem na počest jeho povýšení v zálohách ozbrojených sil (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New Jersey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Informal Advisory Opinion 3-91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)</a:t>
            </a:r>
          </a:p>
          <a:p>
            <a:pPr lvl="2" algn="just">
              <a:lnSpc>
                <a:spcPct val="110000"/>
              </a:lnSpc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účast na večeři na oslavu znovuzvolení státního zástupce (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New Jersey Informal Advisory Opinion 19-88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)</a:t>
            </a:r>
          </a:p>
          <a:p>
            <a:pPr lvl="2" algn="just">
              <a:lnSpc>
                <a:spcPct val="110000"/>
              </a:lnSpc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víkendový pobyt hrazený advokátní kanceláří (</a:t>
            </a:r>
            <a:r>
              <a:rPr lang="en-US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Georgia Advisory Opinion 13 (1977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)</a:t>
            </a:r>
          </a:p>
          <a:p>
            <a:pPr lvl="2" algn="just">
              <a:lnSpc>
                <a:spcPct val="110000"/>
              </a:lnSpc>
              <a:buFontTx/>
              <a:buChar char="-"/>
            </a:pPr>
            <a:endParaRPr lang="cs-CZ" sz="21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285750" lvl="1" indent="-285750" algn="just"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2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lvl="1" algn="just">
              <a:lnSpc>
                <a:spcPct val="110000"/>
              </a:lnSpc>
              <a:spcAft>
                <a:spcPts val="1800"/>
              </a:spcAft>
              <a:buFontTx/>
              <a:buChar char="-"/>
            </a:pPr>
            <a:endParaRPr lang="cs-CZ" sz="5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spcAft>
                <a:spcPts val="1800"/>
              </a:spcAft>
              <a:buNone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817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28618" y="1705707"/>
            <a:ext cx="10515600" cy="32091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altLang="cs-CZ" b="1" dirty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cs-CZ" altLang="cs-CZ" sz="3200" b="1" dirty="0">
                <a:solidFill>
                  <a:schemeClr val="tx2"/>
                </a:solidFill>
              </a:rPr>
              <a:t>Děkuji za pozornost!</a:t>
            </a:r>
            <a:endParaRPr lang="en-US" altLang="cs-CZ" sz="3200" b="1" dirty="0">
              <a:solidFill>
                <a:schemeClr val="tx2"/>
              </a:solidFill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br>
              <a:rPr lang="cs-CZ" altLang="cs-CZ" sz="2000" b="1" dirty="0">
                <a:solidFill>
                  <a:schemeClr val="tx2"/>
                </a:solidFill>
                <a:cs typeface="Times New Roman" pitchFamily="18" charset="0"/>
              </a:rPr>
            </a:br>
            <a:r>
              <a:rPr lang="cs-CZ" altLang="cs-CZ" b="1" dirty="0">
                <a:solidFill>
                  <a:schemeClr val="tx2"/>
                </a:solidFill>
                <a:cs typeface="Times New Roman" pitchFamily="18" charset="0"/>
              </a:rPr>
              <a:t>	</a:t>
            </a:r>
            <a:br>
              <a:rPr lang="en-US" altLang="cs-CZ" sz="1800" b="1" dirty="0">
                <a:solidFill>
                  <a:srgbClr val="C00000"/>
                </a:solidFill>
                <a:cs typeface="Times New Roman" pitchFamily="18" charset="0"/>
              </a:rPr>
            </a:br>
            <a:r>
              <a:rPr lang="cs-CZ" sz="1900" b="1" dirty="0">
                <a:solidFill>
                  <a:schemeClr val="tx2"/>
                </a:solidFill>
                <a:cs typeface="Times New Roman" pitchFamily="18" charset="0"/>
              </a:rPr>
              <a:t>JUDr. Libor Vávra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cs-CZ" sz="1900" b="1" dirty="0">
                <a:solidFill>
                  <a:schemeClr val="tx2"/>
                </a:solidFill>
                <a:cs typeface="Times New Roman" pitchFamily="18" charset="0"/>
              </a:rPr>
              <a:t>Městský soud v Praze</a:t>
            </a:r>
            <a:endParaRPr lang="en-US" sz="19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cs-CZ" sz="1900" b="1" dirty="0">
                <a:solidFill>
                  <a:schemeClr val="tx2"/>
                </a:solidFill>
                <a:cs typeface="Times New Roman" pitchFamily="18" charset="0"/>
              </a:rPr>
              <a:t>Spálená 2, 112 16  Praha 2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cs-CZ" sz="1900" b="1" dirty="0">
                <a:solidFill>
                  <a:schemeClr val="tx2"/>
                </a:solidFill>
                <a:cs typeface="Times New Roman" pitchFamily="18" charset="0"/>
              </a:rPr>
              <a:t>LVavra@msoud.pha.justice.cz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en-US" sz="19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572" y="436687"/>
            <a:ext cx="1734316" cy="106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0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7" name="Group 7"/>
          <p:cNvGrpSpPr/>
          <p:nvPr/>
        </p:nvGrpSpPr>
        <p:grpSpPr>
          <a:xfrm>
            <a:off x="3677665" y="5400627"/>
            <a:ext cx="5195068" cy="706773"/>
            <a:chOff x="0" y="0"/>
            <a:chExt cx="4854209" cy="66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88696" y="5498873"/>
            <a:ext cx="5373006" cy="43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www.kongrespravniprostor.cz</a:t>
            </a: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5980DB6-ECC1-27F3-EABF-DA5146717B03}"/>
              </a:ext>
            </a:extLst>
          </p:cNvPr>
          <p:cNvGrpSpPr/>
          <p:nvPr/>
        </p:nvGrpSpPr>
        <p:grpSpPr>
          <a:xfrm>
            <a:off x="806450" y="2216150"/>
            <a:ext cx="10655300" cy="1522065"/>
            <a:chOff x="0" y="0"/>
            <a:chExt cx="4854209" cy="66040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943AF4D-2D4F-F357-A1C0-37C81B0DDA9C}"/>
                </a:ext>
              </a:extLst>
            </p:cNvPr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3600"/>
            </a:p>
          </p:txBody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2B1C2AAF-8175-F047-AA76-3C59D36EABF8}"/>
              </a:ext>
            </a:extLst>
          </p:cNvPr>
          <p:cNvSpPr txBox="1"/>
          <p:nvPr/>
        </p:nvSpPr>
        <p:spPr>
          <a:xfrm>
            <a:off x="949325" y="2901951"/>
            <a:ext cx="10369550" cy="513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5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DĚKUJEME</a:t>
            </a:r>
            <a:endParaRPr lang="en-US" sz="54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481"/>
          </a:xfrm>
        </p:spPr>
        <p:txBody>
          <a:bodyPr/>
          <a:lstStyle/>
          <a:p>
            <a:pPr algn="ctr"/>
            <a:r>
              <a:rPr lang="pl-PL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Bangalorské principy</a:t>
            </a:r>
            <a:endParaRPr lang="cs-CZ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528"/>
            <a:ext cx="10515600" cy="4699956"/>
          </a:xfrm>
        </p:spPr>
        <p:txBody>
          <a:bodyPr>
            <a:normAutofit fontScale="62500" lnSpcReduction="20000"/>
          </a:bodyPr>
          <a:lstStyle/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cs-CZ" sz="3200" b="1" dirty="0" err="1">
                <a:solidFill>
                  <a:schemeClr val="tx2"/>
                </a:solidFill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Bangalorské</a:t>
            </a:r>
            <a:r>
              <a:rPr lang="cs-CZ" sz="3200" b="1" dirty="0">
                <a:solidFill>
                  <a:schemeClr val="tx2"/>
                </a:solidFill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principy (2002)</a:t>
            </a:r>
            <a:r>
              <a:rPr lang="cs-CZ" sz="3200" b="1" dirty="0">
                <a:solidFill>
                  <a:schemeClr val="tx2"/>
                </a:solidFill>
                <a:cs typeface="Times New Roman" pitchFamily="18" charset="0"/>
              </a:rPr>
              <a:t> 				</a:t>
            </a:r>
          </a:p>
          <a:p>
            <a:pPr marL="742950" lvl="1" indent="-285750" algn="just"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I. Nezávislost (</a:t>
            </a:r>
            <a:r>
              <a:rPr lang="cs-CZ" sz="2900" b="1" dirty="0" err="1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Independence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)</a:t>
            </a:r>
          </a:p>
          <a:p>
            <a:pPr marL="1200150" lvl="2" indent="-285750" algn="just">
              <a:buFontTx/>
              <a:buChar char="-"/>
            </a:pPr>
            <a:r>
              <a:rPr lang="cs-CZ" sz="2900" dirty="0">
                <a:solidFill>
                  <a:schemeClr val="tx2"/>
                </a:solidFill>
                <a:cs typeface="Times New Roman" pitchFamily="18" charset="0"/>
              </a:rPr>
              <a:t>Soudce vykonává svou funkci nezávisle, na základě vlastního hodnocení skutečností a svědomitého výkladu a aplikace zákona. Nepodléhá žádným vlivům, zájmům, zásahům, nátlaku a výhrůžkám.</a:t>
            </a:r>
          </a:p>
          <a:p>
            <a:pPr marL="742950" lvl="1" indent="-285750" algn="just"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II. Nestrannost (</a:t>
            </a:r>
            <a:r>
              <a:rPr lang="cs-CZ" sz="2900" b="1" dirty="0" err="1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Impartiality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)</a:t>
            </a:r>
          </a:p>
          <a:p>
            <a:pPr marL="1200150" lvl="2" indent="-285750" algn="just">
              <a:buFontTx/>
              <a:buChar char="-"/>
            </a:pPr>
            <a:r>
              <a:rPr lang="cs-CZ" sz="2900" dirty="0">
                <a:solidFill>
                  <a:schemeClr val="tx2"/>
                </a:solidFill>
                <a:cs typeface="Times New Roman" pitchFamily="18" charset="0"/>
              </a:rPr>
              <a:t>Soudce vykonává svou funkci nestranně, nezaujatě a bez předsudků.</a:t>
            </a:r>
          </a:p>
          <a:p>
            <a:pPr marL="742950" lvl="1" indent="-285750" algn="just"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III. Bezúhonnost (Integrity)</a:t>
            </a:r>
          </a:p>
          <a:p>
            <a:pPr marL="1200150" lvl="2" indent="-285750" algn="just">
              <a:buFontTx/>
              <a:buChar char="-"/>
            </a:pP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Soudce dbá o to, aby jeho chování bylo bez jakýchkoliv vad v očích rozumného pozorovatele.</a:t>
            </a:r>
          </a:p>
          <a:p>
            <a:pPr marL="742950" lvl="1" indent="-285750" algn="just"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IV. Slušnost (Propriety)</a:t>
            </a:r>
          </a:p>
          <a:p>
            <a:pPr marL="1200150" lvl="2" indent="-285750" algn="just">
              <a:buFontTx/>
              <a:buChar char="-"/>
            </a:pP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Soudce se musí vyvarovat jakékoliv nevhodnosti ve všech svých činnostech, včetně soukromého života.</a:t>
            </a:r>
          </a:p>
          <a:p>
            <a:pPr marL="742950" lvl="1" indent="-285750" algn="just"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V. Rovnost (</a:t>
            </a:r>
            <a:r>
              <a:rPr lang="cs-CZ" sz="2900" b="1" dirty="0" err="1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Equality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)</a:t>
            </a:r>
          </a:p>
          <a:p>
            <a:pPr marL="1200150" lvl="2" indent="-285750" algn="just">
              <a:buFontTx/>
              <a:buChar char="-"/>
            </a:pP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Soudce by měl znát mezinárodní a regionální nástroje zakazujících diskriminaci zranitelných skupin. </a:t>
            </a:r>
          </a:p>
          <a:p>
            <a:pPr marL="742950" lvl="1" indent="-285750" algn="just">
              <a:buFontTx/>
              <a:buChar char="-"/>
            </a:pP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VI. Odbornost a svědomitost (</a:t>
            </a:r>
            <a:r>
              <a:rPr lang="cs-CZ" sz="2900" b="1" dirty="0" err="1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Competence</a:t>
            </a:r>
            <a:r>
              <a:rPr lang="cs-CZ" sz="29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and Diligence)</a:t>
            </a:r>
          </a:p>
          <a:p>
            <a:pPr marL="1200150" lvl="2" indent="-285750" algn="just">
              <a:buFontTx/>
              <a:buChar char="-"/>
            </a:pP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Soudcovské povinnosti mají pro soudce přednost před veškerými jeho jinými profesními činnostmi. Soudce učiní přiměřené kroky za účelem udržení si a rozvíjení svých profesních znalostí.</a:t>
            </a:r>
            <a:endParaRPr lang="cs-CZ" sz="27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r>
              <a:rPr lang="cs-CZ" sz="2900" b="1" dirty="0">
                <a:solidFill>
                  <a:schemeClr val="tx2"/>
                </a:solidFill>
                <a:cs typeface="Times New Roman" pitchFamily="18" charset="0"/>
              </a:rPr>
              <a:t>v praxi aplikovány např. ve věci </a:t>
            </a:r>
            <a:r>
              <a:rPr lang="cs-CZ" sz="2800" i="1" dirty="0" err="1">
                <a:solidFill>
                  <a:schemeClr val="tx2"/>
                </a:solidFill>
                <a:cs typeface="Times New Roman" pitchFamily="18" charset="0"/>
              </a:rPr>
              <a:t>Harabin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 proti Slovensku</a:t>
            </a: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976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481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Etický kodex a etické zásady chování soudce</a:t>
            </a:r>
            <a:r>
              <a:rPr lang="pl-PL" b="1" cap="all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cs-CZ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528"/>
            <a:ext cx="10515600" cy="4699956"/>
          </a:xfrm>
        </p:spPr>
        <p:txBody>
          <a:bodyPr>
            <a:normAutofit fontScale="85000" lnSpcReduction="20000"/>
          </a:bodyPr>
          <a:lstStyle/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cs-CZ" sz="3200" b="1" dirty="0">
                <a:solidFill>
                  <a:schemeClr val="tx2"/>
                </a:solidFill>
                <a:cs typeface="Times New Roman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Etický kodex </a:t>
            </a:r>
            <a:r>
              <a:rPr lang="cs-CZ" sz="3200" b="1" dirty="0">
                <a:solidFill>
                  <a:schemeClr val="tx2"/>
                </a:solidFill>
                <a:cs typeface="Times New Roman" pitchFamily="18" charset="0"/>
              </a:rPr>
              <a:t>					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I. Nezávislost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II. Nestrannost a rovnost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III. Bezúhonnost a důstojnost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IV. Odbornost a svědomitost </a:t>
            </a:r>
          </a:p>
          <a:p>
            <a:pPr marL="742950" lvl="1" indent="-285750" algn="just">
              <a:buFontTx/>
              <a:buChar char="-"/>
            </a:pPr>
            <a:endParaRPr lang="cs-CZ" sz="27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285750" indent="-285750" algn="just">
              <a:spcAft>
                <a:spcPts val="1200"/>
              </a:spcAft>
              <a:buFontTx/>
              <a:buChar char="-"/>
            </a:pPr>
            <a:r>
              <a:rPr lang="cs-CZ" sz="3200" b="1" dirty="0">
                <a:solidFill>
                  <a:schemeClr val="tx2"/>
                </a:solidFill>
                <a:cs typeface="Times New Roman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Etické zásady chování soudce</a:t>
            </a:r>
            <a:endParaRPr lang="cs-CZ" sz="32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I. Nezávislost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II. Nestrannost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III. Bezúhonnost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IV. Důstojnost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V. Rovnost</a:t>
            </a:r>
          </a:p>
          <a:p>
            <a:pPr marL="742950" lvl="1" indent="-285750" algn="just">
              <a:buFontTx/>
              <a:buChar char="-"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VI. Odbornost</a:t>
            </a: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42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481"/>
          </a:xfrm>
        </p:spPr>
        <p:txBody>
          <a:bodyPr>
            <a:normAutofit/>
          </a:bodyPr>
          <a:lstStyle/>
          <a:p>
            <a:pPr algn="ctr"/>
            <a:r>
              <a:rPr lang="pl-PL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Zákon o soudech a soudcích</a:t>
            </a:r>
            <a:endParaRPr lang="cs-CZ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528"/>
            <a:ext cx="10515600" cy="4699956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1200"/>
              </a:spcAft>
              <a:buNone/>
            </a:pPr>
            <a:r>
              <a:rPr lang="cs-CZ" sz="3200" b="1" u="sng" dirty="0">
                <a:solidFill>
                  <a:schemeClr val="tx2"/>
                </a:solidFill>
                <a:cs typeface="Times New Roman" pitchFamily="18" charset="0"/>
              </a:rPr>
              <a:t>§ 79 zákona č. 6/2002 Sb., o soudech a soudcích</a:t>
            </a:r>
            <a:r>
              <a:rPr lang="cs-CZ" sz="3200" b="1" dirty="0">
                <a:solidFill>
                  <a:schemeClr val="tx2"/>
                </a:solidFill>
                <a:cs typeface="Times New Roman" pitchFamily="18" charset="0"/>
              </a:rPr>
              <a:t>				</a:t>
            </a:r>
          </a:p>
          <a:p>
            <a:pPr marL="457200" lvl="1" indent="0" algn="just"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(1) Soudci a přísedící jsou při výkonu své funkce </a:t>
            </a:r>
            <a:r>
              <a:rPr lang="cs-CZ" sz="28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nezávislí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a jsou vázáni pouze zákonem. Jsou povinni vykládat jej podle svého nejlepšího vědomí a svědomí a rozhodovat v přiměřených lhůtách bez průtahů, </a:t>
            </a:r>
            <a:r>
              <a:rPr lang="cs-CZ" sz="28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nestranně a spravedlivě a na základě skutečností zjištěných v souladu se zákonem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.</a:t>
            </a:r>
          </a:p>
          <a:p>
            <a:pPr marL="742950" lvl="1" indent="-285750" algn="just">
              <a:buFontTx/>
              <a:buChar char="-"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(2) Nikdo nesmí narušovat nebo ohrožovat </a:t>
            </a:r>
            <a:r>
              <a:rPr lang="cs-CZ" sz="28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nezávislost a nestrannost soudců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a přísedících.</a:t>
            </a: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812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481"/>
          </a:xfrm>
        </p:spPr>
        <p:txBody>
          <a:bodyPr>
            <a:normAutofit/>
          </a:bodyPr>
          <a:lstStyle/>
          <a:p>
            <a:pPr algn="ctr"/>
            <a:r>
              <a:rPr lang="pl-PL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Zákon o soudech a soudcích</a:t>
            </a:r>
            <a:endParaRPr lang="cs-CZ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528"/>
            <a:ext cx="10515600" cy="4699956"/>
          </a:xfrm>
        </p:spPr>
        <p:txBody>
          <a:bodyPr>
            <a:normAutofit fontScale="25000" lnSpcReduction="20000"/>
          </a:bodyPr>
          <a:lstStyle/>
          <a:p>
            <a:pPr marL="457200" lvl="1" indent="0" algn="just">
              <a:lnSpc>
                <a:spcPct val="110000"/>
              </a:lnSpc>
              <a:buNone/>
            </a:pPr>
            <a:r>
              <a:rPr lang="cs-CZ" sz="12800" b="1" u="sng" dirty="0">
                <a:solidFill>
                  <a:schemeClr val="tx2"/>
                </a:solidFill>
                <a:cs typeface="Times New Roman" pitchFamily="18" charset="0"/>
              </a:rPr>
              <a:t>§ 80 zákona č. 6/2002 Sb., o soudech a soudcích 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(1) </a:t>
            </a:r>
            <a:r>
              <a:rPr lang="cs-CZ" sz="72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Soudce a přísedící je povinen vykonávat svědomitě svou funkci a při výkonu funkce a v občanském životě se zdržet všeho, co by mohlo narušit důstojnost soudcovské funkce nebo ohrozit důvěru v nezávislé, nestranné a spravedlivé rozhodování soudů. </a:t>
            </a: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Soudce je povinen podávat oznámení o osobním zájmu, o činnostech, majetku, příjmech a závazcích podle zvláštního právního předpisu.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(2) V zájmu záruk nezávislosti a nestrannosti výkonu soudcovské funkce soudce zejména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a) je povinen prosazovat a obhajovat nezávislost soudnictví a jeho dobrou pověst,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b) je povinen chovat se tak, aby nezavdal příčinu ke snížení důvěry v soudnictví a důstojnosti 	soudcovské funkce,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c) je povinen odmítnout jakýkoliv zásah, nátlak, vliv, přání nebo žádost, jejichž důsledkem by mohlo 	být ohrožení nezávislosti soudnictví,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d) se nesmí při výkonu své funkce nechat ovlivnit zájmy politických stran, veřejným míněním a 	sdělovacími prostředky,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e) musí vystupovat nezaujatě a ke stranám nebo účastníkům řízení přistupovat bez ekonomických, 	sociálních, rasových, etnických, sexuálních, náboženských nebo jiných předsudků,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72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f) dbá svým chováním o to, aby jeho nestrannost nebyla důvodně zpochybňována.</a:t>
            </a: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20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481"/>
          </a:xfrm>
        </p:spPr>
        <p:txBody>
          <a:bodyPr>
            <a:normAutofit/>
          </a:bodyPr>
          <a:lstStyle/>
          <a:p>
            <a:pPr algn="ctr"/>
            <a:r>
              <a:rPr lang="pl-PL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Zákon o soudech a soudcích</a:t>
            </a:r>
            <a:endParaRPr lang="cs-CZ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528"/>
            <a:ext cx="10515600" cy="4699956"/>
          </a:xfrm>
        </p:spPr>
        <p:txBody>
          <a:bodyPr>
            <a:normAutofit fontScale="25000" lnSpcReduction="20000"/>
          </a:bodyPr>
          <a:lstStyle/>
          <a:p>
            <a:pPr marL="457200" lvl="1" indent="0" algn="just">
              <a:lnSpc>
                <a:spcPct val="110000"/>
              </a:lnSpc>
              <a:buNone/>
            </a:pPr>
            <a:r>
              <a:rPr lang="cs-CZ" sz="12800" b="1" u="sng" dirty="0">
                <a:solidFill>
                  <a:schemeClr val="tx2"/>
                </a:solidFill>
                <a:cs typeface="Times New Roman" pitchFamily="18" charset="0"/>
              </a:rPr>
              <a:t>§ 80 zákona č. 6/2002 Sb., o soudech a soudcích	</a:t>
            </a:r>
            <a:endParaRPr lang="cs-CZ" sz="3200" b="1" u="sng" dirty="0">
              <a:solidFill>
                <a:schemeClr val="tx2"/>
              </a:solidFill>
              <a:cs typeface="Times New Roman" pitchFamily="18" charset="0"/>
            </a:endParaRP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5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(3) Soudce je povinen vykonávat svou funkci v souladu se zájmem na řádném výkonu soudnictví. Při své rozhodovací činnosti soudce zejména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5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a) je povinen poskytnout každému účastníku řízení nebo straně soudního řízení anebo jejich zástupcům plnou možnost k uplatnění jejich práv; nesmí však od nich, s výjimkou případů stanovených zákony o řízení před soudy, jednostranně přijímat nebo jim podávat informace nebo s nimi jednat o skutkové podstatě projednávané věci nebo o procesních otázkách, které na ni mohou mít vliv,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5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b) dbá o to, aby jeho rozhodnutí bylo srozumitelně a pečlivě odůvodněno.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5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(4) Soudce je povinen při své činnosti mimo výkon funkce soudce a při výkonu svých politických práv si počínat tak, aby tato činnost neohrožovala nebo nenarušovala důvěru v nezávislé, nestranné a spravedlivé rozhodování soudu nebo nenarušovala důstojnost soudcovské funkce anebo mu nebránila v řádném výkonu funkce soudce.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5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(5) </a:t>
            </a:r>
            <a:r>
              <a:rPr lang="cs-CZ" sz="56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Soudce je povinen ve svém osobním životě svým chováním dbát o to, aby nenarušovalo důstojnost soudcovské funkce a neohrožovalo nebo nenarušovalo důvěru v nezávislé, nestranné a spravedlivé rozhodování soudů. Soudce zejména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5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a) nesmí umožnit, aby jeho funkce byla zneužita k prosazování soukromých zájmů,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5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	b) nesmí působit jako rozhodce nebo zprostředkovatel řešení právního sporu, zastupovat účastníky soudního řízení nebo jako zmocněnec poškozeného nebo zúčastněné osoby v soudním nebo správním řízení, s výjimkou zákonného zastoupení a případů, v nichž půjde o zastupování dalšího účastníka řízení, v němž je účastníkem i sám soudce.</a:t>
            </a:r>
          </a:p>
          <a:p>
            <a:pPr marL="457200" lvl="1" indent="0" algn="just">
              <a:lnSpc>
                <a:spcPct val="110000"/>
              </a:lnSpc>
              <a:buNone/>
            </a:pPr>
            <a:r>
              <a:rPr lang="cs-CZ" sz="56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(6) Soudce je povinen zachovávat náležitou úctu k ostatním soudcům, jiným osobám vykonávajícím právnická povolání a k ostatním zaměstnancům soudu a k účastníkům nebo stranám soudního řízení. Ve vztahu k zástupcům účastníků nebo zástupcům stran soudního řízení je povinen se zdržet projevů sympatií, náklonnosti nebo negativních postojů.</a:t>
            </a: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550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3481"/>
          </a:xfrm>
        </p:spPr>
        <p:txBody>
          <a:bodyPr/>
          <a:lstStyle/>
          <a:p>
            <a:pPr algn="ctr"/>
            <a:r>
              <a:rPr lang="pl-PL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NESTRANNOST SUBJEKTIVNÍ A OBJEKTIVNÍ</a:t>
            </a:r>
            <a:r>
              <a:rPr lang="pl-PL" b="1" cap="all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cs-CZ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528"/>
            <a:ext cx="10515600" cy="4699956"/>
          </a:xfrm>
        </p:spPr>
        <p:txBody>
          <a:bodyPr>
            <a:normAutofit lnSpcReduction="10000"/>
          </a:bodyPr>
          <a:lstStyle/>
          <a:p>
            <a:pPr marL="285750" lvl="1" indent="-285750" algn="just">
              <a:lnSpc>
                <a:spcPct val="100000"/>
              </a:lnSpc>
              <a:spcBef>
                <a:spcPts val="1000"/>
              </a:spcBef>
              <a:spcAft>
                <a:spcPts val="1200"/>
              </a:spcAft>
              <a:buFontTx/>
              <a:buChar char="-"/>
            </a:pPr>
            <a:r>
              <a:rPr lang="cs-CZ" sz="3200" b="1" dirty="0">
                <a:solidFill>
                  <a:schemeClr val="tx2"/>
                </a:solidFill>
                <a:cs typeface="Times New Roman" pitchFamily="18" charset="0"/>
              </a:rPr>
              <a:t>doktrína má původ v judikatuře ESLP  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(např. </a:t>
            </a:r>
            <a:r>
              <a:rPr lang="cs-CZ" sz="2800" i="1" dirty="0" err="1">
                <a:solidFill>
                  <a:schemeClr val="tx2"/>
                </a:solidFill>
                <a:cs typeface="Times New Roman" pitchFamily="18" charset="0"/>
              </a:rPr>
              <a:t>Micallef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 proti Maltě)</a:t>
            </a: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r>
              <a:rPr lang="cs-CZ" sz="2800" b="1" dirty="0">
                <a:cs typeface="Times New Roman" pitchFamily="18" charset="0"/>
              </a:rPr>
              <a:t>subjektivní test: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presumpce nestrannosti; posuzuje se </a:t>
            </a:r>
            <a:r>
              <a:rPr lang="cs-CZ" sz="28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chování, postoj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a </a:t>
            </a:r>
            <a:r>
              <a:rPr lang="cs-CZ" sz="28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přesvědčení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 konkrétního soudce </a:t>
            </a: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(např. </a:t>
            </a:r>
            <a:r>
              <a:rPr lang="cs-CZ" sz="2800" i="1" dirty="0" err="1">
                <a:solidFill>
                  <a:schemeClr val="tx2"/>
                </a:solidFill>
                <a:cs typeface="Times New Roman" pitchFamily="18" charset="0"/>
              </a:rPr>
              <a:t>Buscemi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 proti Itálii</a:t>
            </a: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cs-CZ" sz="2800" i="1" dirty="0" err="1">
                <a:solidFill>
                  <a:schemeClr val="tx2"/>
                </a:solidFill>
                <a:cs typeface="Times New Roman" pitchFamily="18" charset="0"/>
              </a:rPr>
              <a:t>Le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cs-CZ" sz="2800" i="1" dirty="0" err="1">
                <a:solidFill>
                  <a:schemeClr val="tx2"/>
                </a:solidFill>
                <a:cs typeface="Times New Roman" pitchFamily="18" charset="0"/>
              </a:rPr>
              <a:t>Compte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, Van </a:t>
            </a:r>
            <a:r>
              <a:rPr lang="cs-CZ" sz="2800" i="1" dirty="0" err="1">
                <a:solidFill>
                  <a:schemeClr val="tx2"/>
                </a:solidFill>
                <a:cs typeface="Times New Roman" pitchFamily="18" charset="0"/>
              </a:rPr>
              <a:t>Leuven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 a De </a:t>
            </a:r>
            <a:r>
              <a:rPr lang="cs-CZ" sz="2800" i="1" dirty="0" err="1">
                <a:solidFill>
                  <a:schemeClr val="tx2"/>
                </a:solidFill>
                <a:cs typeface="Times New Roman" pitchFamily="18" charset="0"/>
              </a:rPr>
              <a:t>Meyere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 proti Belgii</a:t>
            </a: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) </a:t>
            </a:r>
            <a:endParaRPr lang="cs-CZ" sz="28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742950" lvl="1" indent="-285750" algn="just">
              <a:spcAft>
                <a:spcPts val="1200"/>
              </a:spcAft>
              <a:buFontTx/>
              <a:buChar char="-"/>
            </a:pPr>
            <a:r>
              <a:rPr lang="cs-CZ" sz="2800" b="1" dirty="0">
                <a:cs typeface="Times New Roman" pitchFamily="18" charset="0"/>
              </a:rPr>
              <a:t>objektivní test: 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objektivně zjistitelné skutečnosti vzbuzující pochybnosti o nestrannosti soudce </a:t>
            </a:r>
            <a:r>
              <a:rPr lang="cs-CZ" sz="2800" b="1" u="sng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bez ohledu na jeho chování </a:t>
            </a: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(např. </a:t>
            </a:r>
            <a:r>
              <a:rPr lang="cs-CZ" sz="2800" i="1" dirty="0" err="1">
                <a:solidFill>
                  <a:schemeClr val="tx2"/>
                </a:solidFill>
                <a:cs typeface="Times New Roman" pitchFamily="18" charset="0"/>
              </a:rPr>
              <a:t>Wettstein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 proti Švýcarsku</a:t>
            </a: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, </a:t>
            </a:r>
            <a:r>
              <a:rPr lang="cs-CZ" sz="2800" i="1" dirty="0">
                <a:solidFill>
                  <a:schemeClr val="tx2"/>
                </a:solidFill>
                <a:cs typeface="Times New Roman" pitchFamily="18" charset="0"/>
              </a:rPr>
              <a:t>Morel proti Francii </a:t>
            </a: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aj.)</a:t>
            </a:r>
            <a:endParaRPr lang="cs-CZ" sz="2800" b="1" u="sng" dirty="0">
              <a:solidFill>
                <a:schemeClr val="tx2"/>
              </a:solidFill>
              <a:cs typeface="Times New Roman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cs-CZ" sz="3200" b="1" dirty="0">
                <a:solidFill>
                  <a:schemeClr val="tx2"/>
                </a:solidFill>
                <a:cs typeface="Times New Roman" pitchFamily="18" charset="0"/>
              </a:rPr>
              <a:t>přebírají i tuzemské soudy </a:t>
            </a:r>
          </a:p>
          <a:p>
            <a:pPr marL="742950" lvl="1" indent="-285750" algn="just">
              <a:buFontTx/>
              <a:buChar char="-"/>
            </a:pPr>
            <a:r>
              <a:rPr lang="cs-CZ" sz="2800" dirty="0">
                <a:solidFill>
                  <a:schemeClr val="tx2"/>
                </a:solidFill>
                <a:cs typeface="Times New Roman" pitchFamily="18" charset="0"/>
              </a:rPr>
              <a:t>např. III. ÚS 860/20, 6. 10. 2020</a:t>
            </a: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264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37915" cy="973481"/>
          </a:xfrm>
        </p:spPr>
        <p:txBody>
          <a:bodyPr>
            <a:noAutofit/>
          </a:bodyPr>
          <a:lstStyle/>
          <a:p>
            <a:pPr algn="ctr"/>
            <a:r>
              <a:rPr lang="pl-PL" sz="3600" b="1" cap="all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Účast soudce na narozeninové oslavě během pandemie koronaviru</a:t>
            </a:r>
            <a:r>
              <a:rPr lang="pl-PL" sz="3600" b="1" cap="all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endParaRPr lang="cs-CZ" sz="3600" dirty="0"/>
          </a:p>
        </p:txBody>
      </p:sp>
      <p:cxnSp>
        <p:nvCxnSpPr>
          <p:cNvPr id="4" name="Přímá spojnice 3"/>
          <p:cNvCxnSpPr/>
          <p:nvPr/>
        </p:nvCxnSpPr>
        <p:spPr>
          <a:xfrm>
            <a:off x="301658" y="1293443"/>
            <a:ext cx="11594969" cy="0"/>
          </a:xfrm>
          <a:prstGeom prst="line">
            <a:avLst/>
          </a:prstGeom>
          <a:ln w="69850" cmpd="thickThin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0C2ACDA7-CDAD-F5D0-CBC7-87C31EDF5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0528"/>
            <a:ext cx="10615367" cy="5037088"/>
          </a:xfrm>
        </p:spPr>
        <p:txBody>
          <a:bodyPr>
            <a:normAutofit/>
          </a:bodyPr>
          <a:lstStyle/>
          <a:p>
            <a:pPr marL="285750" indent="-285750" algn="just">
              <a:buFontTx/>
              <a:buChar char="-"/>
            </a:pP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Nejvyšší správní soud, 17. 10. 2023, č. j. 16 </a:t>
            </a:r>
            <a:r>
              <a:rPr lang="cs-CZ" b="1" dirty="0" err="1">
                <a:solidFill>
                  <a:schemeClr val="tx2"/>
                </a:solidFill>
                <a:cs typeface="Times New Roman" pitchFamily="18" charset="0"/>
              </a:rPr>
              <a:t>Kss</a:t>
            </a:r>
            <a:r>
              <a:rPr lang="cs-CZ" b="1" dirty="0">
                <a:solidFill>
                  <a:schemeClr val="tx2"/>
                </a:solidFill>
                <a:cs typeface="Times New Roman" pitchFamily="18" charset="0"/>
              </a:rPr>
              <a:t> 4/2021-274: </a:t>
            </a:r>
          </a:p>
          <a:p>
            <a:pPr marL="457200" lvl="1" indent="0" algn="just">
              <a:spcAft>
                <a:spcPts val="2400"/>
              </a:spcAft>
              <a:buNone/>
            </a:pP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Flagrantní porušení protiepidemických opatření </a:t>
            </a:r>
            <a:r>
              <a:rPr lang="cs-CZ" sz="28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(zde přijatých v souvislosti s výskytem a šířením koronaviru SARS CoV-2) 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soudcem je zpravidla způsobilé narušit důstojnost soudcovské funkce </a:t>
            </a:r>
            <a:r>
              <a:rPr lang="cs-CZ" sz="28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(§ 87 odst. 1 zákona č. 6/2002 Sb., o soudech, soudcích, přísedících a státní správě soudů) </a:t>
            </a:r>
            <a:r>
              <a:rPr lang="cs-CZ" sz="2800" b="1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a je kárným proviněním</a:t>
            </a:r>
            <a:r>
              <a:rPr lang="cs-CZ" sz="2800" dirty="0">
                <a:solidFill>
                  <a:schemeClr val="tx2">
                    <a:lumMod val="60000"/>
                    <a:lumOff val="40000"/>
                  </a:schemeClr>
                </a:solidFill>
                <a:cs typeface="Times New Roman" pitchFamily="18" charset="0"/>
              </a:rPr>
              <a:t>.</a:t>
            </a:r>
          </a:p>
          <a:p>
            <a:pPr marL="457200" lvl="1" indent="0" algn="just">
              <a:buNone/>
            </a:pPr>
            <a:endParaRPr lang="cs-CZ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539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8320</TotalTime>
  <Words>2660</Words>
  <Application>Microsoft Office PowerPoint</Application>
  <PresentationFormat>Širokoúhlá obrazovka</PresentationFormat>
  <Paragraphs>219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Open Sans 1</vt:lpstr>
      <vt:lpstr>Open Sans 2</vt:lpstr>
      <vt:lpstr>Times New Roman</vt:lpstr>
      <vt:lpstr>Motiv Office</vt:lpstr>
      <vt:lpstr>Prezentace aplikace PowerPoint</vt:lpstr>
      <vt:lpstr>Prezentace aplikace PowerPoint</vt:lpstr>
      <vt:lpstr>Bangalorské principy</vt:lpstr>
      <vt:lpstr>Etický kodex a etické zásady chování soudce </vt:lpstr>
      <vt:lpstr>Zákon o soudech a soudcích</vt:lpstr>
      <vt:lpstr>Zákon o soudech a soudcích</vt:lpstr>
      <vt:lpstr>Zákon o soudech a soudcích</vt:lpstr>
      <vt:lpstr>NESTRANNOST SUBJEKTIVNÍ A OBJEKTIVNÍ </vt:lpstr>
      <vt:lpstr>Účast soudce na narozeninové oslavě během pandemie koronaviru </vt:lpstr>
      <vt:lpstr>ČERPÁNÍ ŘÁDNÉ DOVOLENÉ SOUDCEM</vt:lpstr>
      <vt:lpstr>Vulgární urážky kolegyně v přítomnosti dalších zaměstnanců soudu</vt:lpstr>
      <vt:lpstr>Miss monokini</vt:lpstr>
      <vt:lpstr>odmítnutí vyšetření na alkohol po dopravní nehodě může být kárným proviněním</vt:lpstr>
      <vt:lpstr>Meze svobody projevu soudce</vt:lpstr>
      <vt:lpstr>Průtahy v soudním řízení </vt:lpstr>
      <vt:lpstr>Pracovní pohotovost</vt:lpstr>
      <vt:lpstr>Zahraniční praxe</vt:lpstr>
      <vt:lpstr>Zahraniční praxe</vt:lpstr>
      <vt:lpstr>Zahraniční praxe</vt:lpstr>
      <vt:lpstr>Zahraniční praxe</vt:lpstr>
      <vt:lpstr>Zahraniční praxe</vt:lpstr>
      <vt:lpstr>Zahraniční praxe</vt:lpstr>
      <vt:lpstr>Zahraniční praxe</vt:lpstr>
      <vt:lpstr>Zahraniční praxe</vt:lpstr>
      <vt:lpstr>Zahraniční praxe</vt:lpstr>
      <vt:lpstr>Prezentace aplikace PowerPoint</vt:lpstr>
      <vt:lpstr>Prezentace aplikace PowerPoint</vt:lpstr>
    </vt:vector>
  </TitlesOfParts>
  <Company>SOUPHA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Šrytrová Kateřina JUDr.</dc:creator>
  <cp:lastModifiedBy>Vojtěch Orlík</cp:lastModifiedBy>
  <cp:revision>170</cp:revision>
  <dcterms:created xsi:type="dcterms:W3CDTF">2023-02-02T11:12:42Z</dcterms:created>
  <dcterms:modified xsi:type="dcterms:W3CDTF">2025-05-28T10:48:00Z</dcterms:modified>
</cp:coreProperties>
</file>