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0" r:id="rId1"/>
  </p:sldMasterIdLst>
  <p:notesMasterIdLst>
    <p:notesMasterId r:id="rId23"/>
  </p:notesMasterIdLst>
  <p:sldIdLst>
    <p:sldId id="260" r:id="rId2"/>
    <p:sldId id="257" r:id="rId3"/>
    <p:sldId id="726" r:id="rId4"/>
    <p:sldId id="857" r:id="rId5"/>
    <p:sldId id="844" r:id="rId6"/>
    <p:sldId id="846" r:id="rId7"/>
    <p:sldId id="849" r:id="rId8"/>
    <p:sldId id="858" r:id="rId9"/>
    <p:sldId id="850" r:id="rId10"/>
    <p:sldId id="852" r:id="rId11"/>
    <p:sldId id="851" r:id="rId12"/>
    <p:sldId id="853" r:id="rId13"/>
    <p:sldId id="856" r:id="rId14"/>
    <p:sldId id="855" r:id="rId15"/>
    <p:sldId id="854" r:id="rId16"/>
    <p:sldId id="843" r:id="rId17"/>
    <p:sldId id="860" r:id="rId18"/>
    <p:sldId id="861" r:id="rId19"/>
    <p:sldId id="262" r:id="rId20"/>
    <p:sldId id="280" r:id="rId21"/>
    <p:sldId id="862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610"/>
    <a:srgbClr val="C1C1C1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854C9-AE9F-424E-838B-2E2746139315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E1C57-93CF-44A7-8B6D-34CD1667E4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96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DE6-51D2-4C9B-A3D2-F8F338AD3751}" type="datetime1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04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3EA75-BB15-4A37-A65A-96A98524D5BF}" type="datetime1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723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93801-C0E0-42CD-889C-00EED6729F8F}" type="datetime1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1618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9B496-A7E6-406E-95DB-FEF3D3F68251}" type="datetime1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54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27A49-EC71-42CD-8797-0578F7E5F95F}" type="datetime1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57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46AA3-F02A-445B-BA96-476EF7C689D5}" type="datetime1">
              <a:rPr lang="cs-CZ" smtClean="0"/>
              <a:t>28.05.2025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634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5E664-7B7C-4D7A-A900-9B8C45592273}" type="datetime1">
              <a:rPr lang="cs-CZ" smtClean="0"/>
              <a:t>28.05.2025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01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73B4-380C-466E-820B-5F30095A9563}" type="datetime1">
              <a:rPr lang="cs-CZ" smtClean="0"/>
              <a:t>28.05.2025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563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416C8-FED7-4D83-A139-00A7D4CC1A5B}" type="datetime1">
              <a:rPr lang="cs-CZ" smtClean="0"/>
              <a:t>28.05.2025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570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DD52-2DB9-479E-A015-758A195DB364}" type="datetime1">
              <a:rPr lang="cs-CZ" smtClean="0"/>
              <a:t>28.05.2025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66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FD3FD-F6E4-4D47-95FB-7778F3A2FC81}" type="datetime1">
              <a:rPr lang="cs-CZ" smtClean="0"/>
              <a:t>28.05.2025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394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1DA7C-4199-48AE-9A0C-4452D2138006}" type="datetime1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A6D73-6BF8-4DA3-8638-4359014BD4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65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20320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20000" cy="11430000"/>
            </a:xfrm>
            <a:custGeom>
              <a:avLst/>
              <a:gdLst/>
              <a:ahLst/>
              <a:cxnLst/>
              <a:rect l="l" t="t" r="r" b="b"/>
              <a:pathLst>
                <a:path w="20320000" h="11430000">
                  <a:moveTo>
                    <a:pt x="0" y="0"/>
                  </a:moveTo>
                  <a:lnTo>
                    <a:pt x="20320000" y="0"/>
                  </a:lnTo>
                  <a:lnTo>
                    <a:pt x="203200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7777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4" name="Freeform 4"/>
            <p:cNvSpPr/>
            <p:nvPr/>
          </p:nvSpPr>
          <p:spPr>
            <a:xfrm>
              <a:off x="5991178" y="2110946"/>
              <a:ext cx="2943292" cy="5152492"/>
            </a:xfrm>
            <a:custGeom>
              <a:avLst/>
              <a:gdLst/>
              <a:ahLst/>
              <a:cxnLst/>
              <a:rect l="l" t="t" r="r" b="b"/>
              <a:pathLst>
                <a:path w="2943292" h="5152492">
                  <a:moveTo>
                    <a:pt x="0" y="0"/>
                  </a:moveTo>
                  <a:lnTo>
                    <a:pt x="2943292" y="0"/>
                  </a:lnTo>
                  <a:lnTo>
                    <a:pt x="2943292" y="5152492"/>
                  </a:lnTo>
                  <a:lnTo>
                    <a:pt x="0" y="515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14565" y="2596667"/>
              <a:ext cx="4407670" cy="7716015"/>
            </a:xfrm>
            <a:custGeom>
              <a:avLst/>
              <a:gdLst/>
              <a:ahLst/>
              <a:cxnLst/>
              <a:rect l="l" t="t" r="r" b="b"/>
              <a:pathLst>
                <a:path w="4407670" h="7716015">
                  <a:moveTo>
                    <a:pt x="0" y="0"/>
                  </a:moveTo>
                  <a:lnTo>
                    <a:pt x="4407670" y="0"/>
                  </a:lnTo>
                  <a:lnTo>
                    <a:pt x="4407670" y="7716015"/>
                  </a:lnTo>
                  <a:lnTo>
                    <a:pt x="0" y="7716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18052" y="5624631"/>
            <a:ext cx="3691520" cy="731144"/>
            <a:chOff x="0" y="0"/>
            <a:chExt cx="3334337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4337" cy="660400"/>
            </a:xfrm>
            <a:custGeom>
              <a:avLst/>
              <a:gdLst/>
              <a:ahLst/>
              <a:cxnLst/>
              <a:rect l="l" t="t" r="r" b="b"/>
              <a:pathLst>
                <a:path w="3334337" h="660400">
                  <a:moveTo>
                    <a:pt x="32098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9877" y="0"/>
                  </a:lnTo>
                  <a:cubicBezTo>
                    <a:pt x="3278456" y="0"/>
                    <a:pt x="3334337" y="55880"/>
                    <a:pt x="3334337" y="124460"/>
                  </a:cubicBezTo>
                  <a:lnTo>
                    <a:pt x="3334337" y="535940"/>
                  </a:lnTo>
                  <a:cubicBezTo>
                    <a:pt x="3334337" y="604520"/>
                    <a:pt x="3278456" y="660400"/>
                    <a:pt x="3209877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176084" y="5689515"/>
            <a:ext cx="3775456" cy="52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0"/>
              </a:lnSpc>
              <a:spcBef>
                <a:spcPct val="0"/>
              </a:spcBef>
            </a:pPr>
            <a:r>
              <a:rPr lang="cs-CZ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JUSTICE</a:t>
            </a:r>
            <a:endParaRPr lang="en-US" sz="3178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9" name="Freeform 19"/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670050" y="1342568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2009020" y="1831786"/>
            <a:ext cx="848995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4800" b="1" dirty="0">
                <a:solidFill>
                  <a:schemeClr val="bg1"/>
                </a:solidFill>
              </a:rPr>
              <a:t>JUDr. </a:t>
            </a:r>
            <a:r>
              <a:rPr lang="cs-CZ" sz="4800" b="1">
                <a:solidFill>
                  <a:schemeClr val="bg1"/>
                </a:solidFill>
              </a:rPr>
              <a:t>Petr Vojtek</a:t>
            </a:r>
            <a:endParaRPr lang="cs-CZ" sz="4800" b="1" dirty="0">
              <a:solidFill>
                <a:schemeClr val="bg1"/>
              </a:solidFill>
            </a:endParaRP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1EE9972-0F93-9ADB-BD36-065B5A8190C4}"/>
              </a:ext>
            </a:extLst>
          </p:cNvPr>
          <p:cNvSpPr/>
          <p:nvPr/>
        </p:nvSpPr>
        <p:spPr>
          <a:xfrm>
            <a:off x="1670050" y="3407695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995ECA3-493B-0FB8-F0FB-3DEE3999119B}"/>
              </a:ext>
            </a:extLst>
          </p:cNvPr>
          <p:cNvSpPr txBox="1"/>
          <p:nvPr/>
        </p:nvSpPr>
        <p:spPr>
          <a:xfrm>
            <a:off x="2009020" y="3900094"/>
            <a:ext cx="800736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</a:rPr>
              <a:t>Konec znalecké činnosti v Čechách?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Význam znalců pro soudy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Znalci v medicíně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>
                <a:ea typeface="Times New Roman" panose="02020603050405020304" pitchFamily="18" charset="0"/>
              </a:rPr>
              <a:t>25 </a:t>
            </a:r>
            <a:r>
              <a:rPr lang="cs-CZ" dirty="0" err="1">
                <a:ea typeface="Times New Roman" panose="02020603050405020304" pitchFamily="18" charset="0"/>
              </a:rPr>
              <a:t>Cdo</a:t>
            </a:r>
            <a:r>
              <a:rPr lang="cs-CZ" dirty="0">
                <a:ea typeface="Times New Roman" panose="02020603050405020304" pitchFamily="18" charset="0"/>
              </a:rPr>
              <a:t> 2946/2022</a:t>
            </a:r>
            <a:r>
              <a:rPr lang="cs-CZ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25 </a:t>
            </a:r>
            <a:r>
              <a:rPr lang="cs-CZ" sz="2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cs-CZ" sz="2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2544/2020 (C 20730)</a:t>
            </a:r>
            <a:endParaRPr lang="cs-CZ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b="1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a typeface="Aptos" panose="020B0004020202020204" pitchFamily="34" charset="0"/>
                <a:cs typeface="Times New Roman" panose="02020603050405020304" pitchFamily="18" charset="0"/>
              </a:rPr>
              <a:t>Obor: Zdravotnictví (36/1967 Sb.)/Zdravotnictví (všechna odvětví)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a typeface="Aptos" panose="020B0004020202020204" pitchFamily="34" charset="0"/>
                <a:cs typeface="Times New Roman" panose="02020603050405020304" pitchFamily="18" charset="0"/>
              </a:rPr>
              <a:t>		661 znalců			59 znalců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Psychiatrie  		     177/12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Soudní lékařství 	       75/17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a typeface="Aptos" panose="020B0004020202020204" pitchFamily="34" charset="0"/>
                <a:cs typeface="Times New Roman" panose="02020603050405020304" pitchFamily="18" charset="0"/>
              </a:rPr>
              <a:t>Chirurgie		       86/1</a:t>
            </a:r>
            <a:endParaRPr lang="cs-CZ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Nemajetková újma      74/6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i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Stav k 23. 5. 2025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00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Význam znalců pro soudy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Znalci v ekonomii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cs-CZ" altLang="cs-CZ" dirty="0"/>
              <a:t>25 </a:t>
            </a:r>
            <a:r>
              <a:rPr lang="cs-CZ" altLang="cs-CZ" dirty="0" err="1"/>
              <a:t>Cdo</a:t>
            </a:r>
            <a:r>
              <a:rPr lang="cs-CZ" altLang="cs-CZ" dirty="0"/>
              <a:t> 883/2006 (</a:t>
            </a:r>
            <a:r>
              <a:rPr lang="cs-CZ" altLang="cs-CZ" dirty="0" err="1"/>
              <a:t>Rc</a:t>
            </a:r>
            <a:r>
              <a:rPr lang="cs-CZ" altLang="cs-CZ" dirty="0"/>
              <a:t> 31/2009), 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29 </a:t>
            </a:r>
            <a:r>
              <a:rPr lang="cs-CZ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Cdo</a:t>
            </a:r>
            <a:r>
              <a:rPr lang="cs-CZ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5485/2007 (C 8494), </a:t>
            </a:r>
            <a:r>
              <a:rPr lang="cs-CZ" altLang="cs-CZ" sz="2800" dirty="0"/>
              <a:t>25 </a:t>
            </a:r>
            <a:r>
              <a:rPr lang="cs-CZ" altLang="cs-CZ" sz="2800" dirty="0" err="1"/>
              <a:t>Cdo</a:t>
            </a:r>
            <a:r>
              <a:rPr lang="cs-CZ" altLang="cs-CZ" sz="2800" dirty="0"/>
              <a:t> 1307/2016 (C 15814)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Obor: Ekonomika (36/1967 Sb.)/Ekonomika (všechna odvětví)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a typeface="Aptos" panose="020B0004020202020204" pitchFamily="34" charset="0"/>
                <a:cs typeface="Times New Roman" panose="02020603050405020304" pitchFamily="18" charset="0"/>
              </a:rPr>
              <a:t>		 3299 znalců             	137 znalců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cs-CZ" b="1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a typeface="Aptos" panose="020B0004020202020204" pitchFamily="34" charset="0"/>
                <a:cs typeface="Times New Roman" panose="02020603050405020304" pitchFamily="18" charset="0"/>
              </a:rPr>
              <a:t>Ceny a odhady (36/1967 Sb.) – 3143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Oceňování nemovitých věcí – 84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a typeface="Aptos" panose="020B0004020202020204" pitchFamily="34" charset="0"/>
                <a:cs typeface="Times New Roman" panose="02020603050405020304" pitchFamily="18" charset="0"/>
              </a:rPr>
              <a:t>Oceňování movitých věcí (hmotné, nehmotné) – 19 + 4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Oceňování obchodních závodů – 22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059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Význam znalců pro soudy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3000"/>
              </a:lnSpc>
              <a:spcBef>
                <a:spcPts val="1920"/>
              </a:spcBef>
              <a:spcAft>
                <a:spcPts val="1000"/>
              </a:spcAft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Znalci v dopravě</a:t>
            </a:r>
          </a:p>
          <a:p>
            <a:pPr marL="0" indent="0" algn="just">
              <a:buNone/>
            </a:pPr>
            <a:r>
              <a:rPr lang="cs-CZ" sz="2800" dirty="0"/>
              <a:t>25 </a:t>
            </a:r>
            <a:r>
              <a:rPr lang="cs-CZ" sz="2800" dirty="0" err="1"/>
              <a:t>Cdo</a:t>
            </a:r>
            <a:r>
              <a:rPr lang="cs-CZ" sz="2800" dirty="0"/>
              <a:t> 564/2017 (C 17212)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sz="2800" b="1" dirty="0"/>
              <a:t>Obor: Doprava (36/1967 Sb.)/Doprava (všechna odvětví) </a:t>
            </a:r>
          </a:p>
          <a:p>
            <a:pPr marL="0" indent="0" algn="just">
              <a:buNone/>
            </a:pPr>
            <a:r>
              <a:rPr lang="cs-CZ" b="1" dirty="0"/>
              <a:t>		 193 znalců                 11 znalců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Silniční – </a:t>
            </a:r>
            <a:r>
              <a:rPr lang="cs-CZ" sz="2800" b="1" dirty="0"/>
              <a:t>176/9</a:t>
            </a:r>
          </a:p>
          <a:p>
            <a:pPr marL="0" indent="0" algn="just">
              <a:buNone/>
            </a:pPr>
            <a:r>
              <a:rPr lang="cs-CZ" b="1" dirty="0"/>
              <a:t>Vodní – 7/0 </a:t>
            </a:r>
          </a:p>
          <a:p>
            <a:pPr marL="0" indent="0" algn="just">
              <a:buNone/>
            </a:pPr>
            <a:endParaRPr lang="cs-CZ" sz="2800" dirty="0"/>
          </a:p>
          <a:p>
            <a:pPr marL="0" indent="0" algn="just">
              <a:lnSpc>
                <a:spcPct val="153000"/>
              </a:lnSpc>
              <a:spcBef>
                <a:spcPts val="1920"/>
              </a:spcBef>
              <a:spcAft>
                <a:spcPts val="1000"/>
              </a:spcAft>
              <a:buNone/>
            </a:pPr>
            <a:endParaRPr lang="cs-CZ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3000"/>
              </a:lnSpc>
              <a:spcBef>
                <a:spcPts val="1920"/>
              </a:spcBef>
              <a:spcAft>
                <a:spcPts val="1000"/>
              </a:spcAft>
              <a:buNone/>
            </a:pPr>
            <a:endParaRPr lang="cs-CZ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3419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Co dělat?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32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Grémium předsedů krajských soudů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3200" b="1" dirty="0">
                <a:solidFill>
                  <a:srgbClr val="000000"/>
                </a:solidFill>
                <a:ea typeface="Calibri" panose="020F0502020204030204" pitchFamily="34" charset="0"/>
              </a:rPr>
              <a:t> komunikace s Ministerstvem spravedlnosti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32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spolupráce s Č</a:t>
            </a:r>
            <a:r>
              <a:rPr lang="cs-CZ" sz="3200" b="1" dirty="0">
                <a:solidFill>
                  <a:srgbClr val="000000"/>
                </a:solidFill>
                <a:ea typeface="Calibri" panose="020F0502020204030204" pitchFamily="34" charset="0"/>
              </a:rPr>
              <a:t>eskou konferencí rektorů</a:t>
            </a:r>
            <a:r>
              <a:rPr lang="cs-CZ" sz="32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endParaRPr lang="cs-CZ" sz="3200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3200" b="1" dirty="0">
                <a:ea typeface="Aptos" panose="020B0004020202020204" pitchFamily="34" charset="0"/>
                <a:cs typeface="Times New Roman" panose="02020603050405020304" pitchFamily="18" charset="0"/>
              </a:rPr>
              <a:t> školící akce – Justiční akademie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3200" b="1" kern="0" dirty="0">
                <a:effectLst/>
                <a:ea typeface="Aptos" panose="020B0004020202020204" pitchFamily="34" charset="0"/>
              </a:rPr>
              <a:t> pilotní Projekt doplnění soudních znalců v Karlovarském kraji</a:t>
            </a:r>
            <a:endParaRPr lang="cs-CZ" sz="3200" b="1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None/>
            </a:pPr>
            <a:endParaRPr lang="cs-CZ" sz="32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903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Co dělat?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3200" b="1" dirty="0">
                <a:ea typeface="Verdana" pitchFamily="34" charset="0"/>
                <a:cs typeface="Verdana" pitchFamily="34" charset="0"/>
              </a:rPr>
              <a:t>	</a:t>
            </a:r>
            <a:r>
              <a:rPr lang="cs-CZ" sz="2400" b="1" dirty="0">
                <a:ea typeface="Verdana" pitchFamily="34" charset="0"/>
                <a:cs typeface="Verdana" pitchFamily="34" charset="0"/>
              </a:rPr>
              <a:t>A</a:t>
            </a:r>
            <a:r>
              <a:rPr lang="cs-CZ" sz="2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nketa, kterou na svých fakultách provedla Univerzita Karlova – celá řada kritických připomínek, důvodů nezájmu věnovat se znalectví, ale též podnětů ke zlepšení tohoto stavu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nedostatečné finanční ohodnocení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ea typeface="Aptos" panose="020B0004020202020204" pitchFamily="34" charset="0"/>
                <a:cs typeface="Times New Roman" panose="02020603050405020304" pitchFamily="18" charset="0"/>
              </a:rPr>
              <a:t> nedostatečné vědecké ocenění znalecké činnosti</a:t>
            </a:r>
            <a:endParaRPr lang="cs-CZ" sz="2400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ea typeface="Aptos" panose="020B0004020202020204" pitchFamily="34" charset="0"/>
                <a:cs typeface="Times New Roman" panose="02020603050405020304" pitchFamily="18" charset="0"/>
              </a:rPr>
              <a:t> zvýšené formální požadavky na znalce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2400" b="1" dirty="0">
                <a:ea typeface="Aptos" panose="020B0004020202020204" pitchFamily="34" charset="0"/>
                <a:cs typeface="Times New Roman" panose="02020603050405020304" pitchFamily="18" charset="0"/>
              </a:rPr>
              <a:t>ne</a:t>
            </a:r>
            <a:r>
              <a:rPr lang="cs-CZ" sz="2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jasnost údajů na stránkách Ministerstva spravedlnosti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ea typeface="Aptos" panose="020B0004020202020204" pitchFamily="34" charset="0"/>
                <a:cs typeface="Times New Roman" panose="02020603050405020304" pitchFamily="18" charset="0"/>
              </a:rPr>
              <a:t> chování účastníků, advokátů a někdy i soudců ke znalci</a:t>
            </a:r>
            <a:endParaRPr lang="cs-CZ" sz="2400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b="1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b="1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None/>
            </a:pPr>
            <a:endParaRPr lang="cs-CZ" sz="32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989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Co dělat?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lnSpc>
                <a:spcPct val="100000"/>
              </a:lnSpc>
              <a:buNone/>
            </a:pPr>
            <a:r>
              <a:rPr lang="cs-CZ" sz="3200" b="1" dirty="0">
                <a:ea typeface="Verdana" pitchFamily="34" charset="0"/>
                <a:cs typeface="Verdana" pitchFamily="34" charset="0"/>
              </a:rPr>
              <a:t>	</a:t>
            </a:r>
            <a:r>
              <a:rPr lang="cs-CZ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Znalectví a jeho perspektivy 2025 </a:t>
            </a:r>
          </a:p>
          <a:p>
            <a:pPr algn="just">
              <a:lnSpc>
                <a:spcPct val="100000"/>
              </a:lnSpc>
              <a:buNone/>
            </a:pPr>
            <a:r>
              <a:rPr lang="cs-CZ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	- společná konference Nejvyššího soudu </a:t>
            </a:r>
            <a:r>
              <a:rPr lang="cs-CZ" sz="2400" b="1" dirty="0">
                <a:solidFill>
                  <a:srgbClr val="000000"/>
                </a:solidFill>
                <a:ea typeface="Calibri" panose="020F0502020204030204" pitchFamily="34" charset="0"/>
              </a:rPr>
              <a:t>a Nejvyššího správního soudu – </a:t>
            </a:r>
            <a:r>
              <a:rPr lang="cs-CZ" sz="2400" b="1" dirty="0">
                <a:solidFill>
                  <a:srgbClr val="000000"/>
                </a:solidFill>
                <a:ea typeface="Times New Roman" panose="02020603050405020304" pitchFamily="18" charset="0"/>
              </a:rPr>
              <a:t>20. 3. 2025</a:t>
            </a:r>
          </a:p>
          <a:p>
            <a:pPr algn="just">
              <a:lnSpc>
                <a:spcPct val="100000"/>
              </a:lnSpc>
              <a:buNone/>
            </a:pPr>
            <a:r>
              <a:rPr lang="cs-CZ" sz="2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	Témata:</a:t>
            </a:r>
          </a:p>
          <a:p>
            <a:pPr algn="just">
              <a:lnSpc>
                <a:spcPct val="100000"/>
              </a:lnSpc>
              <a:buNone/>
            </a:pPr>
            <a:r>
              <a:rPr lang="cs-CZ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	Znalec a Ministerstvo spravedlnosti</a:t>
            </a:r>
            <a:r>
              <a:rPr lang="cs-CZ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– moderoval JUDr. Luboš Dörfl, předseda Vrchního soudu v Praze</a:t>
            </a:r>
            <a:endParaRPr lang="cs-CZ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None/>
            </a:pPr>
            <a:r>
              <a:rPr lang="cs-CZ" sz="2400" b="1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	Znalec a soud</a:t>
            </a:r>
            <a:r>
              <a:rPr lang="cs-CZ" sz="24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– moderoval JUDr. Petr Vojtek, předseda senátu Nejvyššího soudu</a:t>
            </a:r>
            <a:endParaRPr lang="cs-CZ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None/>
            </a:pPr>
            <a:r>
              <a:rPr lang="cs-CZ" sz="2400" b="1" dirty="0">
                <a:effectLst/>
                <a:ea typeface="Calibri" panose="020F0502020204030204" pitchFamily="34" charset="0"/>
              </a:rPr>
              <a:t>	Znalec a univerzita</a:t>
            </a:r>
            <a:r>
              <a:rPr lang="cs-CZ" sz="2400" dirty="0">
                <a:effectLst/>
                <a:ea typeface="Calibri" panose="020F0502020204030204" pitchFamily="34" charset="0"/>
              </a:rPr>
              <a:t> – moderovala Mgr. Martina Flanderová, Ph.D., předsedkyně Krajského soudu v Českých Budějovicích</a:t>
            </a:r>
          </a:p>
          <a:p>
            <a:pPr algn="just">
              <a:lnSpc>
                <a:spcPct val="100000"/>
              </a:lnSpc>
              <a:buNone/>
            </a:pPr>
            <a:r>
              <a:rPr lang="cs-CZ" sz="2400" dirty="0">
                <a:solidFill>
                  <a:srgbClr val="000000"/>
                </a:solidFill>
                <a:ea typeface="Calibri" panose="020F0502020204030204" pitchFamily="34" charset="0"/>
              </a:rPr>
              <a:t>	Akce přinesla komplexní pohled na současné a budoucí výzvy v oblasti znalecké činnosti, právních předpisů a praxe. Vycházela z výsledku ankety UK v Praze a snažila se nalézt řešení vytýkaných obtíží. Účastnilo se 62 osob z právní praxe, z akademické obce, znalci; další účastníci pak sledovali přenos konference na streamu. </a:t>
            </a:r>
          </a:p>
          <a:p>
            <a:pPr algn="just">
              <a:lnSpc>
                <a:spcPct val="100000"/>
              </a:lnSpc>
              <a:buNone/>
            </a:pPr>
            <a:endParaRPr lang="cs-CZ" sz="24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None/>
            </a:pPr>
            <a:endParaRPr lang="cs-CZ" sz="3200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7460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Co dělat?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fontAlgn="ctr">
              <a:buNone/>
            </a:pPr>
            <a:r>
              <a:rPr lang="cs-CZ" b="1" dirty="0"/>
              <a:t>§ 25 odst. 1 znaleckého zákona  </a:t>
            </a:r>
          </a:p>
          <a:p>
            <a:pPr marL="0" indent="0" algn="just" fontAlgn="ctr">
              <a:buNone/>
            </a:pPr>
            <a:r>
              <a:rPr lang="cs-CZ" b="1" dirty="0"/>
              <a:t>	</a:t>
            </a: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Orgán veřejné moci ustanoví, nebrání-li tomu okolnosti, znalce se sídlem nebo kontaktní adresou v obvodu krajského soudu, v němž má orgán veřejné moci sídlo nebo pracoviště. </a:t>
            </a:r>
            <a:r>
              <a:rPr lang="cs-CZ" b="1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Orgán veřejné moci se znalcem předem projedná zadání znaleckého posudku a lhůtu pro podání znaleckého posudku.</a:t>
            </a: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Tuto lhůtu lze na žádost znalce výjimečně v odůvodněných případech prodloužit; lhůtu lze prodloužit opakovaně z důvodů hodných zvláštního zřetele. Znalec je povinen na žádost orgánu veřejné moci provést předběžný odhad předpokládané výše znalečného, které si provedení úkonu vyžádá.</a:t>
            </a:r>
            <a:endParaRPr lang="cs-CZ" altLang="cs-CZ" b="1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8698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Co dělat?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fontAlgn="ctr">
              <a:buNone/>
            </a:pPr>
            <a:r>
              <a:rPr lang="cs-CZ" sz="2400" b="1" dirty="0"/>
              <a:t>§ 26 odst. 1 znaleckého zákona  </a:t>
            </a:r>
          </a:p>
          <a:p>
            <a:pPr marL="0" indent="0" algn="ctr">
              <a:buNone/>
            </a:pPr>
            <a:r>
              <a:rPr lang="cs-CZ" sz="2400" b="1" dirty="0"/>
              <a:t>	</a:t>
            </a:r>
            <a:r>
              <a:rPr lang="cs-CZ" sz="2400" b="1" i="0" dirty="0">
                <a:effectLst/>
              </a:rPr>
              <a:t>Osoba vykonávající jednorázově znaleckou činnost</a:t>
            </a:r>
          </a:p>
          <a:p>
            <a:pPr marL="0" indent="0" algn="just">
              <a:buNone/>
            </a:pPr>
            <a:r>
              <a:rPr lang="cs-CZ" sz="2400" b="1" i="0" dirty="0">
                <a:effectLst/>
              </a:rPr>
              <a:t>	Orgán veřejné moci může </a:t>
            </a:r>
            <a:r>
              <a:rPr lang="cs-CZ" sz="2400" b="1" i="0" dirty="0">
                <a:solidFill>
                  <a:srgbClr val="FF0000"/>
                </a:solidFill>
                <a:effectLst/>
              </a:rPr>
              <a:t>výjimečně ustanovit k podání znaleckého posudku i jinou osobu, která není zapsána do seznamu znalců</a:t>
            </a:r>
            <a:r>
              <a:rPr lang="cs-CZ" sz="2400" b="1" i="0" dirty="0">
                <a:effectLst/>
              </a:rPr>
              <a:t> pro daný obor a odvětví a případně specializaci, má potřebné předpoklady pro to, aby podala znalecký posudek, a vyslovila se svým ustanovením souhlas, pokud</a:t>
            </a:r>
          </a:p>
          <a:p>
            <a:pPr marL="0" indent="0" algn="just">
              <a:buNone/>
            </a:pPr>
            <a:r>
              <a:rPr lang="cs-CZ" sz="2400" b="1" i="0" dirty="0">
                <a:effectLst/>
              </a:rPr>
              <a:t>a) pro daný obor a odvětví a případně specializaci není nikdo v seznamu znalců zapsán,</a:t>
            </a:r>
          </a:p>
          <a:p>
            <a:pPr marL="0" indent="0" algn="just">
              <a:buNone/>
            </a:pPr>
            <a:r>
              <a:rPr lang="cs-CZ" sz="2400" b="1" i="0" dirty="0">
                <a:effectLst/>
              </a:rPr>
              <a:t>b) žádný zapsaný znalec nemůže znalecký posudek podat, nebo</a:t>
            </a:r>
          </a:p>
          <a:p>
            <a:pPr marL="0" indent="0" algn="just">
              <a:buNone/>
            </a:pPr>
            <a:r>
              <a:rPr lang="cs-CZ" sz="2400" b="1" i="0" dirty="0">
                <a:effectLst/>
              </a:rPr>
              <a:t>c) by podání znaleckého posudku znalcem bylo spojeno s nepřiměřenými náklady nebo obtížemi.</a:t>
            </a:r>
          </a:p>
          <a:p>
            <a:pPr marL="0" indent="0" algn="just" fontAlgn="ctr">
              <a:buNone/>
            </a:pPr>
            <a:endParaRPr lang="cs-CZ" altLang="cs-CZ" b="1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804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fontAlgn="ctr">
              <a:buNone/>
            </a:pPr>
            <a:endParaRPr lang="cs-CZ" sz="3600" b="1" i="0" dirty="0">
              <a:solidFill>
                <a:srgbClr val="262626"/>
              </a:solidFill>
              <a:effectLst/>
            </a:endParaRPr>
          </a:p>
          <a:p>
            <a:pPr marL="0" indent="0" algn="ctr" fontAlgn="ctr">
              <a:buNone/>
            </a:pPr>
            <a:r>
              <a:rPr lang="cs-CZ" sz="3600" b="1" i="0" dirty="0">
                <a:solidFill>
                  <a:srgbClr val="262626"/>
                </a:solidFill>
                <a:effectLst/>
              </a:rPr>
              <a:t>U dobrého soudce platí více argumenty než svědkové.</a:t>
            </a:r>
          </a:p>
          <a:p>
            <a:pPr marL="0" indent="0" algn="ctr" fontAlgn="ctr">
              <a:buNone/>
            </a:pPr>
            <a:r>
              <a:rPr lang="cs-CZ" sz="3600" b="1" i="0" dirty="0">
                <a:solidFill>
                  <a:srgbClr val="262626"/>
                </a:solidFill>
                <a:effectLst/>
              </a:rPr>
              <a:t> </a:t>
            </a:r>
          </a:p>
          <a:p>
            <a:pPr marL="0" indent="0" algn="ctr" fontAlgn="ctr">
              <a:buNone/>
            </a:pPr>
            <a:r>
              <a:rPr lang="cs-CZ" sz="3600" b="1" i="0" dirty="0" err="1">
                <a:solidFill>
                  <a:srgbClr val="262626"/>
                </a:solidFill>
                <a:effectLst/>
              </a:rPr>
              <a:t>Apud</a:t>
            </a:r>
            <a:r>
              <a:rPr lang="cs-CZ" sz="3600" b="1" i="0" dirty="0">
                <a:solidFill>
                  <a:srgbClr val="262626"/>
                </a:solidFill>
                <a:effectLst/>
              </a:rPr>
              <a:t> </a:t>
            </a:r>
            <a:r>
              <a:rPr lang="cs-CZ" sz="3600" b="1" i="0" dirty="0" err="1">
                <a:solidFill>
                  <a:srgbClr val="262626"/>
                </a:solidFill>
                <a:effectLst/>
              </a:rPr>
              <a:t>bonum</a:t>
            </a:r>
            <a:r>
              <a:rPr lang="cs-CZ" sz="3600" b="1" i="0" dirty="0">
                <a:solidFill>
                  <a:srgbClr val="262626"/>
                </a:solidFill>
                <a:effectLst/>
              </a:rPr>
              <a:t> </a:t>
            </a:r>
            <a:r>
              <a:rPr lang="cs-CZ" sz="3600" b="1" i="0" dirty="0" err="1">
                <a:solidFill>
                  <a:srgbClr val="262626"/>
                </a:solidFill>
                <a:effectLst/>
              </a:rPr>
              <a:t>iudicem</a:t>
            </a:r>
            <a:r>
              <a:rPr lang="cs-CZ" sz="3600" b="1" i="0" dirty="0">
                <a:solidFill>
                  <a:srgbClr val="262626"/>
                </a:solidFill>
                <a:effectLst/>
              </a:rPr>
              <a:t> </a:t>
            </a:r>
            <a:r>
              <a:rPr lang="cs-CZ" sz="3600" b="1" i="0" dirty="0" err="1">
                <a:solidFill>
                  <a:srgbClr val="262626"/>
                </a:solidFill>
                <a:effectLst/>
              </a:rPr>
              <a:t>argumenta</a:t>
            </a:r>
            <a:r>
              <a:rPr lang="cs-CZ" sz="3600" b="1" i="0" dirty="0">
                <a:solidFill>
                  <a:srgbClr val="262626"/>
                </a:solidFill>
                <a:effectLst/>
              </a:rPr>
              <a:t> plus </a:t>
            </a:r>
            <a:r>
              <a:rPr lang="cs-CZ" sz="3600" b="1" i="0" dirty="0" err="1">
                <a:solidFill>
                  <a:srgbClr val="262626"/>
                </a:solidFill>
                <a:effectLst/>
              </a:rPr>
              <a:t>quam</a:t>
            </a:r>
            <a:r>
              <a:rPr lang="cs-CZ" sz="3600" b="1" i="0" dirty="0">
                <a:solidFill>
                  <a:srgbClr val="262626"/>
                </a:solidFill>
                <a:effectLst/>
              </a:rPr>
              <a:t> </a:t>
            </a:r>
            <a:r>
              <a:rPr lang="cs-CZ" sz="3600" b="1" i="0" dirty="0" err="1">
                <a:solidFill>
                  <a:srgbClr val="262626"/>
                </a:solidFill>
                <a:effectLst/>
              </a:rPr>
              <a:t>testes</a:t>
            </a:r>
            <a:r>
              <a:rPr lang="cs-CZ" sz="3600" b="1" i="0" dirty="0">
                <a:solidFill>
                  <a:srgbClr val="262626"/>
                </a:solidFill>
                <a:effectLst/>
              </a:rPr>
              <a:t> </a:t>
            </a:r>
            <a:r>
              <a:rPr lang="cs-CZ" sz="3600" b="1" i="0" dirty="0" err="1">
                <a:solidFill>
                  <a:srgbClr val="262626"/>
                </a:solidFill>
                <a:effectLst/>
              </a:rPr>
              <a:t>valent</a:t>
            </a:r>
            <a:r>
              <a:rPr lang="cs-CZ" sz="3600" b="1" i="0" dirty="0">
                <a:solidFill>
                  <a:srgbClr val="262626"/>
                </a:solidFill>
                <a:effectLst/>
              </a:rPr>
              <a:t>.</a:t>
            </a:r>
            <a:br>
              <a:rPr lang="cs-CZ" sz="3600" b="1" dirty="0"/>
            </a:br>
            <a:endParaRPr lang="cs-CZ" sz="3600" b="1" dirty="0"/>
          </a:p>
          <a:p>
            <a:pPr marL="0" indent="0" algn="ctr" fontAlgn="ctr">
              <a:buNone/>
            </a:pPr>
            <a:endParaRPr lang="cs-CZ" sz="1600" dirty="0"/>
          </a:p>
          <a:p>
            <a:pPr marL="0" indent="0" algn="ctr" fontAlgn="ctr">
              <a:buNone/>
            </a:pPr>
            <a:endParaRPr lang="cs-CZ" sz="1600" dirty="0"/>
          </a:p>
          <a:p>
            <a:pPr marL="0" indent="0" algn="ctr" fontAlgn="ctr">
              <a:buNone/>
            </a:pPr>
            <a:r>
              <a:rPr lang="cs-CZ" sz="1600" b="0" i="1" dirty="0">
                <a:solidFill>
                  <a:srgbClr val="262626"/>
                </a:solidFill>
                <a:effectLst/>
                <a:latin typeface="ui-sans-serif"/>
              </a:rPr>
              <a:t>Zdroj: https://citaty.net/temata/soudce/</a:t>
            </a:r>
            <a:endParaRPr lang="cs-CZ" altLang="cs-CZ" b="1" i="1" dirty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2182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7130E77F-4CC7-4B17-8A60-6253F19E7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-66675"/>
            <a:ext cx="12192000" cy="1333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2B11DB2-0F98-41F4-85A5-9001EB7DD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827" y="66675"/>
            <a:ext cx="5660231" cy="57816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CA1A9BA-CD60-4317-BDF5-D90C5794D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5" y="458286"/>
            <a:ext cx="4005416" cy="154128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366DDA6-99F2-4B3F-908B-B1FD4FFE84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78833" y="2230864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endParaRPr lang="cs-CZ" altLang="cs-CZ" sz="4800" b="1" dirty="0">
              <a:solidFill>
                <a:srgbClr val="00B050"/>
              </a:solidFill>
              <a:latin typeface="Monotype Corsiva" pitchFamily="66" charset="0"/>
            </a:endParaRPr>
          </a:p>
          <a:p>
            <a:pPr algn="ctr">
              <a:lnSpc>
                <a:spcPct val="80000"/>
              </a:lnSpc>
            </a:pPr>
            <a:r>
              <a:rPr lang="cs-CZ" altLang="cs-CZ" sz="48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Děkuji vám za laskavou pozornost</a:t>
            </a:r>
          </a:p>
          <a:p>
            <a:pPr algn="ctr">
              <a:lnSpc>
                <a:spcPct val="80000"/>
              </a:lnSpc>
            </a:pPr>
            <a:endParaRPr lang="cs-CZ" altLang="cs-CZ" sz="48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  <a:p>
            <a:pPr algn="ctr">
              <a:lnSpc>
                <a:spcPct val="80000"/>
              </a:lnSpc>
            </a:pPr>
            <a:r>
              <a:rPr lang="cs-CZ" altLang="cs-CZ" sz="4800" b="1" dirty="0">
                <a:solidFill>
                  <a:schemeClr val="accent6">
                    <a:lumMod val="75000"/>
                  </a:schemeClr>
                </a:solidFill>
                <a:latin typeface="Monotype Corsiva" pitchFamily="66" charset="0"/>
              </a:rPr>
              <a:t>Petr Vojtek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37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7130E77F-4CC7-4B17-8A60-6253F19E7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8E09ABE8-0E82-4D48-99A4-FFC7A359E520}"/>
              </a:ext>
            </a:extLst>
          </p:cNvPr>
          <p:cNvSpPr txBox="1"/>
          <p:nvPr/>
        </p:nvSpPr>
        <p:spPr>
          <a:xfrm>
            <a:off x="1333500" y="576897"/>
            <a:ext cx="9295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cs-CZ" sz="32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s-CZ" sz="4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Konec znalecké činnosti v Čechách?</a:t>
            </a:r>
            <a:endParaRPr lang="cs-CZ" sz="4000" b="1" i="0" u="none" strike="noStrike" baseline="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5F7706F-8581-412C-B0DC-EACFD30F45AF}"/>
              </a:ext>
            </a:extLst>
          </p:cNvPr>
          <p:cNvSpPr txBox="1"/>
          <p:nvPr/>
        </p:nvSpPr>
        <p:spPr>
          <a:xfrm>
            <a:off x="1" y="3174114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Odborný kongres Právní prostor</a:t>
            </a:r>
          </a:p>
          <a:p>
            <a:pPr algn="ctr"/>
            <a:r>
              <a:rPr lang="cs-CZ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Seč, 28. května 2025</a:t>
            </a:r>
          </a:p>
        </p:txBody>
      </p: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F47FF01D-2FC0-459D-AD2C-D3A14A770BFD}"/>
              </a:ext>
            </a:extLst>
          </p:cNvPr>
          <p:cNvCxnSpPr/>
          <p:nvPr/>
        </p:nvCxnSpPr>
        <p:spPr>
          <a:xfrm>
            <a:off x="5410200" y="2943225"/>
            <a:ext cx="1171575" cy="0"/>
          </a:xfrm>
          <a:prstGeom prst="line">
            <a:avLst/>
          </a:prstGeom>
          <a:ln w="25400">
            <a:solidFill>
              <a:srgbClr val="C1C1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>
            <a:extLst>
              <a:ext uri="{FF2B5EF4-FFF2-40B4-BE49-F238E27FC236}">
                <a16:creationId xmlns:a16="http://schemas.microsoft.com/office/drawing/2014/main" id="{4F408A72-5C78-4C07-B0AE-48CD42BB4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5747"/>
            <a:ext cx="12192000" cy="139065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FDD56391-4BB5-4001-8E86-FECABB4F2949}"/>
              </a:ext>
            </a:extLst>
          </p:cNvPr>
          <p:cNvSpPr txBox="1"/>
          <p:nvPr/>
        </p:nvSpPr>
        <p:spPr>
          <a:xfrm>
            <a:off x="3505200" y="597929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alpha val="80000"/>
                  </a:schemeClr>
                </a:solidFill>
                <a:ea typeface="Source Sans Pro" panose="020B0503030403020204" pitchFamily="34" charset="0"/>
              </a:rPr>
              <a:t>Petr Vojtek</a:t>
            </a:r>
          </a:p>
        </p:txBody>
      </p: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59273463-76E4-44ED-A03A-3A021881D29D}"/>
              </a:ext>
            </a:extLst>
          </p:cNvPr>
          <p:cNvCxnSpPr/>
          <p:nvPr/>
        </p:nvCxnSpPr>
        <p:spPr>
          <a:xfrm>
            <a:off x="5165238" y="5979294"/>
            <a:ext cx="0" cy="369332"/>
          </a:xfrm>
          <a:prstGeom prst="line">
            <a:avLst/>
          </a:prstGeom>
          <a:ln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04649C88-615F-4DDB-B187-18A1D5C22839}"/>
              </a:ext>
            </a:extLst>
          </p:cNvPr>
          <p:cNvSpPr txBox="1"/>
          <p:nvPr/>
        </p:nvSpPr>
        <p:spPr>
          <a:xfrm>
            <a:off x="5333999" y="5979294"/>
            <a:ext cx="5294851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cs-CZ" b="1" dirty="0">
                <a:solidFill>
                  <a:srgbClr val="FFFF00"/>
                </a:solidFill>
                <a:ea typeface="Source Sans Pro" panose="020B0503030403020204" pitchFamily="34" charset="0"/>
              </a:rPr>
              <a:t> 		Znalecké otázky</a:t>
            </a:r>
          </a:p>
          <a:p>
            <a:endParaRPr lang="cs-CZ" i="1" dirty="0">
              <a:solidFill>
                <a:srgbClr val="FFFF00"/>
              </a:solidFill>
              <a:ea typeface="Source Sans Pro Light" panose="020B0403030403020204" pitchFamily="34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FE1E48A1-6569-4974-880E-749B88E43FD1}"/>
              </a:ext>
            </a:extLst>
          </p:cNvPr>
          <p:cNvSpPr txBox="1"/>
          <p:nvPr/>
        </p:nvSpPr>
        <p:spPr>
          <a:xfrm>
            <a:off x="11153774" y="5979294"/>
            <a:ext cx="1867407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cs-CZ" b="1" dirty="0">
              <a:solidFill>
                <a:schemeClr val="bg1">
                  <a:alpha val="30000"/>
                </a:schemeClr>
              </a:solidFill>
              <a:ea typeface="Source Sans Pro" panose="020B050303040302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561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7" name="Group 7"/>
          <p:cNvGrpSpPr/>
          <p:nvPr/>
        </p:nvGrpSpPr>
        <p:grpSpPr>
          <a:xfrm>
            <a:off x="3677665" y="5400627"/>
            <a:ext cx="5195068" cy="706773"/>
            <a:chOff x="0" y="0"/>
            <a:chExt cx="4854209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88696" y="5498873"/>
            <a:ext cx="5373006" cy="43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www.kongrespravniprostor.cz</a:t>
            </a: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5980DB6-ECC1-27F3-EABF-DA5146717B03}"/>
              </a:ext>
            </a:extLst>
          </p:cNvPr>
          <p:cNvGrpSpPr/>
          <p:nvPr/>
        </p:nvGrpSpPr>
        <p:grpSpPr>
          <a:xfrm>
            <a:off x="806450" y="2216150"/>
            <a:ext cx="10655300" cy="1522065"/>
            <a:chOff x="0" y="0"/>
            <a:chExt cx="4854209" cy="6604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943AF4D-2D4F-F357-A1C0-37C81B0DDA9C}"/>
                </a:ext>
              </a:extLst>
            </p:cNvPr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3600"/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2B1C2AAF-8175-F047-AA76-3C59D36EABF8}"/>
              </a:ext>
            </a:extLst>
          </p:cNvPr>
          <p:cNvSpPr txBox="1"/>
          <p:nvPr/>
        </p:nvSpPr>
        <p:spPr>
          <a:xfrm>
            <a:off x="949325" y="2901951"/>
            <a:ext cx="10369550" cy="513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DĚKUJEME</a:t>
            </a:r>
            <a:endParaRPr lang="en-US" sz="54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60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54DC30F9-6FE4-18E4-8B0F-AC8B3BE8C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7400C858-8E94-80B9-D558-76DCDCD06904}"/>
              </a:ext>
            </a:extLst>
          </p:cNvPr>
          <p:cNvGrpSpPr/>
          <p:nvPr/>
        </p:nvGrpSpPr>
        <p:grpSpPr>
          <a:xfrm>
            <a:off x="1560560" y="1002986"/>
            <a:ext cx="9070880" cy="852974"/>
            <a:chOff x="860771" y="1002987"/>
            <a:chExt cx="9070880" cy="852974"/>
          </a:xfrm>
        </p:grpSpPr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05980DB6-ECC1-27F3-EABF-DA5146717B03}"/>
                </a:ext>
              </a:extLst>
            </p:cNvPr>
            <p:cNvGrpSpPr/>
            <p:nvPr/>
          </p:nvGrpSpPr>
          <p:grpSpPr>
            <a:xfrm>
              <a:off x="860771" y="1002987"/>
              <a:ext cx="9070880" cy="852974"/>
              <a:chOff x="0" y="0"/>
              <a:chExt cx="4854209" cy="660400"/>
            </a:xfrm>
          </p:grpSpPr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2943AF4D-2D4F-F357-A1C0-37C81B0DDA9C}"/>
                  </a:ext>
                </a:extLst>
              </p:cNvPr>
              <p:cNvSpPr/>
              <p:nvPr/>
            </p:nvSpPr>
            <p:spPr>
              <a:xfrm>
                <a:off x="0" y="0"/>
                <a:ext cx="485420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4854209" h="660400">
                    <a:moveTo>
                      <a:pt x="472974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729749" y="0"/>
                    </a:lnTo>
                    <a:cubicBezTo>
                      <a:pt x="4798329" y="0"/>
                      <a:pt x="4854209" y="55880"/>
                      <a:pt x="4854209" y="124460"/>
                    </a:cubicBezTo>
                    <a:lnTo>
                      <a:pt x="4854209" y="535940"/>
                    </a:lnTo>
                    <a:cubicBezTo>
                      <a:pt x="4854209" y="604520"/>
                      <a:pt x="4798329" y="660400"/>
                      <a:pt x="4729749" y="660400"/>
                    </a:cubicBezTo>
                    <a:close/>
                  </a:path>
                </a:pathLst>
              </a:custGeom>
              <a:solidFill>
                <a:srgbClr val="FAF9F9">
                  <a:alpha val="62745"/>
                </a:srgbClr>
              </a:solidFill>
            </p:spPr>
            <p:txBody>
              <a:bodyPr/>
              <a:lstStyle/>
              <a:p>
                <a:endParaRPr lang="cs-CZ" sz="3600"/>
              </a:p>
            </p:txBody>
          </p:sp>
        </p:grpSp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2B1C2AAF-8175-F047-AA76-3C59D36EABF8}"/>
                </a:ext>
              </a:extLst>
            </p:cNvPr>
            <p:cNvSpPr txBox="1"/>
            <p:nvPr/>
          </p:nvSpPr>
          <p:spPr>
            <a:xfrm>
              <a:off x="982401" y="1318425"/>
              <a:ext cx="8827620" cy="5135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08"/>
                </a:lnSpc>
              </a:pPr>
              <a:r>
                <a:rPr lang="cs-CZ" sz="5400" dirty="0">
                  <a:solidFill>
                    <a:srgbClr val="000000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Otázky?</a:t>
              </a:r>
              <a:endParaRPr lang="en-US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endParaRPr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8E8486C1-2C45-4E77-E27D-1FE8405CC242}"/>
              </a:ext>
            </a:extLst>
          </p:cNvPr>
          <p:cNvGrpSpPr/>
          <p:nvPr/>
        </p:nvGrpSpPr>
        <p:grpSpPr>
          <a:xfrm>
            <a:off x="3168044" y="5155942"/>
            <a:ext cx="2697241" cy="852974"/>
            <a:chOff x="860771" y="1002987"/>
            <a:chExt cx="9070880" cy="852974"/>
          </a:xfrm>
        </p:grpSpPr>
        <p:grpSp>
          <p:nvGrpSpPr>
            <p:cNvPr id="25" name="Group 7">
              <a:extLst>
                <a:ext uri="{FF2B5EF4-FFF2-40B4-BE49-F238E27FC236}">
                  <a16:creationId xmlns:a16="http://schemas.microsoft.com/office/drawing/2014/main" id="{A440FCA0-1D8A-6BB0-DBC0-C0C83F6B6A2E}"/>
                </a:ext>
              </a:extLst>
            </p:cNvPr>
            <p:cNvGrpSpPr/>
            <p:nvPr/>
          </p:nvGrpSpPr>
          <p:grpSpPr>
            <a:xfrm>
              <a:off x="860771" y="1002987"/>
              <a:ext cx="9070880" cy="852974"/>
              <a:chOff x="0" y="0"/>
              <a:chExt cx="4854209" cy="660400"/>
            </a:xfrm>
          </p:grpSpPr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701C67CE-AD92-E130-D9E5-DBCA6457A7D9}"/>
                  </a:ext>
                </a:extLst>
              </p:cNvPr>
              <p:cNvSpPr/>
              <p:nvPr/>
            </p:nvSpPr>
            <p:spPr>
              <a:xfrm>
                <a:off x="0" y="0"/>
                <a:ext cx="485420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4854209" h="660400">
                    <a:moveTo>
                      <a:pt x="472974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729749" y="0"/>
                    </a:lnTo>
                    <a:cubicBezTo>
                      <a:pt x="4798329" y="0"/>
                      <a:pt x="4854209" y="55880"/>
                      <a:pt x="4854209" y="124460"/>
                    </a:cubicBezTo>
                    <a:lnTo>
                      <a:pt x="4854209" y="535940"/>
                    </a:lnTo>
                    <a:cubicBezTo>
                      <a:pt x="4854209" y="604520"/>
                      <a:pt x="4798329" y="660400"/>
                      <a:pt x="4729749" y="660400"/>
                    </a:cubicBezTo>
                    <a:close/>
                  </a:path>
                </a:pathLst>
              </a:custGeom>
              <a:solidFill>
                <a:srgbClr val="FAF9F9">
                  <a:alpha val="62745"/>
                </a:srgbClr>
              </a:solidFill>
            </p:spPr>
            <p:txBody>
              <a:bodyPr/>
              <a:lstStyle/>
              <a:p>
                <a:endParaRPr lang="cs-CZ" sz="3600"/>
              </a:p>
            </p:txBody>
          </p:sp>
        </p:grpSp>
        <p:sp>
          <p:nvSpPr>
            <p:cNvPr id="26" name="TextBox 9">
              <a:extLst>
                <a:ext uri="{FF2B5EF4-FFF2-40B4-BE49-F238E27FC236}">
                  <a16:creationId xmlns:a16="http://schemas.microsoft.com/office/drawing/2014/main" id="{E7992A60-FBAC-9C6C-24E0-AAE9D50BE818}"/>
                </a:ext>
              </a:extLst>
            </p:cNvPr>
            <p:cNvSpPr txBox="1"/>
            <p:nvPr/>
          </p:nvSpPr>
          <p:spPr>
            <a:xfrm>
              <a:off x="982401" y="1133114"/>
              <a:ext cx="8827621" cy="3967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1400" b="1" dirty="0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JUDr. Petr </a:t>
              </a:r>
              <a:r>
                <a:rPr lang="en-US" sz="1400" b="1" dirty="0" err="1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Šuk</a:t>
              </a:r>
              <a:endParaRPr lang="en-US" sz="1400" b="1" dirty="0">
                <a:latin typeface="Baskerville Display PT Bold"/>
                <a:ea typeface="Baskerville Display PT Bold"/>
                <a:cs typeface="Baskerville Display PT Bold"/>
                <a:sym typeface="Baskerville Display PT Bold"/>
              </a:endParaRPr>
            </a:p>
          </p:txBody>
        </p:sp>
      </p:grpSp>
      <p:sp>
        <p:nvSpPr>
          <p:cNvPr id="35" name="TextBox 9">
            <a:extLst>
              <a:ext uri="{FF2B5EF4-FFF2-40B4-BE49-F238E27FC236}">
                <a16:creationId xmlns:a16="http://schemas.microsoft.com/office/drawing/2014/main" id="{3C8E48B0-A2F3-1AC3-8205-DE217D364D98}"/>
              </a:ext>
            </a:extLst>
          </p:cNvPr>
          <p:cNvSpPr txBox="1"/>
          <p:nvPr/>
        </p:nvSpPr>
        <p:spPr>
          <a:xfrm>
            <a:off x="8245492" y="5558654"/>
            <a:ext cx="3030198" cy="396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1400" b="1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Mgr. Tomáš Procházka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42304847-B5A3-4C6D-D05C-C732311A1964}"/>
              </a:ext>
            </a:extLst>
          </p:cNvPr>
          <p:cNvGrpSpPr/>
          <p:nvPr/>
        </p:nvGrpSpPr>
        <p:grpSpPr>
          <a:xfrm>
            <a:off x="6123227" y="5126167"/>
            <a:ext cx="2697241" cy="852974"/>
            <a:chOff x="860771" y="1002987"/>
            <a:chExt cx="9070880" cy="85297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F55D31F-9809-D433-080F-03C86E0A294D}"/>
                </a:ext>
              </a:extLst>
            </p:cNvPr>
            <p:cNvGrpSpPr/>
            <p:nvPr/>
          </p:nvGrpSpPr>
          <p:grpSpPr>
            <a:xfrm>
              <a:off x="860771" y="1002987"/>
              <a:ext cx="9070880" cy="852974"/>
              <a:chOff x="0" y="0"/>
              <a:chExt cx="4854209" cy="660400"/>
            </a:xfrm>
          </p:grpSpPr>
          <p:sp>
            <p:nvSpPr>
              <p:cNvPr id="15" name="Freeform 8">
                <a:extLst>
                  <a:ext uri="{FF2B5EF4-FFF2-40B4-BE49-F238E27FC236}">
                    <a16:creationId xmlns:a16="http://schemas.microsoft.com/office/drawing/2014/main" id="{6DB7DDCB-6491-ED41-E51E-0EED723305BA}"/>
                  </a:ext>
                </a:extLst>
              </p:cNvPr>
              <p:cNvSpPr/>
              <p:nvPr/>
            </p:nvSpPr>
            <p:spPr>
              <a:xfrm>
                <a:off x="0" y="0"/>
                <a:ext cx="485420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4854209" h="660400">
                    <a:moveTo>
                      <a:pt x="472974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729749" y="0"/>
                    </a:lnTo>
                    <a:cubicBezTo>
                      <a:pt x="4798329" y="0"/>
                      <a:pt x="4854209" y="55880"/>
                      <a:pt x="4854209" y="124460"/>
                    </a:cubicBezTo>
                    <a:lnTo>
                      <a:pt x="4854209" y="535940"/>
                    </a:lnTo>
                    <a:cubicBezTo>
                      <a:pt x="4854209" y="604520"/>
                      <a:pt x="4798329" y="660400"/>
                      <a:pt x="4729749" y="660400"/>
                    </a:cubicBezTo>
                    <a:close/>
                  </a:path>
                </a:pathLst>
              </a:custGeom>
              <a:solidFill>
                <a:srgbClr val="FAF9F9">
                  <a:alpha val="62745"/>
                </a:srgbClr>
              </a:solidFill>
            </p:spPr>
            <p:txBody>
              <a:bodyPr/>
              <a:lstStyle/>
              <a:p>
                <a:endParaRPr lang="cs-CZ" sz="3600"/>
              </a:p>
            </p:txBody>
          </p:sp>
        </p:grp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362720C-DA59-701F-AF37-C89F0C534089}"/>
                </a:ext>
              </a:extLst>
            </p:cNvPr>
            <p:cNvSpPr txBox="1"/>
            <p:nvPr/>
          </p:nvSpPr>
          <p:spPr>
            <a:xfrm>
              <a:off x="982401" y="1133114"/>
              <a:ext cx="8827623" cy="3952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cs-CZ" sz="1400" b="1" dirty="0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JUDr. Libor Vávra</a:t>
              </a:r>
            </a:p>
          </p:txBody>
        </p:sp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14C85D9E-24A9-81E3-D615-5115F2E2E94F}"/>
              </a:ext>
            </a:extLst>
          </p:cNvPr>
          <p:cNvGrpSpPr/>
          <p:nvPr/>
        </p:nvGrpSpPr>
        <p:grpSpPr>
          <a:xfrm>
            <a:off x="9081006" y="5126167"/>
            <a:ext cx="2697241" cy="852974"/>
            <a:chOff x="860771" y="1002987"/>
            <a:chExt cx="9070880" cy="852974"/>
          </a:xfrm>
        </p:grpSpPr>
        <p:grpSp>
          <p:nvGrpSpPr>
            <p:cNvPr id="18" name="Group 7">
              <a:extLst>
                <a:ext uri="{FF2B5EF4-FFF2-40B4-BE49-F238E27FC236}">
                  <a16:creationId xmlns:a16="http://schemas.microsoft.com/office/drawing/2014/main" id="{06D32C7E-8E54-D7B4-0345-D90691295446}"/>
                </a:ext>
              </a:extLst>
            </p:cNvPr>
            <p:cNvGrpSpPr/>
            <p:nvPr/>
          </p:nvGrpSpPr>
          <p:grpSpPr>
            <a:xfrm>
              <a:off x="860771" y="1002987"/>
              <a:ext cx="9070880" cy="852974"/>
              <a:chOff x="0" y="0"/>
              <a:chExt cx="4854209" cy="660400"/>
            </a:xfrm>
          </p:grpSpPr>
          <p:sp>
            <p:nvSpPr>
              <p:cNvPr id="20" name="Freeform 8">
                <a:extLst>
                  <a:ext uri="{FF2B5EF4-FFF2-40B4-BE49-F238E27FC236}">
                    <a16:creationId xmlns:a16="http://schemas.microsoft.com/office/drawing/2014/main" id="{542585B0-3DEC-BAED-8DD5-3E1E009FD711}"/>
                  </a:ext>
                </a:extLst>
              </p:cNvPr>
              <p:cNvSpPr/>
              <p:nvPr/>
            </p:nvSpPr>
            <p:spPr>
              <a:xfrm>
                <a:off x="0" y="0"/>
                <a:ext cx="485420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4854209" h="660400">
                    <a:moveTo>
                      <a:pt x="472974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729749" y="0"/>
                    </a:lnTo>
                    <a:cubicBezTo>
                      <a:pt x="4798329" y="0"/>
                      <a:pt x="4854209" y="55880"/>
                      <a:pt x="4854209" y="124460"/>
                    </a:cubicBezTo>
                    <a:lnTo>
                      <a:pt x="4854209" y="535940"/>
                    </a:lnTo>
                    <a:cubicBezTo>
                      <a:pt x="4854209" y="604520"/>
                      <a:pt x="4798329" y="660400"/>
                      <a:pt x="4729749" y="660400"/>
                    </a:cubicBezTo>
                    <a:close/>
                  </a:path>
                </a:pathLst>
              </a:custGeom>
              <a:solidFill>
                <a:srgbClr val="FAF9F9">
                  <a:alpha val="62745"/>
                </a:srgbClr>
              </a:solidFill>
            </p:spPr>
            <p:txBody>
              <a:bodyPr/>
              <a:lstStyle/>
              <a:p>
                <a:endParaRPr lang="cs-CZ" sz="3600"/>
              </a:p>
            </p:txBody>
          </p:sp>
        </p:grpSp>
        <p:sp>
          <p:nvSpPr>
            <p:cNvPr id="19" name="TextBox 9">
              <a:extLst>
                <a:ext uri="{FF2B5EF4-FFF2-40B4-BE49-F238E27FC236}">
                  <a16:creationId xmlns:a16="http://schemas.microsoft.com/office/drawing/2014/main" id="{40985516-1788-6A2C-7752-17259288B8BE}"/>
                </a:ext>
              </a:extLst>
            </p:cNvPr>
            <p:cNvSpPr txBox="1"/>
            <p:nvPr/>
          </p:nvSpPr>
          <p:spPr>
            <a:xfrm>
              <a:off x="956802" y="1133114"/>
              <a:ext cx="8827623" cy="38715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cs-CZ" sz="1400" b="1" dirty="0">
                  <a:latin typeface="Baskerville Display PT Bold"/>
                  <a:ea typeface="Baskerville Display PT Bold"/>
                </a:rPr>
                <a:t>JUDr. Petr Vojtek</a:t>
              </a:r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5A4B7C6C-4350-CFB5-6C56-278546F1F349}"/>
              </a:ext>
            </a:extLst>
          </p:cNvPr>
          <p:cNvGrpSpPr>
            <a:grpSpLocks noChangeAspect="1"/>
          </p:cNvGrpSpPr>
          <p:nvPr/>
        </p:nvGrpSpPr>
        <p:grpSpPr>
          <a:xfrm>
            <a:off x="3124542" y="2125722"/>
            <a:ext cx="2784244" cy="2784232"/>
            <a:chOff x="0" y="0"/>
            <a:chExt cx="6350000" cy="6349974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C5E90C4-80C5-3693-FEBB-62E559BAB519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4975" r="-85899" b="-46091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2" name="Group 9">
            <a:extLst>
              <a:ext uri="{FF2B5EF4-FFF2-40B4-BE49-F238E27FC236}">
                <a16:creationId xmlns:a16="http://schemas.microsoft.com/office/drawing/2014/main" id="{13E646E9-709A-02DB-F970-AFC8D6E070D8}"/>
              </a:ext>
            </a:extLst>
          </p:cNvPr>
          <p:cNvGrpSpPr>
            <a:grpSpLocks noChangeAspect="1"/>
          </p:cNvGrpSpPr>
          <p:nvPr/>
        </p:nvGrpSpPr>
        <p:grpSpPr>
          <a:xfrm>
            <a:off x="6051007" y="2091225"/>
            <a:ext cx="2784244" cy="2784232"/>
            <a:chOff x="0" y="0"/>
            <a:chExt cx="6350000" cy="6349974"/>
          </a:xfrm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2196C85B-0FB7-FEC5-35B7-9B798904E8F3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6815" r="-26815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9" name="Group 9">
            <a:extLst>
              <a:ext uri="{FF2B5EF4-FFF2-40B4-BE49-F238E27FC236}">
                <a16:creationId xmlns:a16="http://schemas.microsoft.com/office/drawing/2014/main" id="{C8E8573A-E6CF-818B-2FE2-06D5C4475E10}"/>
              </a:ext>
            </a:extLst>
          </p:cNvPr>
          <p:cNvGrpSpPr>
            <a:grpSpLocks noChangeAspect="1"/>
          </p:cNvGrpSpPr>
          <p:nvPr/>
        </p:nvGrpSpPr>
        <p:grpSpPr>
          <a:xfrm>
            <a:off x="8989835" y="2081652"/>
            <a:ext cx="2899216" cy="2899204"/>
            <a:chOff x="0" y="0"/>
            <a:chExt cx="6350000" cy="6349975"/>
          </a:xfrm>
        </p:grpSpPr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7355E794-1BE9-1656-357F-56C5CF0F33BD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t="-25136" b="-25136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1" name="Skupina 30">
            <a:extLst>
              <a:ext uri="{FF2B5EF4-FFF2-40B4-BE49-F238E27FC236}">
                <a16:creationId xmlns:a16="http://schemas.microsoft.com/office/drawing/2014/main" id="{3FF84B6B-6B87-6DDF-743D-462A53D370E1}"/>
              </a:ext>
            </a:extLst>
          </p:cNvPr>
          <p:cNvGrpSpPr/>
          <p:nvPr/>
        </p:nvGrpSpPr>
        <p:grpSpPr>
          <a:xfrm>
            <a:off x="266257" y="5126167"/>
            <a:ext cx="2697241" cy="882749"/>
            <a:chOff x="860771" y="973212"/>
            <a:chExt cx="9070880" cy="882749"/>
          </a:xfrm>
        </p:grpSpPr>
        <p:grpSp>
          <p:nvGrpSpPr>
            <p:cNvPr id="32" name="Group 7">
              <a:extLst>
                <a:ext uri="{FF2B5EF4-FFF2-40B4-BE49-F238E27FC236}">
                  <a16:creationId xmlns:a16="http://schemas.microsoft.com/office/drawing/2014/main" id="{33308D30-B994-87E7-A57E-56273B60EAFE}"/>
                </a:ext>
              </a:extLst>
            </p:cNvPr>
            <p:cNvGrpSpPr/>
            <p:nvPr/>
          </p:nvGrpSpPr>
          <p:grpSpPr>
            <a:xfrm>
              <a:off x="860771" y="1002987"/>
              <a:ext cx="9070880" cy="852974"/>
              <a:chOff x="0" y="0"/>
              <a:chExt cx="4854209" cy="660400"/>
            </a:xfrm>
          </p:grpSpPr>
          <p:sp>
            <p:nvSpPr>
              <p:cNvPr id="34" name="Freeform 8">
                <a:extLst>
                  <a:ext uri="{FF2B5EF4-FFF2-40B4-BE49-F238E27FC236}">
                    <a16:creationId xmlns:a16="http://schemas.microsoft.com/office/drawing/2014/main" id="{B5F4023D-B56E-5BFF-0F8B-BCE6BCFA7909}"/>
                  </a:ext>
                </a:extLst>
              </p:cNvPr>
              <p:cNvSpPr/>
              <p:nvPr/>
            </p:nvSpPr>
            <p:spPr>
              <a:xfrm>
                <a:off x="0" y="0"/>
                <a:ext cx="485420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4854209" h="660400">
                    <a:moveTo>
                      <a:pt x="472974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729749" y="0"/>
                    </a:lnTo>
                    <a:cubicBezTo>
                      <a:pt x="4798329" y="0"/>
                      <a:pt x="4854209" y="55880"/>
                      <a:pt x="4854209" y="124460"/>
                    </a:cubicBezTo>
                    <a:lnTo>
                      <a:pt x="4854209" y="535940"/>
                    </a:lnTo>
                    <a:cubicBezTo>
                      <a:pt x="4854209" y="604520"/>
                      <a:pt x="4798329" y="660400"/>
                      <a:pt x="4729749" y="660400"/>
                    </a:cubicBezTo>
                    <a:close/>
                  </a:path>
                </a:pathLst>
              </a:custGeom>
              <a:solidFill>
                <a:srgbClr val="FAF9F9">
                  <a:alpha val="62745"/>
                </a:srgbClr>
              </a:solidFill>
            </p:spPr>
            <p:txBody>
              <a:bodyPr/>
              <a:lstStyle/>
              <a:p>
                <a:endParaRPr lang="cs-CZ" sz="3600"/>
              </a:p>
            </p:txBody>
          </p:sp>
        </p:grpSp>
        <p:sp>
          <p:nvSpPr>
            <p:cNvPr id="33" name="TextBox 9">
              <a:extLst>
                <a:ext uri="{FF2B5EF4-FFF2-40B4-BE49-F238E27FC236}">
                  <a16:creationId xmlns:a16="http://schemas.microsoft.com/office/drawing/2014/main" id="{8C31C076-821A-0B9F-E8B0-1695DD28303D}"/>
                </a:ext>
              </a:extLst>
            </p:cNvPr>
            <p:cNvSpPr txBox="1"/>
            <p:nvPr/>
          </p:nvSpPr>
          <p:spPr>
            <a:xfrm>
              <a:off x="1037357" y="973212"/>
              <a:ext cx="8827623" cy="84882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1400" b="1" dirty="0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JUDr. </a:t>
              </a:r>
              <a:r>
                <a:rPr lang="en-US" sz="1400" b="1" dirty="0" err="1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PhDr</a:t>
              </a:r>
              <a:r>
                <a:rPr lang="en-US" sz="1400" b="1" dirty="0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. Karel </a:t>
              </a:r>
              <a:r>
                <a:rPr lang="en-US" sz="1400" b="1" dirty="0" err="1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Šimka</a:t>
              </a:r>
              <a:r>
                <a:rPr lang="en-US" sz="1400" b="1" dirty="0">
                  <a:latin typeface="Baskerville Display PT Bold"/>
                  <a:ea typeface="Baskerville Display PT Bold"/>
                  <a:cs typeface="Baskerville Display PT Bold"/>
                  <a:sym typeface="Baskerville Display PT Bold"/>
                </a:rPr>
                <a:t>, Ph.D., LL.M.</a:t>
              </a:r>
            </a:p>
          </p:txBody>
        </p: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945D7CCC-B90E-9746-5B30-964C3711CBA7}"/>
              </a:ext>
            </a:extLst>
          </p:cNvPr>
          <p:cNvGrpSpPr>
            <a:grpSpLocks noChangeAspect="1"/>
          </p:cNvGrpSpPr>
          <p:nvPr/>
        </p:nvGrpSpPr>
        <p:grpSpPr>
          <a:xfrm>
            <a:off x="212039" y="2120112"/>
            <a:ext cx="2805678" cy="2805666"/>
            <a:chOff x="0" y="0"/>
            <a:chExt cx="6350000" cy="6349974"/>
          </a:xfrm>
        </p:grpSpPr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2FFAE185-BFB4-7067-FF97-8213BCC2135F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44237" r="-34332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7130E77F-4CC7-4B17-8A60-6253F19E7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2B11DB2-0F98-41F4-85A5-9001EB7DD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769" y="133349"/>
            <a:ext cx="5660231" cy="57816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CA1A9BA-CD60-4317-BDF5-D90C5794D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3" y="737198"/>
            <a:ext cx="5455444" cy="209926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366DDA6-99F2-4B3F-908B-B1FD4FFE84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0100"/>
            <a:ext cx="12192000" cy="977900"/>
          </a:xfrm>
          <a:prstGeom prst="rect">
            <a:avLst/>
          </a:prstGeom>
        </p:spPr>
      </p:pic>
      <p:pic>
        <p:nvPicPr>
          <p:cNvPr id="2050" name="Picture 2" descr="http://www.nsoud.cz/judikatura/ns_web.nsf/C9618542BEC8489FC1257F37002B96C0/$file/judr_petr_vojte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220" y="2993265"/>
            <a:ext cx="1907174" cy="273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944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Nový znalecký zákon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7" y="1825625"/>
            <a:ext cx="10803833" cy="4351338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3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Zákon č. 254/2019 Sb., o znalcích, znaleckých kancelářích a znaleckých ústavech, ve znění zákona č. 448/2024 Sb., účinný od 1. 1. 2021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3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3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centralizace řízení znalecké činnosti: krajské soudy →→→ Ministerstvo  spravedlnosti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3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seznam znaleckých oborů a odvětví </a:t>
            </a:r>
            <a:endParaRPr lang="cs-CZ" sz="23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3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znalecké kanceláře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3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formalizace náležitostí znaleckého posudku, evidence posudků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3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elektronizace agendy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3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vstupní zkouška (obecná a zvláštní)</a:t>
            </a:r>
            <a:endParaRPr lang="cs-CZ" sz="23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3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odpovědnost znalce za škodu (povinné pojištění odpovědnosti)</a:t>
            </a:r>
            <a:endParaRPr lang="cs-CZ" sz="23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3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katalog přestupků</a:t>
            </a:r>
            <a:endParaRPr lang="cs-CZ" sz="2300" b="1" kern="100" dirty="0">
              <a:solidFill>
                <a:srgbClr val="FF0000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cs-CZ" sz="2300" b="1" kern="100" dirty="0">
                <a:solidFill>
                  <a:srgbClr val="FF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povinnost tzv. </a:t>
            </a:r>
            <a:r>
              <a:rPr lang="cs-CZ" sz="2300" b="1" kern="100" dirty="0" err="1">
                <a:solidFill>
                  <a:srgbClr val="FF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přelicencování</a:t>
            </a:r>
            <a:r>
              <a:rPr lang="cs-CZ" sz="2300" b="1" kern="100" dirty="0">
                <a:solidFill>
                  <a:srgbClr val="FF000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stávajících znalců</a:t>
            </a:r>
            <a:r>
              <a:rPr lang="cs-CZ" sz="2300" b="1" kern="10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lang="cs-CZ" sz="2300" kern="100" dirty="0">
              <a:solidFill>
                <a:srgbClr val="FF0000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 fontAlgn="ctr">
              <a:buNone/>
            </a:pPr>
            <a:endParaRPr lang="cs-CZ" altLang="cs-CZ" sz="2400" b="1" dirty="0">
              <a:solidFill>
                <a:srgbClr val="FF00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6994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Nový znalecký zákon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fontAlgn="ctr">
              <a:buNone/>
            </a:pPr>
            <a:r>
              <a:rPr lang="cs-CZ" b="1" dirty="0"/>
              <a:t>§ 46 znaleckého zákona  </a:t>
            </a:r>
          </a:p>
          <a:p>
            <a:pPr marL="0" indent="0" algn="just" fontAlgn="ctr">
              <a:buNone/>
            </a:pPr>
            <a:r>
              <a:rPr lang="cs-CZ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1) Znalec, který získal oprávnění k výkonu znalecké činnosti podle zákona č. 36/1967 Sb., ve znění účinném přede dnem nabytí účinnosti tohoto zákona, je zapsán jako znalec do seznamu znalců podle tohoto zákona.</a:t>
            </a:r>
            <a:r>
              <a:rPr lang="cs-CZ" b="1" dirty="0"/>
              <a:t>	</a:t>
            </a:r>
          </a:p>
          <a:p>
            <a:pPr marL="0" indent="0" algn="just" fontAlgn="ctr"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2) Znalec podle odstavce 1 je </a:t>
            </a:r>
            <a:r>
              <a:rPr lang="cs-CZ" b="1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oprávněn vykonávat znaleckou činnost podle tohoto zákona nejdéle po dobu 5 let ode dne nabytí účinnosti tohoto zákona; uplynutím této doby nebo zápisem do seznamu znalců podle tohoto zákona ve stejném oboru a odvětví </a:t>
            </a:r>
            <a:r>
              <a:rPr lang="cs-CZ" b="1" u="sng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dosavadní znalecké oprávnění zaniká</a:t>
            </a:r>
            <a:r>
              <a:rPr lang="cs-CZ" b="1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cs-CZ" altLang="cs-CZ" b="1" dirty="0">
              <a:solidFill>
                <a:srgbClr val="FF00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4624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Nový znalecký zákon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 fontAlgn="ctr">
              <a:buNone/>
            </a:pPr>
            <a:r>
              <a:rPr lang="cs-CZ" sz="3200" b="1" dirty="0"/>
              <a:t>Navrhovaná novela § 46 znaleckého zákona  </a:t>
            </a:r>
          </a:p>
          <a:p>
            <a:pPr marL="0" indent="0" algn="ctr" fontAlgn="ctr">
              <a:buNone/>
            </a:pPr>
            <a:r>
              <a:rPr lang="cs-CZ" sz="3200" b="1" dirty="0"/>
              <a:t>- sněmovní tisk č. 750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32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	</a:t>
            </a:r>
            <a:r>
              <a:rPr lang="cs-CZ" sz="32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(2) Podá-li znalec jmenovaný podle zákona č. 36/1967 Sb., ve znění účinném přede dnem nabytí účinnosti tohoto zákona, do 31. prosince 2025 žádost o zápis do seznamu znalců podle tohoto zákona, považuje se zvláštní část vstupní zkoušky za splněnou. Zápisem do seznamu znalců podle tohoto zákona ve stejném oboru a odvětví dosavadní znalecké oprávnění zaniká.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3339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Význam znalců pro soudy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920"/>
              </a:spcBef>
              <a:spcAft>
                <a:spcPts val="1000"/>
              </a:spcAft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§ 127 odst. 1 o. s. ř.</a:t>
            </a:r>
          </a:p>
          <a:p>
            <a:pPr marL="0" indent="0" algn="just">
              <a:lnSpc>
                <a:spcPct val="100000"/>
              </a:lnSpc>
              <a:spcBef>
                <a:spcPts val="1920"/>
              </a:spcBef>
              <a:spcAft>
                <a:spcPts val="1000"/>
              </a:spcAft>
              <a:buNone/>
            </a:pPr>
            <a:r>
              <a:rPr lang="cs-CZ" b="1" i="0" dirty="0">
                <a:solidFill>
                  <a:srgbClr val="172B4D"/>
                </a:solidFill>
                <a:effectLst/>
              </a:rPr>
              <a:t>	Závisí-li rozhodnutí na </a:t>
            </a:r>
            <a:r>
              <a:rPr lang="cs-CZ" b="1" i="0" dirty="0">
                <a:solidFill>
                  <a:srgbClr val="FF0000"/>
                </a:solidFill>
                <a:effectLst/>
              </a:rPr>
              <a:t>posouzení skutečností, k nimž je třeba odborných znalostí,</a:t>
            </a:r>
            <a:r>
              <a:rPr lang="cs-CZ" b="1" i="0" dirty="0">
                <a:solidFill>
                  <a:srgbClr val="172B4D"/>
                </a:solidFill>
                <a:effectLst/>
              </a:rPr>
              <a:t> vyžádá soud u orgánu veřejné moci odborné vyjádření. Jestliže pro složitost posuzované otázky takový postup není postačující nebo je-li pochybnost o správnosti podaného odborného vyjádření, </a:t>
            </a:r>
            <a:r>
              <a:rPr lang="cs-CZ" b="1" i="0" dirty="0">
                <a:solidFill>
                  <a:srgbClr val="FF0000"/>
                </a:solidFill>
                <a:effectLst/>
              </a:rPr>
              <a:t>ustanoví soud znalce. </a:t>
            </a:r>
            <a:r>
              <a:rPr lang="cs-CZ" b="1" i="0" dirty="0">
                <a:solidFill>
                  <a:srgbClr val="172B4D"/>
                </a:solidFill>
                <a:effectLst/>
              </a:rPr>
              <a:t>Soud znalce vyslechne; znalci může také uložit, aby posudek vypracoval písemně. Je-li ustanoveno několik znalců, mohou podat společný posudek. Místo výslechu znalce může se soud v odůvodněných případech spokojit s písemným posudkem znalce.</a:t>
            </a:r>
            <a:endParaRPr lang="cs-CZ" b="1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1920"/>
              </a:spcBef>
              <a:spcAft>
                <a:spcPts val="1000"/>
              </a:spcAft>
              <a:buNone/>
            </a:pPr>
            <a:endParaRPr lang="cs-CZ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3366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Význam znalců pro soudy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1920"/>
              </a:spcBef>
              <a:spcAft>
                <a:spcPts val="1000"/>
              </a:spcAft>
              <a:buNone/>
            </a:pPr>
            <a:r>
              <a:rPr lang="cs-CZ" sz="3200" b="1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Rc</a:t>
            </a:r>
            <a:r>
              <a:rPr lang="cs-CZ" sz="32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1/1981</a:t>
            </a:r>
          </a:p>
          <a:p>
            <a:pPr algn="just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cs-CZ" sz="3200" b="1" dirty="0"/>
              <a:t>		K některým otázkám postupu soudů a státních notářství při provádění důkazu znaleckým posudkem v občanském soudní řízení a v řízení před státním notářstvím</a:t>
            </a:r>
          </a:p>
          <a:p>
            <a:pPr algn="just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cs-CZ" sz="3200" b="1" dirty="0"/>
              <a:t> 	- </a:t>
            </a:r>
            <a:r>
              <a:rPr lang="cs-CZ" sz="3200" dirty="0"/>
              <a:t>Zpráva o úrovni znaleckého dokazování u soudů a státních notářství, </a:t>
            </a:r>
            <a:r>
              <a:rPr lang="cs-CZ" sz="3200" dirty="0" err="1"/>
              <a:t>Cpj</a:t>
            </a:r>
            <a:r>
              <a:rPr lang="cs-CZ" sz="3200" dirty="0"/>
              <a:t> 161/79 občanskoprávního kolegia Nejvyššího soudu ČSR, schválené usnesením pléna Nejvyššího soudu ČSR z 23. 12. 1980, Pls 3/80</a:t>
            </a:r>
          </a:p>
          <a:p>
            <a:pPr marL="0" indent="0" algn="ctr">
              <a:lnSpc>
                <a:spcPct val="100000"/>
              </a:lnSpc>
              <a:spcBef>
                <a:spcPts val="1920"/>
              </a:spcBef>
              <a:spcAft>
                <a:spcPts val="1000"/>
              </a:spcAft>
              <a:buNone/>
            </a:pPr>
            <a:endParaRPr lang="cs-CZ" sz="3200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940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3DCDE6-58C3-4B39-BB4D-7BF6A3CF9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Význam znalců pro soudy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FB009-9B6E-41C5-A8DB-7CA6DDCB2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3000"/>
              </a:lnSpc>
              <a:spcBef>
                <a:spcPts val="1920"/>
              </a:spcBef>
              <a:spcAft>
                <a:spcPts val="1000"/>
              </a:spcAft>
              <a:buNone/>
            </a:pPr>
            <a:r>
              <a:rPr lang="cs-CZ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Práce soudu se znaleckým posudkem – r</a:t>
            </a:r>
            <a:r>
              <a:rPr lang="cs-CZ" b="1" dirty="0">
                <a:ea typeface="Aptos" panose="020B0004020202020204" pitchFamily="34" charset="0"/>
                <a:cs typeface="Times New Roman" panose="02020603050405020304" pitchFamily="18" charset="0"/>
              </a:rPr>
              <a:t>ozhodnutí NS:</a:t>
            </a:r>
          </a:p>
          <a:p>
            <a:pPr marL="0" indent="0" algn="just" font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800" b="1" kern="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32 </a:t>
            </a:r>
            <a:r>
              <a:rPr lang="cs-CZ" sz="2800" b="1" kern="0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cs-CZ" sz="2800" b="1" kern="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2884/2016 (C 17179), </a:t>
            </a:r>
            <a:r>
              <a:rPr lang="cs-CZ" sz="2800" b="1" dirty="0">
                <a:effectLst/>
                <a:ea typeface="Times New Roman" panose="02020603050405020304" pitchFamily="18" charset="0"/>
              </a:rPr>
              <a:t>21 </a:t>
            </a:r>
            <a:r>
              <a:rPr lang="cs-CZ" sz="2800" b="1" dirty="0" err="1">
                <a:effectLst/>
                <a:ea typeface="Times New Roman" panose="02020603050405020304" pitchFamily="18" charset="0"/>
              </a:rPr>
              <a:t>Cdo</a:t>
            </a:r>
            <a:r>
              <a:rPr lang="cs-CZ" sz="2800" b="1" dirty="0">
                <a:effectLst/>
                <a:ea typeface="Times New Roman" panose="02020603050405020304" pitchFamily="18" charset="0"/>
              </a:rPr>
              <a:t> 2616/2013 (C 14004), </a:t>
            </a: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30 </a:t>
            </a:r>
            <a:r>
              <a:rPr lang="cs-CZ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Cdo</a:t>
            </a: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352/2008 (C 7658), </a:t>
            </a:r>
            <a:r>
              <a:rPr lang="cs-CZ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30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Cdo</a:t>
            </a:r>
            <a:r>
              <a:rPr lang="cs-CZ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3450/2007 (C 7652), </a:t>
            </a:r>
            <a:r>
              <a:rPr lang="cs-CZ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23 </a:t>
            </a:r>
            <a:r>
              <a:rPr lang="cs-CZ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cs-CZ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1932/2019 (C 20447), </a:t>
            </a: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30 </a:t>
            </a:r>
            <a:r>
              <a:rPr lang="cs-CZ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Cdo</a:t>
            </a: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5359/2007 (C 8160), </a:t>
            </a:r>
            <a:r>
              <a:rPr lang="cs-CZ" sz="2800" b="1" dirty="0"/>
              <a:t>25 </a:t>
            </a:r>
            <a:r>
              <a:rPr lang="cs-CZ" sz="2800" b="1" dirty="0" err="1"/>
              <a:t>Cdo</a:t>
            </a:r>
            <a:r>
              <a:rPr lang="cs-CZ" sz="2800" b="1" dirty="0"/>
              <a:t> 3823/2017 (C 17210), 25 </a:t>
            </a:r>
            <a:r>
              <a:rPr lang="cs-CZ" sz="2800" b="1" dirty="0" err="1"/>
              <a:t>Cdo</a:t>
            </a:r>
            <a:r>
              <a:rPr lang="cs-CZ" sz="2800" b="1" dirty="0"/>
              <a:t> 3010/2018 (C 18451), 22 </a:t>
            </a:r>
            <a:r>
              <a:rPr lang="cs-CZ" sz="2800" b="1" dirty="0" err="1"/>
              <a:t>Cdo</a:t>
            </a:r>
            <a:r>
              <a:rPr lang="cs-CZ" sz="2800" b="1" dirty="0"/>
              <a:t> 1810/2009 (C 7776), </a:t>
            </a:r>
            <a:r>
              <a:rPr lang="cs-CZ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28 </a:t>
            </a:r>
            <a:r>
              <a:rPr lang="cs-CZ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cs-CZ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4754/2014 (C 14825), </a:t>
            </a:r>
            <a:r>
              <a:rPr lang="cs-CZ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26 </a:t>
            </a:r>
            <a:r>
              <a:rPr lang="cs-CZ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Cdo</a:t>
            </a:r>
            <a:r>
              <a:rPr lang="cs-CZ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3928/2013 (C 13658), </a:t>
            </a:r>
            <a:r>
              <a:rPr lang="cs-CZ" sz="2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27 </a:t>
            </a:r>
            <a:r>
              <a:rPr lang="cs-CZ" sz="2800" b="1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cs-CZ" sz="2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2755/2019 (C 18994), </a:t>
            </a:r>
            <a:r>
              <a:rPr lang="cs-CZ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28 </a:t>
            </a:r>
            <a:r>
              <a:rPr lang="cs-CZ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cs-CZ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1969/2020 (C 19619), </a:t>
            </a:r>
            <a:r>
              <a:rPr lang="cs-CZ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25 </a:t>
            </a:r>
            <a:r>
              <a:rPr lang="cs-CZ" b="1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Cdo</a:t>
            </a:r>
            <a:r>
              <a:rPr lang="cs-CZ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2217/2017 (C 18444), </a:t>
            </a: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22 </a:t>
            </a:r>
            <a:r>
              <a:rPr lang="cs-CZ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Cdo</a:t>
            </a:r>
            <a:r>
              <a:rPr lang="cs-CZ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849/2008 (C 7156)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i="1" dirty="0">
                <a:latin typeface="Calibri" panose="020F0502020204030204" pitchFamily="34" charset="0"/>
                <a:ea typeface="Times New Roman" panose="02020603050405020304" pitchFamily="18" charset="0"/>
              </a:rPr>
              <a:t>C – Soubor civilních rozhodnutí Nejvyššího soudu – C. H. Beck</a:t>
            </a:r>
            <a:endParaRPr lang="cs-CZ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750"/>
              </a:spcBef>
              <a:buNone/>
            </a:pPr>
            <a:endParaRPr lang="cs-CZ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750"/>
              </a:spcBef>
              <a:buNone/>
            </a:pPr>
            <a:endParaRPr lang="cs-CZ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750"/>
              </a:spcBef>
              <a:buNone/>
            </a:pPr>
            <a:endParaRPr lang="cs-CZ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750"/>
              </a:spcBef>
              <a:buNone/>
            </a:pP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sz="2800" dirty="0"/>
              <a:t>	</a:t>
            </a:r>
          </a:p>
          <a:p>
            <a:pPr marL="0" indent="0" fontAlgn="ctr">
              <a:lnSpc>
                <a:spcPct val="107000"/>
              </a:lnSpc>
              <a:spcAft>
                <a:spcPts val="800"/>
              </a:spcAft>
              <a:buNone/>
            </a:pP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ctr">
              <a:lnSpc>
                <a:spcPct val="107000"/>
              </a:lnSpc>
              <a:spcAft>
                <a:spcPts val="800"/>
              </a:spcAft>
              <a:buNone/>
            </a:pPr>
            <a:endParaRPr lang="cs-CZ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750"/>
              </a:spcBef>
              <a:buNone/>
            </a:pPr>
            <a:endParaRPr lang="cs-CZ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ctr">
              <a:lnSpc>
                <a:spcPct val="107000"/>
              </a:lnSpc>
              <a:spcAft>
                <a:spcPts val="800"/>
              </a:spcAft>
              <a:buNone/>
            </a:pP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ctr">
              <a:lnSpc>
                <a:spcPct val="107000"/>
              </a:lnSpc>
              <a:spcAft>
                <a:spcPts val="800"/>
              </a:spcAft>
              <a:buNone/>
            </a:pPr>
            <a:endParaRPr lang="cs-CZ" sz="2800" b="1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3000"/>
              </a:lnSpc>
              <a:spcBef>
                <a:spcPts val="1920"/>
              </a:spcBef>
              <a:spcAft>
                <a:spcPts val="1000"/>
              </a:spcAft>
              <a:buNone/>
            </a:pPr>
            <a:endParaRPr lang="cs-CZ" b="1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D738B5-81B3-465D-A309-AF55D9CF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A6D73-6BF8-4DA3-8638-4359014BD4E1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689499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11548</TotalTime>
  <Words>1327</Words>
  <Application>Microsoft Office PowerPoint</Application>
  <PresentationFormat>Širokoúhlá obrazovka</PresentationFormat>
  <Paragraphs>152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6" baseType="lpstr">
      <vt:lpstr>Aptos</vt:lpstr>
      <vt:lpstr>Arial</vt:lpstr>
      <vt:lpstr>Baskerville Display PT Bold</vt:lpstr>
      <vt:lpstr>Calibri</vt:lpstr>
      <vt:lpstr>Monotype Corsiva</vt:lpstr>
      <vt:lpstr>Open Sans 1</vt:lpstr>
      <vt:lpstr>Open Sans 2</vt:lpstr>
      <vt:lpstr>Source Sans Pro</vt:lpstr>
      <vt:lpstr>Source Sans Pro Light</vt:lpstr>
      <vt:lpstr>Times New Roman</vt:lpstr>
      <vt:lpstr>ui-sans-serif</vt:lpstr>
      <vt:lpstr>Verdana</vt:lpstr>
      <vt:lpstr>Wingdings</vt:lpstr>
      <vt:lpstr>Wingdings 2</vt:lpstr>
      <vt:lpstr>Motiv Office</vt:lpstr>
      <vt:lpstr>Prezentace aplikace PowerPoint</vt:lpstr>
      <vt:lpstr>Prezentace aplikace PowerPoint</vt:lpstr>
      <vt:lpstr>Prezentace aplikace PowerPoint</vt:lpstr>
      <vt:lpstr>Nový znalecký zákon</vt:lpstr>
      <vt:lpstr>Nový znalecký zákon</vt:lpstr>
      <vt:lpstr>Nový znalecký zákon</vt:lpstr>
      <vt:lpstr>Význam znalců pro soudy</vt:lpstr>
      <vt:lpstr>Význam znalců pro soudy</vt:lpstr>
      <vt:lpstr>Význam znalců pro soudy</vt:lpstr>
      <vt:lpstr>Význam znalců pro soudy</vt:lpstr>
      <vt:lpstr>Význam znalců pro soudy</vt:lpstr>
      <vt:lpstr>Význam znalců pro soudy</vt:lpstr>
      <vt:lpstr>Co dělat?</vt:lpstr>
      <vt:lpstr>Co dělat?</vt:lpstr>
      <vt:lpstr>Co dělat?</vt:lpstr>
      <vt:lpstr>Co dělat?</vt:lpstr>
      <vt:lpstr>Co dělat?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Vojtek Petr</dc:creator>
  <cp:lastModifiedBy>Vojtěch Orlík</cp:lastModifiedBy>
  <cp:revision>460</cp:revision>
  <dcterms:created xsi:type="dcterms:W3CDTF">2020-12-29T18:50:55Z</dcterms:created>
  <dcterms:modified xsi:type="dcterms:W3CDTF">2025-05-28T08:59:40Z</dcterms:modified>
</cp:coreProperties>
</file>