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602" r:id="rId1"/>
    <p:sldMasterId id="2147484639" r:id="rId2"/>
  </p:sldMasterIdLst>
  <p:notesMasterIdLst>
    <p:notesMasterId r:id="rId63"/>
  </p:notesMasterIdLst>
  <p:handoutMasterIdLst>
    <p:handoutMasterId r:id="rId64"/>
  </p:handoutMasterIdLst>
  <p:sldIdLst>
    <p:sldId id="1674" r:id="rId3"/>
    <p:sldId id="256" r:id="rId4"/>
    <p:sldId id="304" r:id="rId5"/>
    <p:sldId id="1521" r:id="rId6"/>
    <p:sldId id="1662" r:id="rId7"/>
    <p:sldId id="1670" r:id="rId8"/>
    <p:sldId id="1587" r:id="rId9"/>
    <p:sldId id="1590" r:id="rId10"/>
    <p:sldId id="1672" r:id="rId11"/>
    <p:sldId id="1671" r:id="rId12"/>
    <p:sldId id="406" r:id="rId13"/>
    <p:sldId id="1589" r:id="rId14"/>
    <p:sldId id="1615" r:id="rId15"/>
    <p:sldId id="1111" r:id="rId16"/>
    <p:sldId id="1665" r:id="rId17"/>
    <p:sldId id="1666" r:id="rId18"/>
    <p:sldId id="1667" r:id="rId19"/>
    <p:sldId id="1614" r:id="rId20"/>
    <p:sldId id="1673" r:id="rId21"/>
    <p:sldId id="1592" r:id="rId22"/>
    <p:sldId id="1669" r:id="rId23"/>
    <p:sldId id="1644" r:id="rId24"/>
    <p:sldId id="1593" r:id="rId25"/>
    <p:sldId id="1591" r:id="rId26"/>
    <p:sldId id="1623" r:id="rId27"/>
    <p:sldId id="734" r:id="rId28"/>
    <p:sldId id="1594" r:id="rId29"/>
    <p:sldId id="1624" r:id="rId30"/>
    <p:sldId id="1101" r:id="rId31"/>
    <p:sldId id="1203" r:id="rId32"/>
    <p:sldId id="1625" r:id="rId33"/>
    <p:sldId id="1626" r:id="rId34"/>
    <p:sldId id="1627" r:id="rId35"/>
    <p:sldId id="1597" r:id="rId36"/>
    <p:sldId id="1649" r:id="rId37"/>
    <p:sldId id="848" r:id="rId38"/>
    <p:sldId id="1585" r:id="rId39"/>
    <p:sldId id="1598" r:id="rId40"/>
    <p:sldId id="938" r:id="rId41"/>
    <p:sldId id="1605" r:id="rId42"/>
    <p:sldId id="937" r:id="rId43"/>
    <p:sldId id="1606" r:id="rId44"/>
    <p:sldId id="1599" r:id="rId45"/>
    <p:sldId id="1600" r:id="rId46"/>
    <p:sldId id="1630" r:id="rId47"/>
    <p:sldId id="1429" r:id="rId48"/>
    <p:sldId id="1601" r:id="rId49"/>
    <p:sldId id="1641" r:id="rId50"/>
    <p:sldId id="1602" r:id="rId51"/>
    <p:sldId id="1603" r:id="rId52"/>
    <p:sldId id="1607" r:id="rId53"/>
    <p:sldId id="1608" r:id="rId54"/>
    <p:sldId id="1640" r:id="rId55"/>
    <p:sldId id="1658" r:id="rId56"/>
    <p:sldId id="1609" r:id="rId57"/>
    <p:sldId id="1632" r:id="rId58"/>
    <p:sldId id="1635" r:id="rId59"/>
    <p:sldId id="1636" r:id="rId60"/>
    <p:sldId id="618" r:id="rId61"/>
    <p:sldId id="257" r:id="rId62"/>
  </p:sldIdLst>
  <p:sldSz cx="12192000" cy="6858000"/>
  <p:notesSz cx="7023100" cy="9309100"/>
  <p:defaultTextStyle>
    <a:defPPr>
      <a:defRPr lang="sk-S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08" userDrawn="1">
          <p15:clr>
            <a:srgbClr val="A4A3A4"/>
          </p15:clr>
        </p15:guide>
        <p15:guide id="3" orient="horz" pos="2932" userDrawn="1">
          <p15:clr>
            <a:srgbClr val="A4A3A4"/>
          </p15:clr>
        </p15:guide>
        <p15:guide id="4" pos="2213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51261"/>
    <a:srgbClr val="000066"/>
    <a:srgbClr val="FF0D0D"/>
    <a:srgbClr val="A50136"/>
    <a:srgbClr val="A70336"/>
    <a:srgbClr val="141760"/>
    <a:srgbClr val="A50021"/>
    <a:srgbClr val="4D4D4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F46FB1-7988-4F15-A202-E9193CABA842}" v="53" dt="2026-04-27T16:10:09.2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9688" autoAdjust="0"/>
  </p:normalViewPr>
  <p:slideViewPr>
    <p:cSldViewPr>
      <p:cViewPr varScale="1">
        <p:scale>
          <a:sx n="99" d="100"/>
          <a:sy n="99" d="100"/>
        </p:scale>
        <p:origin x="103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80" d="100"/>
          <a:sy n="80" d="100"/>
        </p:scale>
        <p:origin x="-2916" y="894"/>
      </p:cViewPr>
      <p:guideLst>
        <p:guide orient="horz" pos="2943"/>
        <p:guide pos="2208"/>
        <p:guide orient="horz" pos="2932"/>
        <p:guide pos="221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handoutMaster" Target="handoutMasters/handoutMaster1.xml"/><Relationship Id="rId69" Type="http://schemas.microsoft.com/office/2015/10/relationships/revisionInfo" Target="revisionInfo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43890" cy="46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496" tIns="44248" rIns="88496" bIns="44248" numCol="1" anchor="t" anchorCtr="0" compatLnSpc="1">
            <a:prstTxWarp prst="textNoShape">
              <a:avLst/>
            </a:prstTxWarp>
          </a:bodyPr>
          <a:lstStyle>
            <a:lvl1pPr defTabSz="884238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7571" y="1"/>
            <a:ext cx="3043890" cy="46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496" tIns="44248" rIns="88496" bIns="44248" numCol="1" anchor="t" anchorCtr="0" compatLnSpc="1">
            <a:prstTxWarp prst="textNoShape">
              <a:avLst/>
            </a:prstTxWarp>
          </a:bodyPr>
          <a:lstStyle>
            <a:lvl1pPr algn="r" defTabSz="884238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B699E3C9-C8B2-4B50-B279-5241CF9CF70A}" type="datetimeFigureOut">
              <a:rPr lang="cs-CZ"/>
              <a:pPr>
                <a:defRPr/>
              </a:pPr>
              <a:t>27.04.2026</a:t>
            </a:fld>
            <a:endParaRPr lang="cs-CZ" dirty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8842758"/>
            <a:ext cx="3043890" cy="46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496" tIns="44248" rIns="88496" bIns="44248" numCol="1" anchor="b" anchorCtr="0" compatLnSpc="1">
            <a:prstTxWarp prst="textNoShape">
              <a:avLst/>
            </a:prstTxWarp>
          </a:bodyPr>
          <a:lstStyle>
            <a:lvl1pPr defTabSz="884238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7571" y="8842758"/>
            <a:ext cx="3043890" cy="46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496" tIns="44248" rIns="88496" bIns="44248" numCol="1" anchor="b" anchorCtr="0" compatLnSpc="1">
            <a:prstTxWarp prst="textNoShape">
              <a:avLst/>
            </a:prstTxWarp>
          </a:bodyPr>
          <a:lstStyle>
            <a:lvl1pPr algn="r" defTabSz="884238" eaLnBrk="0" hangingPunct="0">
              <a:defRPr sz="8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B91C5C8-DB7C-4C1A-AF0F-DF7DC2B16D8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43890" cy="46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496" tIns="44248" rIns="88496" bIns="44248" numCol="1" anchor="t" anchorCtr="0" compatLnSpc="1">
            <a:prstTxWarp prst="textNoShape">
              <a:avLst/>
            </a:prstTxWarp>
          </a:bodyPr>
          <a:lstStyle>
            <a:lvl1pPr defTabSz="884238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7571" y="1"/>
            <a:ext cx="3043890" cy="46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496" tIns="44248" rIns="88496" bIns="44248" numCol="1" anchor="t" anchorCtr="0" compatLnSpc="1">
            <a:prstTxWarp prst="textNoShape">
              <a:avLst/>
            </a:prstTxWarp>
          </a:bodyPr>
          <a:lstStyle>
            <a:lvl1pPr algn="r" defTabSz="884238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9CDBD85A-077C-4037-BDF8-C2D51FF44846}" type="datetimeFigureOut">
              <a:rPr lang="cs-CZ"/>
              <a:pPr>
                <a:defRPr/>
              </a:pPr>
              <a:t>27.04.2026</a:t>
            </a:fld>
            <a:endParaRPr lang="cs-CZ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11163" y="698500"/>
            <a:ext cx="6202362" cy="3489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/>
          <a:lstStyle/>
          <a:p>
            <a:endParaRPr lang="cs-CZ" dirty="0"/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311" y="4420639"/>
            <a:ext cx="5618480" cy="4189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496" tIns="44248" rIns="88496" bIns="442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Click to edit Master text styles</a:t>
            </a:r>
          </a:p>
          <a:p>
            <a:pPr lvl="1"/>
            <a:r>
              <a:rPr lang="cs-CZ" noProof="0"/>
              <a:t>Second level</a:t>
            </a:r>
          </a:p>
          <a:p>
            <a:pPr lvl="2"/>
            <a:r>
              <a:rPr lang="cs-CZ" noProof="0"/>
              <a:t>Third level</a:t>
            </a:r>
          </a:p>
          <a:p>
            <a:pPr lvl="3"/>
            <a:r>
              <a:rPr lang="cs-CZ" noProof="0"/>
              <a:t>Fourth level</a:t>
            </a:r>
          </a:p>
          <a:p>
            <a:pPr lvl="4"/>
            <a:r>
              <a:rPr lang="cs-CZ" noProof="0"/>
              <a:t>Fifth level</a:t>
            </a:r>
          </a:p>
        </p:txBody>
      </p:sp>
      <p:sp>
        <p:nvSpPr>
          <p:cNvPr id="788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8842758"/>
            <a:ext cx="3043890" cy="46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496" tIns="44248" rIns="88496" bIns="44248" numCol="1" anchor="b" anchorCtr="0" compatLnSpc="1">
            <a:prstTxWarp prst="textNoShape">
              <a:avLst/>
            </a:prstTxWarp>
          </a:bodyPr>
          <a:lstStyle>
            <a:lvl1pPr defTabSz="884238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7571" y="8842758"/>
            <a:ext cx="3043890" cy="464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496" tIns="44248" rIns="88496" bIns="44248" numCol="1" anchor="b" anchorCtr="0" compatLnSpc="1">
            <a:prstTxWarp prst="textNoShape">
              <a:avLst/>
            </a:prstTxWarp>
          </a:bodyPr>
          <a:lstStyle>
            <a:lvl1pPr algn="r" defTabSz="884238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F7711E6C-11B5-4024-9BAA-C52C5648B85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1163" y="698500"/>
            <a:ext cx="6202362" cy="3489325"/>
          </a:xfrm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711E6C-11B5-4024-9BAA-C52C5648B85A}" type="slidenum">
              <a:rPr lang="cs-CZ" smtClean="0"/>
              <a:pPr>
                <a:defRPr/>
              </a:pPr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77113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711E6C-11B5-4024-9BAA-C52C5648B85A}" type="slidenum">
              <a:rPr lang="cs-CZ" smtClean="0"/>
              <a:pPr>
                <a:defRPr/>
              </a:pPr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98128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711E6C-11B5-4024-9BAA-C52C5648B85A}" type="slidenum">
              <a:rPr lang="cs-CZ" smtClean="0"/>
              <a:pPr>
                <a:defRPr/>
              </a:pPr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631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AA4DD-FBB6-55B6-C9E9-DED053E17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67F4B5E-36A3-F07E-C87D-1DDB3DDE4B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1163" y="698500"/>
            <a:ext cx="6202362" cy="3489325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72234B3-28CF-4FEC-5E7D-C188C22876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6F45DBB-CAF1-437E-A92B-A50D7FB75C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711E6C-11B5-4024-9BAA-C52C5648B85A}" type="slidenum">
              <a:rPr lang="cs-CZ" smtClean="0"/>
              <a:pPr>
                <a:defRPr/>
              </a:pPr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12378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0635C-7974-035C-96B0-1228F96DB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6651945-CF4F-C30E-AEA9-F362FA9236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1163" y="698500"/>
            <a:ext cx="6202362" cy="3489325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EE96961-B9B7-9572-59B8-E833F11C9E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D39E6EF-70D0-8500-FB74-B4BED03DF1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711E6C-11B5-4024-9BAA-C52C5648B85A}" type="slidenum">
              <a:rPr lang="cs-CZ" smtClean="0"/>
              <a:pPr>
                <a:defRPr/>
              </a:pPr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64788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4D81B-6177-63F3-2B81-ECE82B0A6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618F30E-71E8-C21A-A5CC-6CC7A4AEB5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1163" y="698500"/>
            <a:ext cx="6202362" cy="3489325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E51D887-E6F5-7984-B574-61DF78B06B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AD8D37A-D101-DC54-5678-7104B52BD2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711E6C-11B5-4024-9BAA-C52C5648B85A}" type="slidenum">
              <a:rPr lang="cs-CZ" smtClean="0"/>
              <a:pPr>
                <a:defRPr/>
              </a:pPr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28165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6381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EFC21-8C6A-71FE-20DA-CC2AD5C32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B27E36D-4CAE-EDA8-A8B8-3FEE9F7EE8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0F6B90E-6ADA-11BE-21AA-5BF850E3D1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261D1CA-28AE-0C92-E989-A2A3E344E4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842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7711E6C-11B5-4024-9BAA-C52C5648B85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8842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8218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61BBD-E655-D439-5610-11BDC2011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C1B0F27-A330-754C-6F60-0C8FC9517E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4DB5E21-A9F1-7FE8-1DE4-F71C99A96D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2415E0B-BE3A-62EF-03A2-09D9434DB5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842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7711E6C-11B5-4024-9BAA-C52C5648B85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8842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5739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11163" y="698500"/>
            <a:ext cx="6202362" cy="34893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711E6C-11B5-4024-9BAA-C52C5648B85A}" type="slidenum">
              <a:rPr lang="cs-CZ" smtClean="0"/>
              <a:pPr>
                <a:defRPr/>
              </a:pPr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7424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41E6A-E9D0-F596-6451-30BC390C9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1A44E31-DD88-B26D-0EAE-D254FD8F20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1163" y="698500"/>
            <a:ext cx="6202362" cy="3489325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A569CC9-DC6D-7C40-A295-5C7F46CFAF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331E342-3015-E8EB-7ADE-ED6C09EA42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711E6C-11B5-4024-9BAA-C52C5648B85A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0102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8152F-FB4C-ABB2-8866-7F6591C27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DBEB213-2450-6419-1FCF-7E285D5EA2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1163" y="698500"/>
            <a:ext cx="6202362" cy="3489325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962B80D-0879-7B3A-EBDE-3C8B89A6CE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98B103A-4C2F-0099-F209-BAE88CB0E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711E6C-11B5-4024-9BAA-C52C5648B85A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6928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2D49F-1F31-501D-C6D1-7A6F78094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3CC85F2-BBFB-631C-A9E6-0C3301A567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1163" y="698500"/>
            <a:ext cx="6202362" cy="3489325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9B08783-2E16-114C-32C8-EE963B0555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7DE317C-7F57-3311-8828-1469FAD507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711E6C-11B5-4024-9BAA-C52C5648B85A}" type="slidenum">
              <a:rPr lang="cs-CZ" smtClean="0"/>
              <a:pPr>
                <a:defRPr/>
              </a:pPr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5488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50CC4-F881-D933-F71B-7242A6716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2490D7B-A3B3-87EA-FB40-BE23719F2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1163" y="698500"/>
            <a:ext cx="6202362" cy="3489325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7B38A67-D08A-DB9B-1607-AED89DD263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4260A24-FD63-64A1-6129-EC002A1419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711E6C-11B5-4024-9BAA-C52C5648B85A}" type="slidenum">
              <a:rPr lang="cs-CZ" smtClean="0"/>
              <a:pPr>
                <a:defRPr/>
              </a:pPr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6595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4662B-D2A5-9051-C712-72901A025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2218163-A914-7FF5-BA22-73E321673A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7545534-2E1C-7020-D05E-8B879F5304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5A3A7D4-2620-A19C-D340-51D9011748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711E6C-11B5-4024-9BAA-C52C5648B85A}" type="slidenum">
              <a:rPr lang="cs-CZ" smtClean="0"/>
              <a:pPr>
                <a:defRPr/>
              </a:pPr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6070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249BF8-44B4-4545-A357-18CDFFB0D96D}" type="datetime1">
              <a:rPr lang="sk-SK" smtClean="0"/>
              <a:pPr>
                <a:defRPr/>
              </a:pPr>
              <a:t>27. 4. 2026</a:t>
            </a:fld>
            <a:endParaRPr lang="sk-SK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51BE66-CE2F-457C-8E6F-20CD2004AF17}" type="slidenum">
              <a:rPr lang="sk-SK" smtClean="0"/>
              <a:pPr>
                <a:defRPr/>
              </a:pPr>
              <a:t>‹#›</a:t>
            </a:fld>
            <a:endParaRPr lang="sk-SK" dirty="0"/>
          </a:p>
        </p:txBody>
      </p:sp>
      <p:sp>
        <p:nvSpPr>
          <p:cNvPr id="7" name="Zástupný symbol pro nadpis 1"/>
          <p:cNvSpPr>
            <a:spLocks noGrp="1"/>
          </p:cNvSpPr>
          <p:nvPr>
            <p:ph type="title"/>
          </p:nvPr>
        </p:nvSpPr>
        <p:spPr>
          <a:xfrm>
            <a:off x="815416" y="1124744"/>
            <a:ext cx="10561173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Zástupný symbol pro text 2"/>
          <p:cNvSpPr>
            <a:spLocks noGrp="1"/>
          </p:cNvSpPr>
          <p:nvPr>
            <p:ph idx="1"/>
          </p:nvPr>
        </p:nvSpPr>
        <p:spPr>
          <a:xfrm>
            <a:off x="815416" y="1700811"/>
            <a:ext cx="10561173" cy="4392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503747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7DF8FC-1552-4DB9-A34A-9F5AE910F662}" type="datetime1">
              <a:rPr lang="sk-SK" smtClean="0"/>
              <a:pPr>
                <a:defRPr/>
              </a:pPr>
              <a:t>27. 4. 2026</a:t>
            </a:fld>
            <a:endParaRPr lang="sk-SK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E43A0E-E6D3-4948-81AB-F6F25B171ACD}" type="slidenum">
              <a:rPr lang="sk-SK" smtClean="0"/>
              <a:pPr>
                <a:defRPr/>
              </a:pPr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998132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019CBC-5CB5-4D45-BB2B-DBB758F7D74A}" type="datetime1">
              <a:rPr lang="sk-SK" smtClean="0"/>
              <a:pPr>
                <a:defRPr/>
              </a:pPr>
              <a:t>27. 4. 2026</a:t>
            </a:fld>
            <a:endParaRPr lang="sk-SK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797D02-4407-4949-A550-ECE1E0306C65}" type="slidenum">
              <a:rPr lang="sk-SK" smtClean="0"/>
              <a:pPr>
                <a:defRPr/>
              </a:pPr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16573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D12074-1F3F-433D-825E-5CF2EAC51DC2}" type="datetime1">
              <a:rPr lang="sk-SK" smtClean="0"/>
              <a:pPr>
                <a:defRPr/>
              </a:pPr>
              <a:t>27. 4. 2026</a:t>
            </a:fld>
            <a:endParaRPr lang="sk-SK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‹#›</a:t>
            </a:fld>
            <a:endParaRPr lang="sk-SK" dirty="0"/>
          </a:p>
        </p:txBody>
      </p:sp>
      <p:sp>
        <p:nvSpPr>
          <p:cNvPr id="7" name="Zástupný symbol pro nadpis 1"/>
          <p:cNvSpPr>
            <a:spLocks noGrp="1"/>
          </p:cNvSpPr>
          <p:nvPr>
            <p:ph type="title"/>
          </p:nvPr>
        </p:nvSpPr>
        <p:spPr>
          <a:xfrm>
            <a:off x="815416" y="1124744"/>
            <a:ext cx="10561173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Zástupný symbol pro text 2"/>
          <p:cNvSpPr>
            <a:spLocks noGrp="1"/>
          </p:cNvSpPr>
          <p:nvPr>
            <p:ph idx="1"/>
          </p:nvPr>
        </p:nvSpPr>
        <p:spPr>
          <a:xfrm>
            <a:off x="815416" y="1700811"/>
            <a:ext cx="10561173" cy="4392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503747686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ěž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A7033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141760"/>
                </a:solidFill>
              </a:defRPr>
            </a:lvl1pPr>
            <a:lvl2pPr>
              <a:defRPr>
                <a:solidFill>
                  <a:srgbClr val="141760"/>
                </a:solidFill>
              </a:defRPr>
            </a:lvl2pPr>
            <a:lvl3pPr>
              <a:defRPr>
                <a:solidFill>
                  <a:srgbClr val="141760"/>
                </a:solidFill>
              </a:defRPr>
            </a:lvl3pPr>
            <a:lvl4pPr>
              <a:defRPr>
                <a:solidFill>
                  <a:srgbClr val="141760"/>
                </a:solidFill>
              </a:defRPr>
            </a:lvl4pPr>
            <a:lvl5pPr>
              <a:defRPr>
                <a:solidFill>
                  <a:srgbClr val="141760"/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78BAD-272A-4704-8A26-E8C80F3BD3F4}" type="datetime1">
              <a:rPr lang="sk-SK"/>
              <a:pPr>
                <a:defRPr/>
              </a:pPr>
              <a:t>27. 4. 2026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E754D-CD51-4953-8617-1C5294D9D434}" type="slidenum">
              <a:rPr lang="sk-SK"/>
              <a:pPr>
                <a:defRPr/>
              </a:pPr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43915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sek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2783419" y="3573463"/>
            <a:ext cx="241300" cy="1943100"/>
          </a:xfrm>
          <a:prstGeom prst="rect">
            <a:avLst/>
          </a:prstGeom>
          <a:gradFill flip="none" rotWithShape="1">
            <a:gsLst>
              <a:gs pos="100000">
                <a:srgbClr val="A70336"/>
              </a:gs>
              <a:gs pos="2000">
                <a:srgbClr val="14176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19669" y="3573017"/>
            <a:ext cx="8352928" cy="1944216"/>
          </a:xfrm>
        </p:spPr>
        <p:txBody>
          <a:bodyPr anchor="t"/>
          <a:lstStyle>
            <a:lvl1pPr algn="l">
              <a:defRPr sz="4000" b="1" cap="all">
                <a:solidFill>
                  <a:srgbClr val="A7033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4AFE1-79BC-4375-BCAF-21C55485AB42}" type="datetime1">
              <a:rPr lang="sk-SK"/>
              <a:pPr>
                <a:defRPr/>
              </a:pPr>
              <a:t>27. 4. 2026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51A95-F686-4450-B178-69EB81AF7357}" type="slidenum">
              <a:rPr lang="sk-SK"/>
              <a:pPr>
                <a:defRPr/>
              </a:pPr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983603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>
            <a:lvl1pPr>
              <a:defRPr>
                <a:solidFill>
                  <a:srgbClr val="A7033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141760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51FE9-461A-43C8-A8D8-5A69A7E65DD9}" type="datetime1">
              <a:rPr lang="sk-SK" smtClean="0"/>
              <a:t>27. 4. 2026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1BE66-CE2F-457C-8E6F-20CD2004AF17}" type="slidenum">
              <a:rPr lang="sk-SK"/>
              <a:pPr>
                <a:defRPr/>
              </a:pPr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929818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ust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09600" y="1772816"/>
            <a:ext cx="10972800" cy="435334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Clr>
                <a:srgbClr val="A70336"/>
              </a:buClr>
              <a:buFontTx/>
              <a:buNone/>
              <a:defRPr sz="900" b="0" baseline="0">
                <a:solidFill>
                  <a:srgbClr val="141760"/>
                </a:solidFill>
                <a:latin typeface="Arial" pitchFamily="34" charset="0"/>
                <a:cs typeface="Arial" pitchFamily="34" charset="0"/>
              </a:defRPr>
            </a:lvl1pPr>
            <a:lvl2pPr marL="628635" indent="-171446">
              <a:lnSpc>
                <a:spcPct val="100000"/>
              </a:lnSpc>
              <a:spcBef>
                <a:spcPts val="300"/>
              </a:spcBef>
              <a:buClr>
                <a:srgbClr val="A70336"/>
              </a:buClr>
              <a:buFont typeface="Wingdings" pitchFamily="2" charset="2"/>
              <a:buChar char="§"/>
              <a:defRPr sz="900" baseline="0">
                <a:solidFill>
                  <a:srgbClr val="141760"/>
                </a:solidFill>
                <a:latin typeface="Arial" pitchFamily="34" charset="0"/>
                <a:cs typeface="Arial" pitchFamily="34" charset="0"/>
              </a:defRPr>
            </a:lvl2pPr>
            <a:lvl3pPr marL="1085824" indent="-171446">
              <a:lnSpc>
                <a:spcPct val="100000"/>
              </a:lnSpc>
              <a:spcBef>
                <a:spcPts val="300"/>
              </a:spcBef>
              <a:buClr>
                <a:srgbClr val="A70336"/>
              </a:buClr>
              <a:buFont typeface="Wingdings" pitchFamily="2" charset="2"/>
              <a:buChar char="ü"/>
              <a:defRPr sz="900" baseline="0">
                <a:solidFill>
                  <a:srgbClr val="141760"/>
                </a:solidFill>
                <a:latin typeface="Arial" pitchFamily="34" charset="0"/>
                <a:cs typeface="Arial" pitchFamily="34" charset="0"/>
              </a:defRPr>
            </a:lvl3pPr>
            <a:lvl4pPr marL="1543012" indent="-171446">
              <a:lnSpc>
                <a:spcPct val="100000"/>
              </a:lnSpc>
              <a:spcBef>
                <a:spcPts val="300"/>
              </a:spcBef>
              <a:buClr>
                <a:srgbClr val="A70336"/>
              </a:buClr>
              <a:buFont typeface="Wingdings" pitchFamily="2" charset="2"/>
              <a:buChar char="ü"/>
              <a:defRPr sz="900" baseline="0">
                <a:solidFill>
                  <a:srgbClr val="141760"/>
                </a:solidFill>
                <a:latin typeface="Arial" pitchFamily="34" charset="0"/>
                <a:cs typeface="Arial" pitchFamily="34" charset="0"/>
              </a:defRPr>
            </a:lvl4pPr>
            <a:lvl5pPr marL="2000201" indent="-171446">
              <a:lnSpc>
                <a:spcPct val="100000"/>
              </a:lnSpc>
              <a:spcBef>
                <a:spcPts val="300"/>
              </a:spcBef>
              <a:buClr>
                <a:srgbClr val="A70336"/>
              </a:buClr>
              <a:buFont typeface="Wingdings" pitchFamily="2" charset="2"/>
              <a:buChar char="ü"/>
              <a:defRPr sz="900" baseline="0">
                <a:solidFill>
                  <a:srgbClr val="14176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392" y="1124744"/>
            <a:ext cx="8846773" cy="364902"/>
          </a:xfrm>
        </p:spPr>
        <p:txBody>
          <a:bodyPr>
            <a:normAutofit/>
          </a:bodyPr>
          <a:lstStyle>
            <a:lvl1pPr algn="l">
              <a:defRPr sz="2000" b="0" baseline="0">
                <a:solidFill>
                  <a:srgbClr val="A703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2E579-B246-4EA6-B85B-43A9AF4DC951}" type="datetime1">
              <a:rPr lang="sk-SK" smtClean="0"/>
              <a:t>27. 4. 2026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D591142-52C5-4B8E-A2CE-A70833A3C942}" type="slidenum">
              <a:rPr lang="sk-SK"/>
              <a:pPr>
                <a:defRPr/>
              </a:pPr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3332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ěž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A7033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141760"/>
                </a:solidFill>
              </a:defRPr>
            </a:lvl1pPr>
            <a:lvl2pPr>
              <a:defRPr>
                <a:solidFill>
                  <a:srgbClr val="141760"/>
                </a:solidFill>
              </a:defRPr>
            </a:lvl2pPr>
            <a:lvl3pPr>
              <a:defRPr>
                <a:solidFill>
                  <a:srgbClr val="141760"/>
                </a:solidFill>
              </a:defRPr>
            </a:lvl3pPr>
            <a:lvl4pPr>
              <a:defRPr>
                <a:solidFill>
                  <a:srgbClr val="141760"/>
                </a:solidFill>
              </a:defRPr>
            </a:lvl4pPr>
            <a:lvl5pPr>
              <a:defRPr>
                <a:solidFill>
                  <a:srgbClr val="141760"/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3C853-D7ED-493A-85FF-31E41382EBC6}" type="datetime1">
              <a:rPr lang="sk-SK" smtClean="0"/>
              <a:t>27. 4. 2026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E754D-CD51-4953-8617-1C5294D9D434}" type="slidenum">
              <a:rPr lang="sk-SK"/>
              <a:pPr>
                <a:defRPr/>
              </a:pPr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71459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sek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2783419" y="3573463"/>
            <a:ext cx="241300" cy="1943100"/>
          </a:xfrm>
          <a:prstGeom prst="rect">
            <a:avLst/>
          </a:prstGeom>
          <a:gradFill flip="none" rotWithShape="1">
            <a:gsLst>
              <a:gs pos="100000">
                <a:srgbClr val="A70336"/>
              </a:gs>
              <a:gs pos="2000">
                <a:srgbClr val="14176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19669" y="3573017"/>
            <a:ext cx="8352928" cy="1944216"/>
          </a:xfrm>
        </p:spPr>
        <p:txBody>
          <a:bodyPr anchor="t"/>
          <a:lstStyle>
            <a:lvl1pPr algn="l">
              <a:defRPr sz="4000" b="1" cap="all">
                <a:solidFill>
                  <a:srgbClr val="A7033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E06D6-4367-446E-90BC-9996FD065CD0}" type="datetime1">
              <a:rPr lang="sk-SK" smtClean="0"/>
              <a:t>27. 4. 2026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51A95-F686-4450-B178-69EB81AF7357}" type="slidenum">
              <a:rPr lang="sk-SK"/>
              <a:pPr>
                <a:defRPr/>
              </a:pPr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297077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0344A-0F01-4081-BF55-039CAC346A1E}" type="datetime1">
              <a:rPr lang="sk-SK" smtClean="0"/>
              <a:t>27. 4. 2026</a:t>
            </a:fld>
            <a:endParaRPr lang="sk-SK" dirty="0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D3CFD-DB96-477E-8AE3-CA0D4B208F5C}" type="slidenum">
              <a:rPr lang="sk-SK"/>
              <a:pPr>
                <a:defRPr/>
              </a:pPr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23219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D12074-1F3F-433D-825E-5CF2EAC51DC2}" type="datetime1">
              <a:rPr lang="sk-SK" smtClean="0"/>
              <a:pPr>
                <a:defRPr/>
              </a:pPr>
              <a:t>27. 4. 2026</a:t>
            </a:fld>
            <a:endParaRPr lang="sk-SK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03004573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3" y="692696"/>
            <a:ext cx="4011084" cy="742404"/>
          </a:xfrm>
        </p:spPr>
        <p:txBody>
          <a:bodyPr anchor="b"/>
          <a:lstStyle>
            <a:lvl1pPr algn="l">
              <a:defRPr sz="2000" b="1">
                <a:solidFill>
                  <a:srgbClr val="A7033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766733" y="692703"/>
            <a:ext cx="6815667" cy="5433467"/>
          </a:xfrm>
        </p:spPr>
        <p:txBody>
          <a:bodyPr/>
          <a:lstStyle>
            <a:lvl1pPr>
              <a:defRPr sz="3200">
                <a:solidFill>
                  <a:srgbClr val="141760"/>
                </a:solidFill>
              </a:defRPr>
            </a:lvl1pPr>
            <a:lvl2pPr>
              <a:defRPr sz="2800">
                <a:solidFill>
                  <a:srgbClr val="141760"/>
                </a:solidFill>
              </a:defRPr>
            </a:lvl2pPr>
            <a:lvl3pPr>
              <a:defRPr sz="2400">
                <a:solidFill>
                  <a:srgbClr val="141760"/>
                </a:solidFill>
              </a:defRPr>
            </a:lvl3pPr>
            <a:lvl4pPr>
              <a:defRPr sz="2000">
                <a:solidFill>
                  <a:srgbClr val="141760"/>
                </a:solidFill>
              </a:defRPr>
            </a:lvl4pPr>
            <a:lvl5pPr>
              <a:defRPr sz="2000">
                <a:solidFill>
                  <a:srgbClr val="14176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141760"/>
                </a:solidFill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A011E-1957-4FC0-9108-54F39CD3B576}" type="datetime1">
              <a:rPr lang="sk-SK" smtClean="0"/>
              <a:t>27. 4. 2026</a:t>
            </a:fld>
            <a:endParaRPr lang="sk-SK" dirty="0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47057-721F-4BA8-BFC1-093F07CC34BF}" type="slidenum">
              <a:rPr lang="sk-SK"/>
              <a:pPr>
                <a:defRPr/>
              </a:pPr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130642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A7033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sk-SK" dirty="0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rgbClr val="141760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cs-CZ" noProof="0" dirty="0"/>
              <a:t>Kliknutím na ikonu přidáte obrázek.</a:t>
            </a:r>
            <a:endParaRPr lang="sk-SK" noProof="0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141760"/>
                </a:solidFill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CDFB0-4112-4898-90E0-8861F3A403E6}" type="datetime1">
              <a:rPr lang="sk-SK" smtClean="0"/>
              <a:t>27. 4. 2026</a:t>
            </a:fld>
            <a:endParaRPr lang="sk-SK" dirty="0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8F0F4-123A-4D34-8BBD-573C81AA1DE9}" type="slidenum">
              <a:rPr lang="sk-SK"/>
              <a:pPr>
                <a:defRPr/>
              </a:pPr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777924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A7033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sk-SK" dirty="0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141760"/>
                </a:solidFill>
              </a:defRPr>
            </a:lvl1pPr>
            <a:lvl2pPr>
              <a:defRPr>
                <a:solidFill>
                  <a:srgbClr val="141760"/>
                </a:solidFill>
              </a:defRPr>
            </a:lvl2pPr>
            <a:lvl3pPr>
              <a:defRPr>
                <a:solidFill>
                  <a:srgbClr val="141760"/>
                </a:solidFill>
              </a:defRPr>
            </a:lvl3pPr>
            <a:lvl4pPr>
              <a:defRPr>
                <a:solidFill>
                  <a:srgbClr val="141760"/>
                </a:solidFill>
              </a:defRPr>
            </a:lvl4pPr>
            <a:lvl5pPr>
              <a:defRPr>
                <a:solidFill>
                  <a:srgbClr val="141760"/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A3CBD-A4A2-4004-B746-ACE7B6694A6D}" type="datetime1">
              <a:rPr lang="sk-SK" smtClean="0"/>
              <a:t>27. 4. 2026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43A0E-E6D3-4948-81AB-F6F25B171ACD}" type="slidenum">
              <a:rPr lang="sk-SK"/>
              <a:pPr>
                <a:defRPr/>
              </a:pPr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496998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839200" y="692703"/>
            <a:ext cx="2743200" cy="5433467"/>
          </a:xfrm>
        </p:spPr>
        <p:txBody>
          <a:bodyPr vert="eaVert"/>
          <a:lstStyle>
            <a:lvl1pPr>
              <a:defRPr>
                <a:solidFill>
                  <a:srgbClr val="A7033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sk-SK" dirty="0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609600" y="692703"/>
            <a:ext cx="8026400" cy="5433467"/>
          </a:xfrm>
        </p:spPr>
        <p:txBody>
          <a:bodyPr vert="eaVert"/>
          <a:lstStyle>
            <a:lvl1pPr>
              <a:defRPr>
                <a:solidFill>
                  <a:srgbClr val="141760"/>
                </a:solidFill>
              </a:defRPr>
            </a:lvl1pPr>
            <a:lvl2pPr>
              <a:defRPr>
                <a:solidFill>
                  <a:srgbClr val="141760"/>
                </a:solidFill>
              </a:defRPr>
            </a:lvl2pPr>
            <a:lvl3pPr>
              <a:defRPr>
                <a:solidFill>
                  <a:srgbClr val="141760"/>
                </a:solidFill>
              </a:defRPr>
            </a:lvl3pPr>
            <a:lvl4pPr>
              <a:defRPr>
                <a:solidFill>
                  <a:srgbClr val="141760"/>
                </a:solidFill>
              </a:defRPr>
            </a:lvl4pPr>
            <a:lvl5pPr>
              <a:defRPr>
                <a:solidFill>
                  <a:srgbClr val="141760"/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FD217-93E1-4FE7-ADAA-C64988546C4B}" type="datetime1">
              <a:rPr lang="sk-SK" smtClean="0"/>
              <a:t>27. 4. 2026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97D02-4407-4949-A550-ECE1E0306C65}" type="slidenum">
              <a:rPr lang="sk-SK"/>
              <a:pPr>
                <a:defRPr/>
              </a:pPr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897338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34A1-0488-45DE-9A8A-CF263C830375}" type="datetimeFigureOut">
              <a:rPr lang="cs-CZ" smtClean="0"/>
              <a:t>27.04.2026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6EDF-5B3B-4C07-A496-C6BF4A4D4B4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5618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D12074-1F3F-433D-825E-5CF2EAC51DC2}" type="datetime1">
              <a:rPr lang="sk-SK" smtClean="0"/>
              <a:pPr>
                <a:defRPr/>
              </a:pPr>
              <a:t>27. 4. 2026</a:t>
            </a:fld>
            <a:endParaRPr lang="sk-SK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6991209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0CB32A-55E8-41AC-BAAB-94897DE1D11B}" type="datetime1">
              <a:rPr lang="sk-SK" smtClean="0"/>
              <a:t>27. 4. 2026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9CAB8A-5B42-4F9C-A250-E2F51E22802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0590510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D12074-1F3F-433D-825E-5CF2EAC51DC2}" type="datetime1">
              <a:rPr lang="sk-SK" smtClean="0"/>
              <a:pPr>
                <a:defRPr/>
              </a:pPr>
              <a:t>27. 4. 2026</a:t>
            </a:fld>
            <a:endParaRPr lang="sk-SK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587105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D12074-1F3F-433D-825E-5CF2EAC51DC2}" type="datetime1">
              <a:rPr lang="sk-SK" smtClean="0"/>
              <a:pPr>
                <a:defRPr/>
              </a:pPr>
              <a:t>27. 4. 2026</a:t>
            </a:fld>
            <a:endParaRPr lang="sk-SK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01800305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D12074-1F3F-433D-825E-5CF2EAC51DC2}" type="datetime1">
              <a:rPr lang="sk-SK" smtClean="0"/>
              <a:pPr>
                <a:defRPr/>
              </a:pPr>
              <a:t>27. 4. 2026</a:t>
            </a:fld>
            <a:endParaRPr lang="sk-SK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040649996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D12074-1F3F-433D-825E-5CF2EAC51DC2}" type="datetime1">
              <a:rPr lang="sk-SK" smtClean="0"/>
              <a:pPr>
                <a:defRPr/>
              </a:pPr>
              <a:t>27. 4. 2026</a:t>
            </a:fld>
            <a:endParaRPr lang="sk-SK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9168615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D12074-1F3F-433D-825E-5CF2EAC51DC2}" type="datetime1">
              <a:rPr lang="sk-SK" smtClean="0"/>
              <a:pPr>
                <a:defRPr/>
              </a:pPr>
              <a:t>27. 4. 2026</a:t>
            </a:fld>
            <a:endParaRPr lang="sk-SK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9307871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image" Target="../media/image2.jp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15416" y="1124744"/>
            <a:ext cx="10561173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15416" y="1700809"/>
            <a:ext cx="10561173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vložíte podnadpis.</a:t>
            </a:r>
          </a:p>
          <a:p>
            <a:pPr lvl="0"/>
            <a:r>
              <a:rPr lang="cs-CZ" dirty="0"/>
              <a:t>text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7D12074-1F3F-433D-825E-5CF2EAC51DC2}" type="datetime1">
              <a:rPr lang="sk-SK" smtClean="0"/>
              <a:pPr>
                <a:defRPr/>
              </a:pPr>
              <a:t>27. 4. 2026</a:t>
            </a:fld>
            <a:endParaRPr lang="sk-SK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291697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3" r:id="rId1"/>
    <p:sldLayoutId id="2147484604" r:id="rId2"/>
    <p:sldLayoutId id="2147484605" r:id="rId3"/>
    <p:sldLayoutId id="2147484606" r:id="rId4"/>
    <p:sldLayoutId id="2147484607" r:id="rId5"/>
    <p:sldLayoutId id="2147484608" r:id="rId6"/>
    <p:sldLayoutId id="2147484609" r:id="rId7"/>
    <p:sldLayoutId id="2147484610" r:id="rId8"/>
    <p:sldLayoutId id="2147484611" r:id="rId9"/>
    <p:sldLayoutId id="2147484612" r:id="rId10"/>
    <p:sldLayoutId id="2147484613" r:id="rId11"/>
    <p:sldLayoutId id="2147484614" r:id="rId12"/>
    <p:sldLayoutId id="2147484593" r:id="rId13"/>
    <p:sldLayoutId id="2147484600" r:id="rId14"/>
  </p:sldLayoutIdLst>
  <p:hf hdr="0" ftr="0" dt="0"/>
  <p:txStyles>
    <p:titleStyle>
      <a:lvl1pPr algn="l" defTabSz="914377" rtl="0" eaLnBrk="1" latinLnBrk="0" hangingPunct="1">
        <a:spcBef>
          <a:spcPct val="0"/>
        </a:spcBef>
        <a:buNone/>
        <a:defRPr sz="2000" b="1" i="0" kern="1200" baseline="0">
          <a:solidFill>
            <a:srgbClr val="A7033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46" indent="-171446" algn="l" defTabSz="914377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000" kern="1200" baseline="0">
          <a:solidFill>
            <a:srgbClr val="1417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609600" y="692150"/>
            <a:ext cx="10972800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/>
              <a:t>Upravte</a:t>
            </a:r>
          </a:p>
        </p:txBody>
      </p:sp>
      <p:sp>
        <p:nvSpPr>
          <p:cNvPr id="1028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/>
              <a:t>První úroveň</a:t>
            </a:r>
          </a:p>
          <a:p>
            <a:pPr lvl="1"/>
            <a:r>
              <a:rPr lang="sk-SK" altLang="cs-CZ"/>
              <a:t>Druhá úroveň</a:t>
            </a:r>
          </a:p>
          <a:p>
            <a:pPr lvl="2"/>
            <a:r>
              <a:rPr lang="sk-SK" altLang="cs-CZ"/>
              <a:t>Tretia úroveň</a:t>
            </a:r>
          </a:p>
          <a:p>
            <a:pPr lvl="3"/>
            <a:r>
              <a:rPr lang="sk-SK" altLang="cs-CZ"/>
              <a:t>Štvrtá úroveň</a:t>
            </a:r>
          </a:p>
          <a:p>
            <a:pPr lvl="4"/>
            <a:r>
              <a:rPr lang="sk-SK" altLang="cs-CZ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9898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583ED03-F7F9-4E70-89D9-F867BACFCF07}" type="datetime1">
              <a:rPr lang="sk-SK" smtClean="0"/>
              <a:t>27. 4. 2026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cs typeface="+mn-cs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73EEE21-BDC6-4582-999A-441C612124AB}" type="slidenum">
              <a:rPr lang="sk-SK"/>
              <a:pPr>
                <a:defRPr/>
              </a:pPr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31979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40" r:id="rId1"/>
    <p:sldLayoutId id="2147484641" r:id="rId2"/>
    <p:sldLayoutId id="2147484642" r:id="rId3"/>
    <p:sldLayoutId id="2147484643" r:id="rId4"/>
    <p:sldLayoutId id="2147484644" r:id="rId5"/>
    <p:sldLayoutId id="2147484645" r:id="rId6"/>
    <p:sldLayoutId id="2147484646" r:id="rId7"/>
    <p:sldLayoutId id="2147484647" r:id="rId8"/>
    <p:sldLayoutId id="2147484648" r:id="rId9"/>
    <p:sldLayoutId id="2147484649" r:id="rId10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kern="1200">
          <a:solidFill>
            <a:srgbClr val="A70336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A70336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A70336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A70336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A70336"/>
          </a:solidFill>
          <a:latin typeface="Arial" charset="0"/>
          <a:cs typeface="Arial" charset="0"/>
        </a:defRPr>
      </a:lvl5pPr>
      <a:lvl6pPr marL="457189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7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66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5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63530" indent="-363530" algn="l" rtl="0" eaLnBrk="1" fontAlgn="base" hangingPunct="1">
        <a:spcBef>
          <a:spcPct val="20000"/>
        </a:spcBef>
        <a:spcAft>
          <a:spcPct val="0"/>
        </a:spcAft>
        <a:buClr>
          <a:srgbClr val="151261"/>
        </a:buClr>
        <a:buFont typeface="Wingdings" pitchFamily="2" charset="2"/>
        <a:buChar char="§"/>
        <a:defRPr sz="2800" kern="1200">
          <a:solidFill>
            <a:srgbClr val="141760"/>
          </a:solidFill>
          <a:latin typeface="Arial" pitchFamily="34" charset="0"/>
          <a:ea typeface="+mn-ea"/>
          <a:cs typeface="Arial" pitchFamily="34" charset="0"/>
        </a:defRPr>
      </a:lvl1pPr>
      <a:lvl2pPr marL="715945" indent="-352417" algn="l" rtl="0" eaLnBrk="1" fontAlgn="base" hangingPunct="1">
        <a:spcBef>
          <a:spcPct val="20000"/>
        </a:spcBef>
        <a:spcAft>
          <a:spcPct val="0"/>
        </a:spcAft>
        <a:buClr>
          <a:srgbClr val="141760"/>
        </a:buClr>
        <a:buFont typeface="Wingdings" pitchFamily="2" charset="2"/>
        <a:buChar char="Ø"/>
        <a:defRPr sz="2400" kern="1200">
          <a:solidFill>
            <a:srgbClr val="141760"/>
          </a:solidFill>
          <a:latin typeface="Arial" pitchFamily="34" charset="0"/>
          <a:ea typeface="+mn-ea"/>
          <a:cs typeface="Arial" pitchFamily="34" charset="0"/>
        </a:defRPr>
      </a:lvl2pPr>
      <a:lvl3pPr marL="981050" indent="-265107" algn="l" rtl="0" eaLnBrk="1" fontAlgn="base" hangingPunct="1">
        <a:spcBef>
          <a:spcPct val="20000"/>
        </a:spcBef>
        <a:spcAft>
          <a:spcPct val="0"/>
        </a:spcAft>
        <a:buClr>
          <a:srgbClr val="151261"/>
        </a:buClr>
        <a:buFont typeface="Arial" charset="0"/>
        <a:buChar char="•"/>
        <a:defRPr sz="2000" kern="1200">
          <a:solidFill>
            <a:srgbClr val="141760"/>
          </a:solidFill>
          <a:latin typeface="Arial" pitchFamily="34" charset="0"/>
          <a:ea typeface="+mn-ea"/>
          <a:cs typeface="Arial" pitchFamily="34" charset="0"/>
        </a:defRPr>
      </a:lvl3pPr>
      <a:lvl4pPr marL="1255682" indent="-274632" algn="l" rtl="0" eaLnBrk="1" fontAlgn="base" hangingPunct="1">
        <a:spcBef>
          <a:spcPct val="20000"/>
        </a:spcBef>
        <a:spcAft>
          <a:spcPct val="0"/>
        </a:spcAft>
        <a:buClr>
          <a:srgbClr val="151261"/>
        </a:buClr>
        <a:buFont typeface="Arial" charset="0"/>
        <a:buChar char="–"/>
        <a:defRPr kern="1200">
          <a:solidFill>
            <a:srgbClr val="141760"/>
          </a:solidFill>
          <a:latin typeface="Arial" pitchFamily="34" charset="0"/>
          <a:ea typeface="+mn-ea"/>
          <a:cs typeface="Arial" pitchFamily="34" charset="0"/>
        </a:defRPr>
      </a:lvl4pPr>
      <a:lvl5pPr marL="1520787" indent="-265107" algn="l" rtl="0" eaLnBrk="1" fontAlgn="base" hangingPunct="1">
        <a:spcBef>
          <a:spcPct val="20000"/>
        </a:spcBef>
        <a:spcAft>
          <a:spcPct val="0"/>
        </a:spcAft>
        <a:buClr>
          <a:srgbClr val="151261"/>
        </a:buClr>
        <a:buFont typeface="Arial" charset="0"/>
        <a:buChar char="»"/>
        <a:defRPr sz="1600" kern="1200">
          <a:solidFill>
            <a:srgbClr val="141760"/>
          </a:solidFill>
          <a:latin typeface="Arial" pitchFamily="34" charset="0"/>
          <a:ea typeface="+mn-ea"/>
          <a:cs typeface="Arial" pitchFamily="34" charset="0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linkedin.com/feed/update/urn:li:activity:7048316846764126208/#?lipi=urn%3Ali%3Apage%3Ad_flagship3_detail_base%3Baq2wuuQtRsKXyugGNco2fw%3D%3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mmr.gov.cz/cs/ministerstvo/stavebni-pravo/publikace-a-odborne-texty/vymezovani-zelene-infrastruktury-v-uzemnim-planu" TargetMode="External"/><Relationship Id="rId2" Type="http://schemas.openxmlformats.org/officeDocument/2006/relationships/hyperlink" Target="https://iprpraha.cz/stranka/4087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psp.cz/sqw/historie.sqw?o=10&amp;T=67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4070410" y="440956"/>
            <a:ext cx="4051180" cy="691265"/>
          </a:xfrm>
          <a:custGeom>
            <a:avLst/>
            <a:gdLst/>
            <a:ahLst/>
            <a:cxnLst/>
            <a:rect l="l" t="t" r="r" b="b"/>
            <a:pathLst>
              <a:path w="6076770" h="1036898">
                <a:moveTo>
                  <a:pt x="0" y="0"/>
                </a:moveTo>
                <a:lnTo>
                  <a:pt x="6076770" y="0"/>
                </a:lnTo>
                <a:lnTo>
                  <a:pt x="6076770" y="1036898"/>
                </a:lnTo>
                <a:lnTo>
                  <a:pt x="0" y="1036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4" name="Group 4"/>
          <p:cNvGrpSpPr/>
          <p:nvPr/>
        </p:nvGrpSpPr>
        <p:grpSpPr>
          <a:xfrm>
            <a:off x="2519142" y="5746915"/>
            <a:ext cx="7467867" cy="616437"/>
            <a:chOff x="0" y="0"/>
            <a:chExt cx="3457459" cy="28539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457460" cy="285397"/>
            </a:xfrm>
            <a:custGeom>
              <a:avLst/>
              <a:gdLst/>
              <a:ahLst/>
              <a:cxnLst/>
              <a:rect l="l" t="t" r="r" b="b"/>
              <a:pathLst>
                <a:path w="3457460" h="285397">
                  <a:moveTo>
                    <a:pt x="35248" y="0"/>
                  </a:moveTo>
                  <a:lnTo>
                    <a:pt x="3422212" y="0"/>
                  </a:lnTo>
                  <a:cubicBezTo>
                    <a:pt x="3431560" y="0"/>
                    <a:pt x="3440526" y="3714"/>
                    <a:pt x="3447136" y="10324"/>
                  </a:cubicBezTo>
                  <a:cubicBezTo>
                    <a:pt x="3453746" y="16934"/>
                    <a:pt x="3457460" y="25899"/>
                    <a:pt x="3457460" y="35248"/>
                  </a:cubicBezTo>
                  <a:lnTo>
                    <a:pt x="3457460" y="250149"/>
                  </a:lnTo>
                  <a:cubicBezTo>
                    <a:pt x="3457460" y="259497"/>
                    <a:pt x="3453746" y="268463"/>
                    <a:pt x="3447136" y="275073"/>
                  </a:cubicBezTo>
                  <a:cubicBezTo>
                    <a:pt x="3440526" y="281683"/>
                    <a:pt x="3431560" y="285397"/>
                    <a:pt x="3422212" y="285397"/>
                  </a:cubicBezTo>
                  <a:lnTo>
                    <a:pt x="35248" y="285397"/>
                  </a:lnTo>
                  <a:cubicBezTo>
                    <a:pt x="25899" y="285397"/>
                    <a:pt x="16934" y="281683"/>
                    <a:pt x="10324" y="275073"/>
                  </a:cubicBezTo>
                  <a:cubicBezTo>
                    <a:pt x="3714" y="268463"/>
                    <a:pt x="0" y="259497"/>
                    <a:pt x="0" y="250149"/>
                  </a:cubicBezTo>
                  <a:lnTo>
                    <a:pt x="0" y="35248"/>
                  </a:lnTo>
                  <a:cubicBezTo>
                    <a:pt x="0" y="25899"/>
                    <a:pt x="3714" y="16934"/>
                    <a:pt x="10324" y="10324"/>
                  </a:cubicBezTo>
                  <a:cubicBezTo>
                    <a:pt x="16934" y="3714"/>
                    <a:pt x="25899" y="0"/>
                    <a:pt x="35248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457459" cy="3234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519"/>
                </a:lnSpc>
              </a:pPr>
              <a:r>
                <a:rPr lang="en-US" sz="1799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Legislativa v pohybu: veřejné zakázky, práce a stavby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853155" y="2351006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Freeform 8"/>
          <p:cNvSpPr/>
          <p:nvPr/>
        </p:nvSpPr>
        <p:spPr>
          <a:xfrm>
            <a:off x="3625006" y="2351006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Freeform 9"/>
          <p:cNvSpPr/>
          <p:nvPr/>
        </p:nvSpPr>
        <p:spPr>
          <a:xfrm>
            <a:off x="6397955" y="2348282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5"/>
                </a:lnTo>
                <a:lnTo>
                  <a:pt x="0" y="32339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0" name="Freeform 10"/>
          <p:cNvSpPr/>
          <p:nvPr/>
        </p:nvSpPr>
        <p:spPr>
          <a:xfrm>
            <a:off x="9170905" y="2351006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11" name="Group 11"/>
          <p:cNvGrpSpPr/>
          <p:nvPr/>
        </p:nvGrpSpPr>
        <p:grpSpPr>
          <a:xfrm>
            <a:off x="759499" y="4506995"/>
            <a:ext cx="2428951" cy="616437"/>
            <a:chOff x="0" y="0"/>
            <a:chExt cx="1124552" cy="28539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24552" cy="285397"/>
            </a:xfrm>
            <a:custGeom>
              <a:avLst/>
              <a:gdLst/>
              <a:ahLst/>
              <a:cxnLst/>
              <a:rect l="l" t="t" r="r" b="b"/>
              <a:pathLst>
                <a:path w="1124552" h="285397">
                  <a:moveTo>
                    <a:pt x="108370" y="0"/>
                  </a:moveTo>
                  <a:lnTo>
                    <a:pt x="1016182" y="0"/>
                  </a:lnTo>
                  <a:cubicBezTo>
                    <a:pt x="1076033" y="0"/>
                    <a:pt x="1124552" y="48519"/>
                    <a:pt x="1124552" y="108370"/>
                  </a:cubicBezTo>
                  <a:lnTo>
                    <a:pt x="1124552" y="177027"/>
                  </a:lnTo>
                  <a:cubicBezTo>
                    <a:pt x="1124552" y="236878"/>
                    <a:pt x="1076033" y="285397"/>
                    <a:pt x="1016182" y="285397"/>
                  </a:cubicBezTo>
                  <a:lnTo>
                    <a:pt x="108370" y="285397"/>
                  </a:lnTo>
                  <a:cubicBezTo>
                    <a:pt x="48519" y="285397"/>
                    <a:pt x="0" y="236878"/>
                    <a:pt x="0" y="177027"/>
                  </a:cubicBezTo>
                  <a:lnTo>
                    <a:pt x="0" y="108370"/>
                  </a:lnTo>
                  <a:cubicBezTo>
                    <a:pt x="0" y="48519"/>
                    <a:pt x="48519" y="0"/>
                    <a:pt x="108370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124552" cy="3234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680"/>
                </a:lnSpc>
              </a:pPr>
              <a:r>
                <a:rPr lang="en-US" sz="1200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Mgr. František Korbel, Ph.D.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531351" y="4506995"/>
            <a:ext cx="2428951" cy="616437"/>
            <a:chOff x="0" y="0"/>
            <a:chExt cx="1124552" cy="28539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24552" cy="285397"/>
            </a:xfrm>
            <a:custGeom>
              <a:avLst/>
              <a:gdLst/>
              <a:ahLst/>
              <a:cxnLst/>
              <a:rect l="l" t="t" r="r" b="b"/>
              <a:pathLst>
                <a:path w="1124552" h="285397">
                  <a:moveTo>
                    <a:pt x="108370" y="0"/>
                  </a:moveTo>
                  <a:lnTo>
                    <a:pt x="1016182" y="0"/>
                  </a:lnTo>
                  <a:cubicBezTo>
                    <a:pt x="1076033" y="0"/>
                    <a:pt x="1124552" y="48519"/>
                    <a:pt x="1124552" y="108370"/>
                  </a:cubicBezTo>
                  <a:lnTo>
                    <a:pt x="1124552" y="177027"/>
                  </a:lnTo>
                  <a:cubicBezTo>
                    <a:pt x="1124552" y="236878"/>
                    <a:pt x="1076033" y="285397"/>
                    <a:pt x="1016182" y="285397"/>
                  </a:cubicBezTo>
                  <a:lnTo>
                    <a:pt x="108370" y="285397"/>
                  </a:lnTo>
                  <a:cubicBezTo>
                    <a:pt x="48519" y="285397"/>
                    <a:pt x="0" y="236878"/>
                    <a:pt x="0" y="177027"/>
                  </a:cubicBezTo>
                  <a:lnTo>
                    <a:pt x="0" y="108370"/>
                  </a:lnTo>
                  <a:cubicBezTo>
                    <a:pt x="0" y="48519"/>
                    <a:pt x="48519" y="0"/>
                    <a:pt x="108370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124552" cy="3234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680"/>
                </a:lnSpc>
              </a:pPr>
              <a:r>
                <a:rPr lang="en-US" sz="1200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Mgr. Pavel Kroupa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304300" y="4506995"/>
            <a:ext cx="2428951" cy="616437"/>
            <a:chOff x="0" y="0"/>
            <a:chExt cx="1124552" cy="28539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124552" cy="285397"/>
            </a:xfrm>
            <a:custGeom>
              <a:avLst/>
              <a:gdLst/>
              <a:ahLst/>
              <a:cxnLst/>
              <a:rect l="l" t="t" r="r" b="b"/>
              <a:pathLst>
                <a:path w="1124552" h="285397">
                  <a:moveTo>
                    <a:pt x="108370" y="0"/>
                  </a:moveTo>
                  <a:lnTo>
                    <a:pt x="1016182" y="0"/>
                  </a:lnTo>
                  <a:cubicBezTo>
                    <a:pt x="1076033" y="0"/>
                    <a:pt x="1124552" y="48519"/>
                    <a:pt x="1124552" y="108370"/>
                  </a:cubicBezTo>
                  <a:lnTo>
                    <a:pt x="1124552" y="177027"/>
                  </a:lnTo>
                  <a:cubicBezTo>
                    <a:pt x="1124552" y="236878"/>
                    <a:pt x="1076033" y="285397"/>
                    <a:pt x="1016182" y="285397"/>
                  </a:cubicBezTo>
                  <a:lnTo>
                    <a:pt x="108370" y="285397"/>
                  </a:lnTo>
                  <a:cubicBezTo>
                    <a:pt x="48519" y="285397"/>
                    <a:pt x="0" y="236878"/>
                    <a:pt x="0" y="177027"/>
                  </a:cubicBezTo>
                  <a:lnTo>
                    <a:pt x="0" y="108370"/>
                  </a:lnTo>
                  <a:cubicBezTo>
                    <a:pt x="0" y="48519"/>
                    <a:pt x="48519" y="0"/>
                    <a:pt x="108370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124552" cy="3234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680"/>
                </a:lnSpc>
              </a:pPr>
              <a:r>
                <a:rPr lang="en-US" sz="1200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Mgr. Marie Janšová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077249" y="4506995"/>
            <a:ext cx="2428951" cy="616437"/>
            <a:chOff x="0" y="0"/>
            <a:chExt cx="1124552" cy="28539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124552" cy="285397"/>
            </a:xfrm>
            <a:custGeom>
              <a:avLst/>
              <a:gdLst/>
              <a:ahLst/>
              <a:cxnLst/>
              <a:rect l="l" t="t" r="r" b="b"/>
              <a:pathLst>
                <a:path w="1124552" h="285397">
                  <a:moveTo>
                    <a:pt x="108370" y="0"/>
                  </a:moveTo>
                  <a:lnTo>
                    <a:pt x="1016182" y="0"/>
                  </a:lnTo>
                  <a:cubicBezTo>
                    <a:pt x="1076033" y="0"/>
                    <a:pt x="1124552" y="48519"/>
                    <a:pt x="1124552" y="108370"/>
                  </a:cubicBezTo>
                  <a:lnTo>
                    <a:pt x="1124552" y="177027"/>
                  </a:lnTo>
                  <a:cubicBezTo>
                    <a:pt x="1124552" y="236878"/>
                    <a:pt x="1076033" y="285397"/>
                    <a:pt x="1016182" y="285397"/>
                  </a:cubicBezTo>
                  <a:lnTo>
                    <a:pt x="108370" y="285397"/>
                  </a:lnTo>
                  <a:cubicBezTo>
                    <a:pt x="48519" y="285397"/>
                    <a:pt x="0" y="236878"/>
                    <a:pt x="0" y="177027"/>
                  </a:cubicBezTo>
                  <a:lnTo>
                    <a:pt x="0" y="108370"/>
                  </a:lnTo>
                  <a:cubicBezTo>
                    <a:pt x="0" y="48519"/>
                    <a:pt x="48519" y="0"/>
                    <a:pt x="108370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124552" cy="3234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680"/>
                </a:lnSpc>
              </a:pPr>
              <a:r>
                <a:rPr lang="en-US" sz="1200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Doc. JUDr. Jakub Morávek, Ph.D.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083086" y="2453546"/>
            <a:ext cx="1553517" cy="1553517"/>
            <a:chOff x="0" y="0"/>
            <a:chExt cx="6350000" cy="6350000"/>
          </a:xfrm>
        </p:grpSpPr>
        <p:sp>
          <p:nvSpPr>
            <p:cNvPr id="24" name="Freeform 24"/>
            <p:cNvSpPr/>
            <p:nvPr/>
          </p:nvSpPr>
          <p:spPr>
            <a:xfrm>
              <a:off x="541020" y="537210"/>
              <a:ext cx="5255260" cy="5255260"/>
            </a:xfrm>
            <a:custGeom>
              <a:avLst/>
              <a:gdLst/>
              <a:ahLst/>
              <a:cxnLst/>
              <a:rect l="l" t="t" r="r" b="b"/>
              <a:pathLst>
                <a:path w="5255260" h="5255260">
                  <a:moveTo>
                    <a:pt x="2627630" y="0"/>
                  </a:moveTo>
                  <a:cubicBezTo>
                    <a:pt x="1176430" y="0"/>
                    <a:pt x="0" y="1176430"/>
                    <a:pt x="0" y="2627630"/>
                  </a:cubicBezTo>
                  <a:cubicBezTo>
                    <a:pt x="0" y="4078830"/>
                    <a:pt x="1176430" y="5255260"/>
                    <a:pt x="2627630" y="5255260"/>
                  </a:cubicBezTo>
                  <a:cubicBezTo>
                    <a:pt x="4078830" y="5255260"/>
                    <a:pt x="5255260" y="4078830"/>
                    <a:pt x="5255260" y="2627630"/>
                  </a:cubicBezTo>
                  <a:cubicBezTo>
                    <a:pt x="5255260" y="1176430"/>
                    <a:pt x="4078830" y="0"/>
                    <a:pt x="2627630" y="0"/>
                  </a:cubicBezTo>
                  <a:close/>
                </a:path>
              </a:pathLst>
            </a:custGeom>
            <a:blipFill>
              <a:blip r:embed="rId5"/>
              <a:stretch>
                <a:fillRect t="-25187" b="-25187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816180" y="2453546"/>
            <a:ext cx="1553517" cy="1553517"/>
            <a:chOff x="0" y="0"/>
            <a:chExt cx="6350000" cy="6350000"/>
          </a:xfrm>
        </p:grpSpPr>
        <p:sp>
          <p:nvSpPr>
            <p:cNvPr id="26" name="Freeform 26"/>
            <p:cNvSpPr/>
            <p:nvPr/>
          </p:nvSpPr>
          <p:spPr>
            <a:xfrm>
              <a:off x="541020" y="537210"/>
              <a:ext cx="5255260" cy="5255260"/>
            </a:xfrm>
            <a:custGeom>
              <a:avLst/>
              <a:gdLst/>
              <a:ahLst/>
              <a:cxnLst/>
              <a:rect l="l" t="t" r="r" b="b"/>
              <a:pathLst>
                <a:path w="5255260" h="5255260">
                  <a:moveTo>
                    <a:pt x="2627630" y="0"/>
                  </a:moveTo>
                  <a:cubicBezTo>
                    <a:pt x="1176430" y="0"/>
                    <a:pt x="0" y="1176430"/>
                    <a:pt x="0" y="2627630"/>
                  </a:cubicBezTo>
                  <a:cubicBezTo>
                    <a:pt x="0" y="4078830"/>
                    <a:pt x="1176430" y="5255260"/>
                    <a:pt x="2627630" y="5255260"/>
                  </a:cubicBezTo>
                  <a:cubicBezTo>
                    <a:pt x="4078830" y="5255260"/>
                    <a:pt x="5255260" y="4078830"/>
                    <a:pt x="5255260" y="2627630"/>
                  </a:cubicBezTo>
                  <a:cubicBezTo>
                    <a:pt x="5255260" y="1176430"/>
                    <a:pt x="4078830" y="0"/>
                    <a:pt x="2627630" y="0"/>
                  </a:cubicBezTo>
                  <a:close/>
                </a:path>
              </a:pathLst>
            </a:custGeom>
            <a:blipFill>
              <a:blip r:embed="rId6"/>
              <a:stretch>
                <a:fillRect t="-8635" b="-8635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6590546" y="2453546"/>
            <a:ext cx="1553517" cy="1553517"/>
            <a:chOff x="0" y="0"/>
            <a:chExt cx="6350000" cy="6350000"/>
          </a:xfrm>
        </p:grpSpPr>
        <p:sp>
          <p:nvSpPr>
            <p:cNvPr id="28" name="Freeform 28"/>
            <p:cNvSpPr/>
            <p:nvPr/>
          </p:nvSpPr>
          <p:spPr>
            <a:xfrm>
              <a:off x="541020" y="537210"/>
              <a:ext cx="5255260" cy="5255260"/>
            </a:xfrm>
            <a:custGeom>
              <a:avLst/>
              <a:gdLst/>
              <a:ahLst/>
              <a:cxnLst/>
              <a:rect l="l" t="t" r="r" b="b"/>
              <a:pathLst>
                <a:path w="5255260" h="5255260">
                  <a:moveTo>
                    <a:pt x="2627630" y="0"/>
                  </a:moveTo>
                  <a:cubicBezTo>
                    <a:pt x="1176430" y="0"/>
                    <a:pt x="0" y="1176430"/>
                    <a:pt x="0" y="2627630"/>
                  </a:cubicBezTo>
                  <a:cubicBezTo>
                    <a:pt x="0" y="4078830"/>
                    <a:pt x="1176430" y="5255260"/>
                    <a:pt x="2627630" y="5255260"/>
                  </a:cubicBezTo>
                  <a:cubicBezTo>
                    <a:pt x="4078830" y="5255260"/>
                    <a:pt x="5255260" y="4078830"/>
                    <a:pt x="5255260" y="2627630"/>
                  </a:cubicBezTo>
                  <a:cubicBezTo>
                    <a:pt x="5255260" y="1176430"/>
                    <a:pt x="4078830" y="0"/>
                    <a:pt x="2627630" y="0"/>
                  </a:cubicBezTo>
                  <a:close/>
                </a:path>
              </a:pathLst>
            </a:custGeom>
            <a:blipFill>
              <a:blip r:embed="rId7"/>
              <a:stretch>
                <a:fillRect l="-21428" r="-21428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9364910" y="2453546"/>
            <a:ext cx="1553517" cy="1553517"/>
            <a:chOff x="0" y="0"/>
            <a:chExt cx="6350000" cy="6350000"/>
          </a:xfrm>
        </p:grpSpPr>
        <p:sp>
          <p:nvSpPr>
            <p:cNvPr id="30" name="Freeform 30"/>
            <p:cNvSpPr/>
            <p:nvPr/>
          </p:nvSpPr>
          <p:spPr>
            <a:xfrm>
              <a:off x="541020" y="537210"/>
              <a:ext cx="5255260" cy="5255260"/>
            </a:xfrm>
            <a:custGeom>
              <a:avLst/>
              <a:gdLst/>
              <a:ahLst/>
              <a:cxnLst/>
              <a:rect l="l" t="t" r="r" b="b"/>
              <a:pathLst>
                <a:path w="5255260" h="5255260">
                  <a:moveTo>
                    <a:pt x="2627630" y="0"/>
                  </a:moveTo>
                  <a:cubicBezTo>
                    <a:pt x="1176430" y="0"/>
                    <a:pt x="0" y="1176430"/>
                    <a:pt x="0" y="2627630"/>
                  </a:cubicBezTo>
                  <a:cubicBezTo>
                    <a:pt x="0" y="4078830"/>
                    <a:pt x="1176430" y="5255260"/>
                    <a:pt x="2627630" y="5255260"/>
                  </a:cubicBezTo>
                  <a:cubicBezTo>
                    <a:pt x="4078830" y="5255260"/>
                    <a:pt x="5255260" y="4078830"/>
                    <a:pt x="5255260" y="2627630"/>
                  </a:cubicBezTo>
                  <a:cubicBezTo>
                    <a:pt x="5255260" y="1176430"/>
                    <a:pt x="4078830" y="0"/>
                    <a:pt x="2627630" y="0"/>
                  </a:cubicBez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BCC69-250A-DE43-3EF2-76039415D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96CF16-295C-B807-852D-EFF82E7FF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980728"/>
            <a:ext cx="8640960" cy="504056"/>
          </a:xfrm>
        </p:spPr>
        <p:txBody>
          <a:bodyPr/>
          <a:lstStyle/>
          <a:p>
            <a:r>
              <a:rPr lang="cs-CZ" sz="2400" dirty="0"/>
              <a:t>§ 1a – podpora dohody a smíru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5CEAFA0-ADDC-4087-C6EB-04F24904C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528" y="1648682"/>
            <a:ext cx="8712968" cy="502067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(4) Při řešení rozporů a námitek podle tohoto zákona orgány územního plánování a stavební úřady usilují o dosažení smíru.</a:t>
            </a:r>
          </a:p>
          <a:p>
            <a:pPr marL="0" indent="0"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cs-CZ" sz="2000" dirty="0">
                <a:ea typeface="Times New Roman" panose="02020603050405020304" pitchFamily="18" charset="0"/>
              </a:rPr>
              <a:t>→ základní zásada navazující na § 5 SpŘ</a:t>
            </a:r>
          </a:p>
          <a:p>
            <a:pPr marL="0" indent="0"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cs-CZ" sz="2000" dirty="0">
                <a:ea typeface="Times New Roman" panose="02020603050405020304" pitchFamily="18" charset="0"/>
              </a:rPr>
              <a:t>→ konkrétní projevy v § 191a (správní smír) a § 308a (soudní smír), a to i v soukromoprávní rovině</a:t>
            </a:r>
          </a:p>
          <a:p>
            <a:pPr marL="0" indent="0"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cs-CZ" sz="2000" i="1" dirty="0"/>
              <a:t>„Obsahem smíru může být zejména zpětvzetí žaloby, poskytnutí finanční náhrady nebo provedení kompenzačních nebo zmírňujících opatření.“</a:t>
            </a:r>
          </a:p>
          <a:p>
            <a:pPr marL="0" indent="0"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cs-CZ" sz="2000" i="1" dirty="0">
                <a:ea typeface="Times New Roman" panose="02020603050405020304" pitchFamily="18" charset="0"/>
              </a:rPr>
              <a:t>„Nezúčastní-li se účastník řízení bez důvodné omluvy nařízeného jednání o smíru, k jeho námitkám se nepřihlíží.“</a:t>
            </a:r>
          </a:p>
          <a:p>
            <a:pPr marL="0" indent="0"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None/>
            </a:pPr>
            <a:endParaRPr lang="cs-CZ" sz="2000" b="1" dirty="0">
              <a:effectLst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None/>
            </a:pPr>
            <a:endParaRPr lang="cs-CZ" sz="2000" b="1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B3C6BFE-77CC-6768-FD6C-4B5C58097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10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32891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AC60F0-BF59-0F4F-A439-7C66FE26C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55" y="980729"/>
            <a:ext cx="9072997" cy="509140"/>
          </a:xfrm>
        </p:spPr>
        <p:txBody>
          <a:bodyPr/>
          <a:lstStyle/>
          <a:p>
            <a:r>
              <a:rPr lang="cs-CZ" sz="2400" dirty="0"/>
              <a:t>Návrat k původní myšlence → integrace v povolování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0E2765-B882-4348-BB73-DFFF9DB27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7568" y="1628801"/>
            <a:ext cx="7920880" cy="79208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800"/>
              </a:spcBef>
              <a:buNone/>
            </a:pPr>
            <a:r>
              <a:rPr lang="cs-CZ" sz="2000" b="1" dirty="0"/>
              <a:t>1 úřad – 1 řízení – 1 razítko </a:t>
            </a:r>
            <a:r>
              <a:rPr lang="cs-CZ" sz="2000" dirty="0"/>
              <a:t>= zjednodušení, sjednocení, zrychlení a zlepšení výkonu státní stavební správy</a:t>
            </a:r>
          </a:p>
          <a:p>
            <a:pPr marL="0" indent="0" algn="just">
              <a:lnSpc>
                <a:spcPct val="110000"/>
              </a:lnSpc>
              <a:spcBef>
                <a:spcPts val="800"/>
              </a:spcBef>
              <a:buNone/>
            </a:pPr>
            <a:endParaRPr lang="cs-CZ" sz="2000" dirty="0"/>
          </a:p>
          <a:p>
            <a:pPr marL="363530" indent="-363530" algn="just">
              <a:lnSpc>
                <a:spcPct val="110000"/>
              </a:lnSpc>
              <a:spcBef>
                <a:spcPts val="800"/>
              </a:spcBef>
            </a:pPr>
            <a:endParaRPr lang="cs-CZ" sz="2000" dirty="0"/>
          </a:p>
          <a:p>
            <a:pPr marL="363530" indent="-363530" algn="just">
              <a:lnSpc>
                <a:spcPct val="110000"/>
              </a:lnSpc>
              <a:spcBef>
                <a:spcPts val="800"/>
              </a:spcBef>
            </a:pPr>
            <a:endParaRPr lang="cs-CZ" sz="2000" dirty="0"/>
          </a:p>
          <a:p>
            <a:pPr marL="363530" indent="-363530" algn="just">
              <a:lnSpc>
                <a:spcPct val="110000"/>
              </a:lnSpc>
              <a:spcBef>
                <a:spcPts val="800"/>
              </a:spcBef>
            </a:pPr>
            <a:endParaRPr lang="cs-CZ" sz="2000" dirty="0"/>
          </a:p>
          <a:p>
            <a:pPr marL="363530" indent="-363530" algn="just">
              <a:lnSpc>
                <a:spcPct val="110000"/>
              </a:lnSpc>
              <a:spcBef>
                <a:spcPts val="800"/>
              </a:spcBef>
            </a:pPr>
            <a:endParaRPr lang="cs-CZ" sz="2000" dirty="0"/>
          </a:p>
          <a:p>
            <a:pPr marL="363530" indent="-363530" algn="just">
              <a:lnSpc>
                <a:spcPct val="110000"/>
              </a:lnSpc>
              <a:spcBef>
                <a:spcPts val="800"/>
              </a:spcBef>
            </a:pPr>
            <a:endParaRPr lang="cs-CZ" sz="2000" dirty="0"/>
          </a:p>
          <a:p>
            <a:pPr marL="363530" indent="-363530" algn="just">
              <a:lnSpc>
                <a:spcPct val="110000"/>
              </a:lnSpc>
              <a:spcBef>
                <a:spcPts val="800"/>
              </a:spcBef>
            </a:pPr>
            <a:endParaRPr lang="cs-CZ" sz="2000" dirty="0"/>
          </a:p>
          <a:p>
            <a:pPr marL="363530" indent="-363530" algn="just">
              <a:lnSpc>
                <a:spcPct val="110000"/>
              </a:lnSpc>
              <a:spcBef>
                <a:spcPts val="800"/>
              </a:spcBef>
            </a:pPr>
            <a:endParaRPr lang="cs-CZ" sz="2000" dirty="0"/>
          </a:p>
          <a:p>
            <a:pPr marL="363530" indent="-363530" algn="just">
              <a:lnSpc>
                <a:spcPct val="110000"/>
              </a:lnSpc>
              <a:spcBef>
                <a:spcPts val="800"/>
              </a:spcBef>
            </a:pPr>
            <a:endParaRPr lang="cs-CZ" sz="2000" dirty="0"/>
          </a:p>
          <a:p>
            <a:pPr marL="363530" indent="-363530" algn="just">
              <a:lnSpc>
                <a:spcPct val="110000"/>
              </a:lnSpc>
              <a:spcBef>
                <a:spcPts val="800"/>
              </a:spcBef>
            </a:pPr>
            <a:endParaRPr lang="cs-CZ" sz="20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B57FB1-C4E2-2242-A400-A44303CD5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11</a:t>
            </a:fld>
            <a:endParaRPr lang="sk-SK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FAA913CA-8FC3-FD3A-FFDD-75EBA4FD37F9}"/>
              </a:ext>
            </a:extLst>
          </p:cNvPr>
          <p:cNvSpPr txBox="1">
            <a:spLocks/>
          </p:cNvSpPr>
          <p:nvPr/>
        </p:nvSpPr>
        <p:spPr>
          <a:xfrm>
            <a:off x="2279576" y="5661248"/>
            <a:ext cx="8418762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914377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000" kern="1200" baseline="0">
                <a:solidFill>
                  <a:srgbClr val="1417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32" indent="-28574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cs-CZ" sz="2000" dirty="0"/>
              <a:t>Schváleno změnovým zákonem č. 284/2021 Sb., opuštěno po volbách novelou č. 152/2023 Sb. a nyní znovu vráceno v tisku 67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E28ADCE-0E48-A99E-DD08-381CFB0DC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560" y="2348880"/>
            <a:ext cx="8418762" cy="3139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766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5C9EC-F357-221D-B5C7-A79D4843C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24367C-313E-2C32-6D26-032ED0EB9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24744"/>
            <a:ext cx="7920880" cy="360040"/>
          </a:xfrm>
        </p:spPr>
        <p:txBody>
          <a:bodyPr/>
          <a:lstStyle/>
          <a:p>
            <a:r>
              <a:rPr lang="cs-CZ" sz="2400" dirty="0"/>
              <a:t>§ 1b – obecná integrační klauzule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904BF3D-B42F-D0BE-7309-E3F3E21EB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772816"/>
            <a:ext cx="8928992" cy="4896544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(1) Stavební úřady posuzují a chrání veřejné zájmy podle tohoto zákona a další veřejné zájmy zejména v oblasti</a:t>
            </a:r>
          </a:p>
          <a:p>
            <a:pPr marL="323850" indent="-32385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a) života a zdraví lidí, </a:t>
            </a:r>
          </a:p>
          <a:p>
            <a:pPr marL="323850" indent="-32385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b) životního prostředí, </a:t>
            </a:r>
          </a:p>
          <a:p>
            <a:pPr marL="323850" indent="-32385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c) státní památkové péče, </a:t>
            </a:r>
          </a:p>
          <a:p>
            <a:pPr marL="323850" indent="-32385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d) veřejné infrastruktury, </a:t>
            </a:r>
          </a:p>
          <a:p>
            <a:pPr marL="323850" indent="-32385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e) zemědělství, lesnictví a ochrany zvířat, </a:t>
            </a:r>
          </a:p>
          <a:p>
            <a:pPr marL="323850" indent="-32385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f) nerostného bohatství, hornické činnosti a výbušnin, </a:t>
            </a:r>
          </a:p>
          <a:p>
            <a:pPr marL="323850" indent="-32385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g) výroby a hospodaření s energií, </a:t>
            </a:r>
          </a:p>
          <a:p>
            <a:pPr marL="323850" indent="-32385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h) požární ochrany a integrovaného záchranného systému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A79BA9-7F01-F3A1-472C-2D8F62ED0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12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99599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9E823-9FB1-AEB4-8C79-F66BABCE2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010392-F87B-D6B6-1F57-D9F5AC45E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24744"/>
            <a:ext cx="7920880" cy="360040"/>
          </a:xfrm>
        </p:spPr>
        <p:txBody>
          <a:bodyPr/>
          <a:lstStyle/>
          <a:p>
            <a:r>
              <a:rPr lang="cs-CZ" sz="2400" dirty="0"/>
              <a:t>§ 1b/2 – důsledky integrace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10041C3-4755-3692-8B25-69D084A6B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772816"/>
            <a:ext cx="8928992" cy="4752528"/>
          </a:xfrm>
        </p:spPr>
        <p:txBody>
          <a:bodyPr>
            <a:noAutofit/>
          </a:bodyPr>
          <a:lstStyle/>
          <a:p>
            <a:pPr marL="323850" indent="-323850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(2) Při posuzování a ochraně veřejných zájmů podle odstavce 1 </a:t>
            </a:r>
            <a:r>
              <a:rPr lang="cs-CZ" sz="2000" b="1" dirty="0">
                <a:solidFill>
                  <a:srgbClr val="A70336"/>
                </a:solidFill>
                <a:effectLst/>
                <a:ea typeface="Times New Roman" panose="02020603050405020304" pitchFamily="18" charset="0"/>
              </a:rPr>
              <a:t>vykonávají stavební úřady pravomoc dotčených orgánů 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podle jiných zákonů namísto těchto orgánů, nestanoví-li zvláštní zákon jinak. </a:t>
            </a:r>
          </a:p>
          <a:p>
            <a:pPr marL="323850" indent="-323850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	</a:t>
            </a:r>
            <a:r>
              <a:rPr lang="cs-CZ" sz="2000" b="1" dirty="0">
                <a:solidFill>
                  <a:srgbClr val="A70336"/>
                </a:solidFill>
                <a:effectLst/>
                <a:ea typeface="Times New Roman" panose="02020603050405020304" pitchFamily="18" charset="0"/>
              </a:rPr>
              <a:t>Rozhodnutí stavebního úřadu nahrazuje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 rozhodnutí, závazná stanoviska a jiné úkony dotčených orgánů, nestanoví-li zvláštní zákon jinak.</a:t>
            </a:r>
          </a:p>
          <a:p>
            <a:pPr marL="323850" indent="-323850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dirty="0">
                <a:ea typeface="Times New Roman" panose="02020603050405020304" pitchFamily="18" charset="0"/>
              </a:rPr>
              <a:t>→ související rozsáhlé změny složkových zákonů</a:t>
            </a:r>
            <a:endParaRPr lang="cs-CZ" sz="20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B6548EA-BF4E-1351-936A-6EE8057C5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13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78760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, kruh, snímek obrazovky, Barevnost&#10;&#10;Popis byl vytvořen automaticky">
            <a:extLst>
              <a:ext uri="{FF2B5EF4-FFF2-40B4-BE49-F238E27FC236}">
                <a16:creationId xmlns:a16="http://schemas.microsoft.com/office/drawing/2014/main" id="{2EBAD435-4131-C122-68AF-E4F436E383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51" r="1" b="30194"/>
          <a:stretch/>
        </p:blipFill>
        <p:spPr bwMode="auto">
          <a:xfrm>
            <a:off x="120650" y="68263"/>
            <a:ext cx="11950700" cy="67214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číslo snímku 3" hidden="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  <a:defRPr/>
            </a:pPr>
            <a:fld id="{4D591142-52C5-4B8E-A2CE-A70833A3C942}" type="slidenum">
              <a:rPr lang="sk-SK" smtClean="0"/>
              <a:pPr>
                <a:spcAft>
                  <a:spcPts val="600"/>
                </a:spcAft>
                <a:defRPr/>
              </a:pPr>
              <a:t>14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30076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C414A-9CB2-1680-9963-79F768716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025745D6-3601-92FA-0ECC-DE7907B16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1196757"/>
            <a:ext cx="8784976" cy="432043"/>
          </a:xfrm>
        </p:spPr>
        <p:txBody>
          <a:bodyPr>
            <a:noAutofit/>
          </a:bodyPr>
          <a:lstStyle/>
          <a:p>
            <a:r>
              <a:rPr lang="cs-CZ" sz="2400" dirty="0"/>
              <a:t>Plná integrace → posuzuje a rozhoduje jen stavební úřad</a:t>
            </a:r>
          </a:p>
        </p:txBody>
      </p:sp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8DFBAA66-83C9-8139-53B0-88D50B38E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528" y="1792698"/>
            <a:ext cx="9073008" cy="4876662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2200" dirty="0">
                <a:solidFill>
                  <a:srgbClr val="00B050"/>
                </a:solidFill>
              </a:rPr>
              <a:t>Požární ochrana – stavby kategorie I (dříve ZS HZS ČR)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2200" dirty="0">
                <a:solidFill>
                  <a:srgbClr val="00B050"/>
                </a:solidFill>
              </a:rPr>
              <a:t>Památková péče – ochranná pásma (dnes ZS + vyjádření NPÚ)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2200" dirty="0">
                <a:solidFill>
                  <a:srgbClr val="00B050"/>
                </a:solidFill>
              </a:rPr>
              <a:t>ZPF – v zastavitelném území či koridoru (dnes ZS)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2200" dirty="0">
                <a:solidFill>
                  <a:srgbClr val="00B050"/>
                </a:solidFill>
              </a:rPr>
              <a:t>Ochrana přírody a krajiny – VKP, krajinný ráz, odchylný postup, kácení, náhradní výsadba, ochranná pásma, některé výjimky, památné stromy, rušení cest (dnes ZS nebo rozhodnutí)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2200" dirty="0">
                <a:solidFill>
                  <a:srgbClr val="00B050"/>
                </a:solidFill>
              </a:rPr>
              <a:t>Ochrana veřejného zdraví – hygiena staveb (dnes ZS KHS / DESÚ)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2200" dirty="0">
                <a:solidFill>
                  <a:srgbClr val="00B050"/>
                </a:solidFill>
              </a:rPr>
              <a:t>Odpady – nakládání s odpady (dnes ZS)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2200" dirty="0">
                <a:solidFill>
                  <a:srgbClr val="00B050"/>
                </a:solidFill>
              </a:rPr>
              <a:t>Prevence závažných havárií – dnes ZS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2200" dirty="0">
                <a:solidFill>
                  <a:srgbClr val="00B050"/>
                </a:solidFill>
              </a:rPr>
              <a:t>Atd.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615AF95-D51A-5A39-898A-C0353E780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591142-52C5-4B8E-A2CE-A70833A3C942}" type="slidenum">
              <a:rPr lang="sk-SK" smtClean="0"/>
              <a:pPr>
                <a:defRPr/>
              </a:pPr>
              <a:t>15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683736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AF9F3-E65E-8C34-8FE3-DB6DCD995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66BE44C7-D80A-66C8-AE02-F7ACEE78D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1196757"/>
            <a:ext cx="8784976" cy="432043"/>
          </a:xfrm>
        </p:spPr>
        <p:txBody>
          <a:bodyPr>
            <a:noAutofit/>
          </a:bodyPr>
          <a:lstStyle/>
          <a:p>
            <a:r>
              <a:rPr lang="cs-CZ" sz="2400" dirty="0"/>
              <a:t>Integrace jen s odborným vyjádřením DOSSu</a:t>
            </a:r>
          </a:p>
        </p:txBody>
      </p:sp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8A3BE1C9-3FFD-363F-CBC4-A14980A14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528" y="1792698"/>
            <a:ext cx="9217024" cy="4876662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1200"/>
              </a:spcBef>
              <a:buAutoNum type="arabicPeriod"/>
            </a:pPr>
            <a:r>
              <a:rPr lang="cs-CZ" sz="2200" dirty="0"/>
              <a:t>Požární ochrana – stavby kategorie II (dnes ZS HZS ČR)</a:t>
            </a:r>
          </a:p>
          <a:p>
            <a:pPr marL="457200" indent="-457200">
              <a:spcBef>
                <a:spcPts val="1200"/>
              </a:spcBef>
              <a:buAutoNum type="arabicPeriod"/>
            </a:pPr>
            <a:r>
              <a:rPr lang="cs-CZ" sz="2200" dirty="0"/>
              <a:t>Památková péče – rezervace a zóny (dnes ZS + vyjádření NPÚ)</a:t>
            </a:r>
          </a:p>
          <a:p>
            <a:pPr marL="457200" indent="-457200">
              <a:spcBef>
                <a:spcPts val="1200"/>
              </a:spcBef>
              <a:buAutoNum type="arabicPeriod"/>
            </a:pPr>
            <a:r>
              <a:rPr lang="cs-CZ" sz="2200" dirty="0"/>
              <a:t>Životní prostředí – zvláště chráněné druhy kat. II (dnes rozhodnutí) </a:t>
            </a:r>
          </a:p>
          <a:p>
            <a:pPr marL="457200" indent="-457200">
              <a:spcBef>
                <a:spcPts val="1200"/>
              </a:spcBef>
              <a:buAutoNum type="arabicPeriod"/>
            </a:pPr>
            <a:r>
              <a:rPr lang="cs-CZ" sz="2200" dirty="0"/>
              <a:t>Veterinární zákon (dnes ZS)</a:t>
            </a:r>
          </a:p>
          <a:p>
            <a:pPr marL="457200" indent="-457200">
              <a:spcBef>
                <a:spcPts val="1200"/>
              </a:spcBef>
              <a:buAutoNum type="arabicPeriod"/>
            </a:pPr>
            <a:r>
              <a:rPr lang="cs-CZ" sz="2200" dirty="0"/>
              <a:t>Vodní zákon – stavby ovlivňující vodní poměry (dnes ZS, § 17 VodZ) </a:t>
            </a:r>
          </a:p>
          <a:p>
            <a:pPr marL="457200" indent="-457200">
              <a:spcBef>
                <a:spcPts val="1200"/>
              </a:spcBef>
              <a:buAutoNum type="arabicPeriod"/>
            </a:pPr>
            <a:r>
              <a:rPr lang="cs-CZ" sz="2200" dirty="0"/>
              <a:t>Lesní zákon – dotčení nebo odnětí lesních pozemků (dnes ZS)</a:t>
            </a:r>
          </a:p>
          <a:p>
            <a:pPr marL="457200" indent="-457200">
              <a:spcBef>
                <a:spcPts val="1200"/>
              </a:spcBef>
              <a:buAutoNum type="arabicPeriod"/>
            </a:pPr>
            <a:r>
              <a:rPr lang="cs-CZ" sz="2200" dirty="0"/>
              <a:t>Zákon o ochraně ovzduší – stacionární zdroje (dnes ZS)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AutoNum type="arabicPeriod"/>
            </a:pPr>
            <a:r>
              <a:rPr lang="cs-CZ" sz="2200" dirty="0">
                <a:ea typeface="Times New Roman" panose="02020603050405020304" pitchFamily="18" charset="0"/>
              </a:rPr>
              <a:t>Stávající externí odborná vyjádření – Policie, NPÚ, SÚJB</a:t>
            </a:r>
            <a:endParaRPr lang="cs-CZ" sz="2200" b="1" dirty="0">
              <a:ea typeface="Times New Roman" panose="02020603050405020304" pitchFamily="18" charset="0"/>
            </a:endParaRPr>
          </a:p>
          <a:p>
            <a:pPr marL="457200" indent="-457200">
              <a:spcBef>
                <a:spcPts val="1200"/>
              </a:spcBef>
              <a:buAutoNum type="arabicPeriod"/>
            </a:pPr>
            <a:endParaRPr lang="cs-CZ" sz="22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217A7FA-2ABC-BAD7-E5B2-62C5B3F71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591142-52C5-4B8E-A2CE-A70833A3C942}" type="slidenum">
              <a:rPr lang="sk-SK" smtClean="0"/>
              <a:pPr>
                <a:defRPr/>
              </a:pPr>
              <a:t>16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225464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8E8AA-F303-AAE4-C08C-AB41BA979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C3A109BE-6161-CB4C-14BA-9E4C7A4E0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1196757"/>
            <a:ext cx="8784976" cy="432043"/>
          </a:xfrm>
        </p:spPr>
        <p:txBody>
          <a:bodyPr>
            <a:noAutofit/>
          </a:bodyPr>
          <a:lstStyle/>
          <a:p>
            <a:r>
              <a:rPr lang="cs-CZ" sz="2400" dirty="0"/>
              <a:t>Zrušení agendy</a:t>
            </a:r>
          </a:p>
        </p:txBody>
      </p:sp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6B6CAC4D-E294-9455-EF0A-7A5FDD498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528" y="1792698"/>
            <a:ext cx="9433048" cy="4876662"/>
          </a:xfrm>
        </p:spPr>
        <p:txBody>
          <a:bodyPr>
            <a:normAutofit lnSpcReduction="10000"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2200" dirty="0">
                <a:solidFill>
                  <a:srgbClr val="FF0000"/>
                </a:solidFill>
              </a:rPr>
              <a:t>Koordinované závazné stanovisko (§ 176)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2200" dirty="0">
                <a:solidFill>
                  <a:srgbClr val="FF0000"/>
                </a:solidFill>
              </a:rPr>
              <a:t>Jednotné environmentální stanovisko (včetně celého zákona o JES)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2200" dirty="0">
                <a:solidFill>
                  <a:srgbClr val="FF0000"/>
                </a:solidFill>
              </a:rPr>
              <a:t>Krajinný ráz – v zastavitelném území, koridorech a plochách těžby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2200" dirty="0">
                <a:solidFill>
                  <a:srgbClr val="FF0000"/>
                </a:solidFill>
              </a:rPr>
              <a:t>Zvláště chráněné druhy kat. III – posuzuje se jen biotop a populace a Zvláště chráněné druhy kat. II, pokud jsou splněny podmínky § 148/2/b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2200" dirty="0">
                <a:solidFill>
                  <a:srgbClr val="FF0000"/>
                </a:solidFill>
              </a:rPr>
              <a:t>ZPF – v zastavitelném území, koridorech a plochách těžby (zůstává jen poplatek za odnětí)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2200" dirty="0">
                <a:solidFill>
                  <a:srgbClr val="FF0000"/>
                </a:solidFill>
              </a:rPr>
              <a:t>Nakládání s vodami (§ 8 VodZ) – vsakování, odvádění do kanalizace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2200" dirty="0">
                <a:solidFill>
                  <a:srgbClr val="FF0000"/>
                </a:solidFill>
              </a:rPr>
              <a:t>Posuzování dobývacích prostorů EIA (posuzuje se až záměr těžby)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2200" dirty="0">
                <a:solidFill>
                  <a:srgbClr val="FF0000"/>
                </a:solidFill>
              </a:rPr>
              <a:t>Požární ochrana – stavby kategorie 0 (od 1.12.2021)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2200" dirty="0">
                <a:solidFill>
                  <a:srgbClr val="FF0000"/>
                </a:solidFill>
              </a:rPr>
              <a:t>Vymezená území (§ 36 StavZ) – stavby kategorie 0 (od 1.1.2028)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9ED4E4C-87E0-70A9-E75F-05C70A980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591142-52C5-4B8E-A2CE-A70833A3C942}" type="slidenum">
              <a:rPr lang="sk-SK" smtClean="0"/>
              <a:pPr>
                <a:defRPr/>
              </a:pPr>
              <a:t>17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595732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941F7-F8BC-AD5A-CBFC-256A8656A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EFC27D-7A35-E8DB-A44B-82BCFF59A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24744"/>
            <a:ext cx="9145016" cy="360040"/>
          </a:xfrm>
        </p:spPr>
        <p:txBody>
          <a:bodyPr/>
          <a:lstStyle/>
          <a:p>
            <a:r>
              <a:rPr lang="cs-CZ" sz="2400" dirty="0"/>
              <a:t>Nejvýznamnější zájmy – zachování závazných stanovisek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5D49B5A-1BCA-965E-7535-B8444983D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759831"/>
            <a:ext cx="9145016" cy="4981537"/>
          </a:xfrm>
        </p:spPr>
        <p:txBody>
          <a:bodyPr>
            <a:noAutofit/>
          </a:bodyPr>
          <a:lstStyle/>
          <a:p>
            <a:pPr marL="457200" indent="-457200" algn="just">
              <a:spcBef>
                <a:spcPts val="1500"/>
              </a:spcBef>
              <a:spcAft>
                <a:spcPts val="600"/>
              </a:spcAft>
              <a:buAutoNum type="arabicPeriod"/>
            </a:pPr>
            <a:r>
              <a:rPr lang="cs-CZ" sz="2200" b="1" dirty="0">
                <a:effectLst/>
                <a:ea typeface="Times New Roman" panose="02020603050405020304" pitchFamily="18" charset="0"/>
              </a:rPr>
              <a:t>Životní prostředí </a:t>
            </a:r>
            <a:r>
              <a:rPr lang="cs-CZ" sz="2200" dirty="0">
                <a:effectLst/>
                <a:ea typeface="Times New Roman" panose="02020603050405020304" pitchFamily="18" charset="0"/>
              </a:rPr>
              <a:t>→ společné ZS AOPK</a:t>
            </a:r>
            <a:r>
              <a:rPr lang="cs-CZ" sz="2200" dirty="0">
                <a:ea typeface="Times New Roman" panose="02020603050405020304" pitchFamily="18" charset="0"/>
              </a:rPr>
              <a:t> nebo správy národního parku dle § 83/9 ZOPK → </a:t>
            </a:r>
            <a:r>
              <a:rPr lang="cs-CZ" sz="2200" dirty="0">
                <a:solidFill>
                  <a:srgbClr val="A50021"/>
                </a:solidFill>
                <a:ea typeface="Times New Roman" panose="02020603050405020304" pitchFamily="18" charset="0"/>
              </a:rPr>
              <a:t>jen pro ZCHÚ a ZCHD kategorie I </a:t>
            </a:r>
            <a:endParaRPr lang="cs-CZ" sz="2200" dirty="0">
              <a:solidFill>
                <a:srgbClr val="A50021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 algn="just">
              <a:spcBef>
                <a:spcPts val="1500"/>
              </a:spcBef>
              <a:spcAft>
                <a:spcPts val="600"/>
              </a:spcAft>
              <a:buAutoNum type="arabicPeriod"/>
            </a:pPr>
            <a:r>
              <a:rPr lang="cs-CZ" sz="2200" b="1" dirty="0">
                <a:ea typeface="Times New Roman" panose="02020603050405020304" pitchFamily="18" charset="0"/>
              </a:rPr>
              <a:t>Státní památková péče </a:t>
            </a:r>
            <a:r>
              <a:rPr lang="cs-CZ" sz="2200" dirty="0">
                <a:ea typeface="Times New Roman" panose="02020603050405020304" pitchFamily="18" charset="0"/>
              </a:rPr>
              <a:t>– závazné stanovisko OSPP (ORP) + vyjádření NPÚ dle § 14 ZSPP → </a:t>
            </a:r>
            <a:r>
              <a:rPr lang="cs-CZ" sz="2200" dirty="0">
                <a:solidFill>
                  <a:srgbClr val="A50021"/>
                </a:solidFill>
                <a:ea typeface="Times New Roman" panose="02020603050405020304" pitchFamily="18" charset="0"/>
              </a:rPr>
              <a:t>jen pro kulturní památky</a:t>
            </a:r>
          </a:p>
          <a:p>
            <a:pPr marL="457200" indent="-457200" algn="just">
              <a:spcBef>
                <a:spcPts val="1500"/>
              </a:spcBef>
              <a:spcAft>
                <a:spcPts val="600"/>
              </a:spcAft>
              <a:buAutoNum type="arabicPeriod"/>
            </a:pPr>
            <a:r>
              <a:rPr lang="cs-CZ" sz="2200" b="1" dirty="0">
                <a:effectLst/>
                <a:ea typeface="Times New Roman" panose="02020603050405020304" pitchFamily="18" charset="0"/>
              </a:rPr>
              <a:t>Požární ochrana </a:t>
            </a:r>
            <a:r>
              <a:rPr lang="cs-CZ" sz="2200" dirty="0">
                <a:effectLst/>
                <a:ea typeface="Times New Roman" panose="02020603050405020304" pitchFamily="18" charset="0"/>
              </a:rPr>
              <a:t>– ZS HZS ČR</a:t>
            </a:r>
            <a:r>
              <a:rPr lang="cs-CZ" sz="2200" dirty="0">
                <a:ea typeface="Times New Roman" panose="02020603050405020304" pitchFamily="18" charset="0"/>
              </a:rPr>
              <a:t> → </a:t>
            </a:r>
            <a:r>
              <a:rPr lang="cs-CZ" sz="2200" dirty="0">
                <a:solidFill>
                  <a:srgbClr val="A50021"/>
                </a:solidFill>
                <a:ea typeface="Times New Roman" panose="02020603050405020304" pitchFamily="18" charset="0"/>
              </a:rPr>
              <a:t>jen pro stavby kategorie III </a:t>
            </a:r>
            <a:r>
              <a:rPr lang="cs-CZ" sz="2200" dirty="0">
                <a:solidFill>
                  <a:srgbClr val="002060"/>
                </a:solidFill>
                <a:ea typeface="Times New Roman" panose="02020603050405020304" pitchFamily="18" charset="0"/>
              </a:rPr>
              <a:t>(§ 39)</a:t>
            </a:r>
          </a:p>
          <a:p>
            <a:pPr marL="457200" indent="-457200" algn="just">
              <a:spcBef>
                <a:spcPts val="1500"/>
              </a:spcBef>
              <a:spcAft>
                <a:spcPts val="600"/>
              </a:spcAft>
              <a:buAutoNum type="arabicPeriod"/>
            </a:pPr>
            <a:r>
              <a:rPr lang="cs-CZ" sz="2200" b="1" dirty="0">
                <a:effectLst/>
                <a:ea typeface="Times New Roman" panose="02020603050405020304" pitchFamily="18" charset="0"/>
              </a:rPr>
              <a:t>Vymezená území </a:t>
            </a:r>
            <a:r>
              <a:rPr lang="cs-CZ" sz="2200" dirty="0">
                <a:effectLst/>
                <a:ea typeface="Times New Roman" panose="02020603050405020304" pitchFamily="18" charset="0"/>
              </a:rPr>
              <a:t>– ZS MO/MV </a:t>
            </a:r>
            <a:r>
              <a:rPr lang="cs-CZ" sz="2200" dirty="0">
                <a:ea typeface="Times New Roman" panose="02020603050405020304" pitchFamily="18" charset="0"/>
              </a:rPr>
              <a:t>→ </a:t>
            </a:r>
            <a:r>
              <a:rPr lang="cs-CZ" sz="2200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jen pro kategorii II </a:t>
            </a:r>
            <a:r>
              <a:rPr lang="cs-CZ" sz="2200" dirty="0">
                <a:effectLst/>
                <a:ea typeface="Times New Roman" panose="02020603050405020304" pitchFamily="18" charset="0"/>
              </a:rPr>
              <a:t>(§ 36 StavZ)</a:t>
            </a:r>
          </a:p>
          <a:p>
            <a:pPr marL="457200" indent="-457200" algn="just">
              <a:spcBef>
                <a:spcPts val="1500"/>
              </a:spcBef>
              <a:spcAft>
                <a:spcPts val="600"/>
              </a:spcAft>
              <a:buAutoNum type="arabicPeriod"/>
            </a:pPr>
            <a:r>
              <a:rPr lang="cs-CZ" sz="2200" b="1" dirty="0">
                <a:ea typeface="Times New Roman" panose="02020603050405020304" pitchFamily="18" charset="0"/>
              </a:rPr>
              <a:t>EIA </a:t>
            </a:r>
            <a:r>
              <a:rPr lang="cs-CZ" sz="2200" dirty="0">
                <a:ea typeface="Times New Roman" panose="02020603050405020304" pitchFamily="18" charset="0"/>
              </a:rPr>
              <a:t>– ZS KÚ/MŽP → </a:t>
            </a:r>
            <a:r>
              <a:rPr lang="cs-CZ" sz="2200" dirty="0">
                <a:solidFill>
                  <a:srgbClr val="C00000"/>
                </a:solidFill>
                <a:ea typeface="Times New Roman" panose="02020603050405020304" pitchFamily="18" charset="0"/>
              </a:rPr>
              <a:t>zásadní změny limitů pro zjišťovací řízení </a:t>
            </a:r>
            <a:r>
              <a:rPr lang="cs-CZ" sz="2200" dirty="0">
                <a:solidFill>
                  <a:srgbClr val="002060"/>
                </a:solidFill>
                <a:ea typeface="Times New Roman" panose="02020603050405020304" pitchFamily="18" charset="0"/>
              </a:rPr>
              <a:t>(příloha 1)</a:t>
            </a:r>
            <a:endParaRPr lang="cs-CZ" sz="2200" dirty="0">
              <a:solidFill>
                <a:srgbClr val="002060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57B0892-1795-8B16-CE40-AEBCE7438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18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202713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770DF-96F4-8CE6-12AF-1237270F2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9F14344D-1341-FE0E-F4C5-A58758811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1196757"/>
            <a:ext cx="9734872" cy="432043"/>
          </a:xfrm>
        </p:spPr>
        <p:txBody>
          <a:bodyPr>
            <a:noAutofit/>
          </a:bodyPr>
          <a:lstStyle/>
          <a:p>
            <a:r>
              <a:rPr lang="cs-CZ" sz="2400" dirty="0"/>
              <a:t>Omezení agendy → zejm. zvýšení limitů EIA pro zjišťovací řízení</a:t>
            </a:r>
          </a:p>
        </p:txBody>
      </p:sp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D87D0E01-8447-E0D1-1087-75E5D31B4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1464" y="1844824"/>
            <a:ext cx="10297144" cy="4732646"/>
          </a:xfrm>
        </p:spPr>
        <p:txBody>
          <a:bodyPr numCol="2">
            <a:norm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1900" dirty="0">
                <a:solidFill>
                  <a:srgbClr val="000066"/>
                </a:solidFill>
              </a:rPr>
              <a:t>Vodní elektrárny 10</a:t>
            </a:r>
            <a:r>
              <a:rPr lang="cs-CZ" sz="1900" dirty="0">
                <a:solidFill>
                  <a:srgbClr val="FF0D0D"/>
                </a:solidFill>
              </a:rPr>
              <a:t> </a:t>
            </a:r>
            <a:r>
              <a:rPr lang="cs-CZ" sz="1900" dirty="0">
                <a:solidFill>
                  <a:srgbClr val="A50136"/>
                </a:solidFill>
              </a:rPr>
              <a:t>→ 20</a:t>
            </a:r>
            <a:r>
              <a:rPr lang="cs-CZ" sz="1900" dirty="0">
                <a:solidFill>
                  <a:srgbClr val="000066"/>
                </a:solidFill>
              </a:rPr>
              <a:t> MW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1900" dirty="0">
                <a:solidFill>
                  <a:srgbClr val="000066"/>
                </a:solidFill>
              </a:rPr>
              <a:t>Vrty pro tepelná čerpadla 200 </a:t>
            </a:r>
            <a:r>
              <a:rPr lang="cs-CZ" sz="1900" dirty="0">
                <a:solidFill>
                  <a:srgbClr val="A50136"/>
                </a:solidFill>
              </a:rPr>
              <a:t>→ 400</a:t>
            </a:r>
            <a:r>
              <a:rPr lang="cs-CZ" sz="1900" dirty="0">
                <a:solidFill>
                  <a:srgbClr val="000066"/>
                </a:solidFill>
              </a:rPr>
              <a:t> m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1900" dirty="0">
                <a:solidFill>
                  <a:srgbClr val="000066"/>
                </a:solidFill>
              </a:rPr>
              <a:t>Železniční dráhy 2 km </a:t>
            </a:r>
            <a:r>
              <a:rPr lang="cs-CZ" sz="1900" dirty="0">
                <a:solidFill>
                  <a:srgbClr val="A50136"/>
                </a:solidFill>
              </a:rPr>
              <a:t>→ 5 km</a:t>
            </a:r>
            <a:endParaRPr lang="cs-CZ" sz="1900" dirty="0">
              <a:solidFill>
                <a:srgbClr val="000066"/>
              </a:solidFill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1900" dirty="0">
                <a:solidFill>
                  <a:srgbClr val="000066"/>
                </a:solidFill>
              </a:rPr>
              <a:t>Tramvajové dráhy 1km </a:t>
            </a:r>
            <a:r>
              <a:rPr lang="cs-CZ" sz="1900" dirty="0">
                <a:solidFill>
                  <a:srgbClr val="A50136"/>
                </a:solidFill>
              </a:rPr>
              <a:t>→ 5 km</a:t>
            </a:r>
            <a:endParaRPr lang="cs-CZ" sz="1900" dirty="0">
              <a:solidFill>
                <a:srgbClr val="000066"/>
              </a:solidFill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1900" dirty="0">
                <a:solidFill>
                  <a:srgbClr val="000066"/>
                </a:solidFill>
              </a:rPr>
              <a:t>Silnice 2 </a:t>
            </a:r>
            <a:r>
              <a:rPr lang="cs-CZ" sz="1900" dirty="0">
                <a:solidFill>
                  <a:srgbClr val="A50136"/>
                </a:solidFill>
              </a:rPr>
              <a:t>→ 3 km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1900" dirty="0">
                <a:solidFill>
                  <a:srgbClr val="000066"/>
                </a:solidFill>
              </a:rPr>
              <a:t>Vodní nádrže 100 tis. </a:t>
            </a:r>
            <a:r>
              <a:rPr lang="cs-CZ" sz="1900" dirty="0">
                <a:solidFill>
                  <a:srgbClr val="A50136"/>
                </a:solidFill>
              </a:rPr>
              <a:t>→ 1 mil m3</a:t>
            </a:r>
            <a:endParaRPr lang="cs-CZ" sz="1900" dirty="0">
              <a:solidFill>
                <a:srgbClr val="000066"/>
              </a:solidFill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1900" dirty="0">
                <a:solidFill>
                  <a:srgbClr val="000066"/>
                </a:solidFill>
              </a:rPr>
              <a:t>Odstraňování odpadů 2,5 </a:t>
            </a:r>
            <a:r>
              <a:rPr lang="cs-CZ" sz="1900" dirty="0">
                <a:solidFill>
                  <a:srgbClr val="A50136"/>
                </a:solidFill>
              </a:rPr>
              <a:t>→ 10 tis. t/rok</a:t>
            </a:r>
            <a:endParaRPr lang="cs-CZ" sz="1900" dirty="0">
              <a:solidFill>
                <a:srgbClr val="000066"/>
              </a:solidFill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1900" dirty="0">
                <a:solidFill>
                  <a:srgbClr val="000066"/>
                </a:solidFill>
              </a:rPr>
              <a:t>Přepravní potrubí 8 </a:t>
            </a:r>
            <a:r>
              <a:rPr lang="cs-CZ" sz="1900" dirty="0">
                <a:solidFill>
                  <a:srgbClr val="A50136"/>
                </a:solidFill>
              </a:rPr>
              <a:t>→ 20 km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1900" dirty="0">
                <a:solidFill>
                  <a:srgbClr val="151261"/>
                </a:solidFill>
              </a:rPr>
              <a:t>Chov hospodářských zvířat </a:t>
            </a:r>
            <a:r>
              <a:rPr lang="cs-CZ" sz="1900" dirty="0">
                <a:solidFill>
                  <a:srgbClr val="A50136"/>
                </a:solidFill>
              </a:rPr>
              <a:t>50 → 100 DJ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1900" dirty="0">
                <a:solidFill>
                  <a:srgbClr val="000066"/>
                </a:solidFill>
              </a:rPr>
              <a:t>Povrchová těžba 5 </a:t>
            </a:r>
            <a:r>
              <a:rPr lang="cs-CZ" sz="1900" dirty="0">
                <a:solidFill>
                  <a:srgbClr val="A50136"/>
                </a:solidFill>
              </a:rPr>
              <a:t>→ 10 ha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1900" dirty="0">
                <a:solidFill>
                  <a:srgbClr val="000066"/>
                </a:solidFill>
              </a:rPr>
              <a:t>Nadzemní přenosové vedení elektrické energie 2 </a:t>
            </a:r>
            <a:r>
              <a:rPr lang="cs-CZ" sz="1900" dirty="0">
                <a:solidFill>
                  <a:srgbClr val="A50136"/>
                </a:solidFill>
              </a:rPr>
              <a:t>→ </a:t>
            </a:r>
            <a:r>
              <a:rPr lang="cs-CZ" sz="1900" dirty="0">
                <a:solidFill>
                  <a:srgbClr val="C00000"/>
                </a:solidFill>
              </a:rPr>
              <a:t>10 km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1900" dirty="0">
                <a:solidFill>
                  <a:srgbClr val="000066"/>
                </a:solidFill>
              </a:rPr>
              <a:t>Změna využití pozemků 10 </a:t>
            </a:r>
            <a:r>
              <a:rPr lang="cs-CZ" sz="1900" dirty="0">
                <a:solidFill>
                  <a:srgbClr val="A50136"/>
                </a:solidFill>
              </a:rPr>
              <a:t>→ 50</a:t>
            </a:r>
            <a:r>
              <a:rPr lang="cs-CZ" sz="1900" dirty="0">
                <a:solidFill>
                  <a:srgbClr val="000066"/>
                </a:solidFill>
              </a:rPr>
              <a:t> ha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1900" dirty="0">
                <a:solidFill>
                  <a:srgbClr val="000066"/>
                </a:solidFill>
              </a:rPr>
              <a:t>Průmyslové zóny 20 </a:t>
            </a:r>
            <a:r>
              <a:rPr lang="cs-CZ" sz="1900" dirty="0">
                <a:solidFill>
                  <a:srgbClr val="A50136"/>
                </a:solidFill>
              </a:rPr>
              <a:t>→ 30</a:t>
            </a:r>
            <a:r>
              <a:rPr lang="cs-CZ" sz="1900" dirty="0">
                <a:solidFill>
                  <a:srgbClr val="000066"/>
                </a:solidFill>
              </a:rPr>
              <a:t> ha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1900" dirty="0">
                <a:solidFill>
                  <a:srgbClr val="000066"/>
                </a:solidFill>
              </a:rPr>
              <a:t>Záměry rozvoje sídel 5 </a:t>
            </a:r>
            <a:r>
              <a:rPr lang="cs-CZ" sz="1900" dirty="0">
                <a:solidFill>
                  <a:srgbClr val="A50136"/>
                </a:solidFill>
              </a:rPr>
              <a:t>→ 10</a:t>
            </a:r>
            <a:r>
              <a:rPr lang="cs-CZ" sz="1900" b="1" dirty="0">
                <a:solidFill>
                  <a:srgbClr val="00B050"/>
                </a:solidFill>
              </a:rPr>
              <a:t> </a:t>
            </a:r>
            <a:r>
              <a:rPr lang="cs-CZ" sz="1900" dirty="0">
                <a:solidFill>
                  <a:srgbClr val="000066"/>
                </a:solidFill>
              </a:rPr>
              <a:t>ha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1900" dirty="0">
                <a:solidFill>
                  <a:srgbClr val="000066"/>
                </a:solidFill>
              </a:rPr>
              <a:t>Parkoviště nebo garáže 500 </a:t>
            </a:r>
            <a:r>
              <a:rPr lang="cs-CZ" sz="1900" dirty="0">
                <a:solidFill>
                  <a:srgbClr val="A50136"/>
                </a:solidFill>
              </a:rPr>
              <a:t>→ 800</a:t>
            </a:r>
            <a:r>
              <a:rPr lang="cs-CZ" sz="1900" b="1" dirty="0">
                <a:solidFill>
                  <a:srgbClr val="00B050"/>
                </a:solidFill>
              </a:rPr>
              <a:t> </a:t>
            </a:r>
            <a:r>
              <a:rPr lang="cs-CZ" sz="1900" dirty="0">
                <a:solidFill>
                  <a:srgbClr val="000066"/>
                </a:solidFill>
              </a:rPr>
              <a:t>aut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1900" dirty="0">
                <a:solidFill>
                  <a:srgbClr val="000066"/>
                </a:solidFill>
              </a:rPr>
              <a:t>Nákupní centra 6 </a:t>
            </a:r>
            <a:r>
              <a:rPr lang="cs-CZ" sz="1900" dirty="0">
                <a:solidFill>
                  <a:srgbClr val="C00000"/>
                </a:solidFill>
              </a:rPr>
              <a:t>→ 15 tis.</a:t>
            </a:r>
            <a:r>
              <a:rPr lang="cs-CZ" sz="1900" b="1" dirty="0">
                <a:solidFill>
                  <a:srgbClr val="C00000"/>
                </a:solidFill>
              </a:rPr>
              <a:t> </a:t>
            </a:r>
            <a:r>
              <a:rPr lang="cs-CZ" sz="1900" dirty="0">
                <a:solidFill>
                  <a:srgbClr val="151261"/>
                </a:solidFill>
              </a:rPr>
              <a:t>m2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1900" dirty="0">
                <a:solidFill>
                  <a:srgbClr val="151261"/>
                </a:solidFill>
              </a:rPr>
              <a:t>Ubytovací zařízení v přírodě 100 </a:t>
            </a:r>
            <a:r>
              <a:rPr lang="cs-CZ" sz="1900" dirty="0">
                <a:solidFill>
                  <a:srgbClr val="A50136"/>
                </a:solidFill>
              </a:rPr>
              <a:t>→ </a:t>
            </a:r>
            <a:r>
              <a:rPr lang="cs-CZ" sz="1900" dirty="0">
                <a:solidFill>
                  <a:srgbClr val="C00000"/>
                </a:solidFill>
              </a:rPr>
              <a:t>200 </a:t>
            </a:r>
            <a:r>
              <a:rPr lang="cs-CZ" sz="1900" dirty="0">
                <a:solidFill>
                  <a:srgbClr val="151261"/>
                </a:solidFill>
              </a:rPr>
              <a:t>lůžek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cs-CZ" sz="1900" dirty="0">
                <a:solidFill>
                  <a:srgbClr val="151261"/>
                </a:solidFill>
              </a:rPr>
              <a:t>atd. Celkem změny cca u 70 položek v příloze č. 1 zákona o EIA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FBFAD4-13E3-7091-29CE-93EC156C9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591142-52C5-4B8E-A2CE-A70833A3C942}" type="slidenum">
              <a:rPr lang="sk-SK" smtClean="0"/>
              <a:pPr>
                <a:defRPr/>
              </a:pPr>
              <a:t>19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138498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9493933" y="4171222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4318960" y="440955"/>
            <a:ext cx="3554082" cy="606444"/>
          </a:xfrm>
          <a:custGeom>
            <a:avLst/>
            <a:gdLst/>
            <a:ahLst/>
            <a:cxnLst/>
            <a:rect l="l" t="t" r="r" b="b"/>
            <a:pathLst>
              <a:path w="5331123" h="909666">
                <a:moveTo>
                  <a:pt x="0" y="0"/>
                </a:moveTo>
                <a:lnTo>
                  <a:pt x="5331122" y="0"/>
                </a:lnTo>
                <a:lnTo>
                  <a:pt x="5331122" y="909666"/>
                </a:lnTo>
                <a:lnTo>
                  <a:pt x="0" y="909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/>
          <p:nvPr/>
        </p:nvGrpSpPr>
        <p:grpSpPr>
          <a:xfrm>
            <a:off x="1736386" y="1720500"/>
            <a:ext cx="5909292" cy="1171734"/>
            <a:chOff x="0" y="0"/>
            <a:chExt cx="2735873" cy="54248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5686"/>
              </a:srgbClr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2735873" cy="61868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>
                      <a:alpha val="75686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Mgr. František Korbel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540539" y="3567017"/>
            <a:ext cx="5909292" cy="1171734"/>
            <a:chOff x="0" y="0"/>
            <a:chExt cx="2735873" cy="54248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6863"/>
              </a:srgbClr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735873" cy="59011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799"/>
                </a:lnSpc>
              </a:pPr>
              <a:r>
                <a:rPr lang="en-US" sz="1999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Velká novela stavebního zákona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238631" y="5411851"/>
            <a:ext cx="5909292" cy="616437"/>
            <a:chOff x="0" y="0"/>
            <a:chExt cx="2735873" cy="28539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735873" cy="285397"/>
            </a:xfrm>
            <a:custGeom>
              <a:avLst/>
              <a:gdLst/>
              <a:ahLst/>
              <a:cxnLst/>
              <a:rect l="l" t="t" r="r" b="b"/>
              <a:pathLst>
                <a:path w="2735873" h="28539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240853"/>
                  </a:lnTo>
                  <a:cubicBezTo>
                    <a:pt x="2735873" y="252666"/>
                    <a:pt x="2731180" y="263996"/>
                    <a:pt x="2722826" y="272350"/>
                  </a:cubicBezTo>
                  <a:cubicBezTo>
                    <a:pt x="2714473" y="280704"/>
                    <a:pt x="2703143" y="285397"/>
                    <a:pt x="2691329" y="285397"/>
                  </a:cubicBezTo>
                  <a:lnTo>
                    <a:pt x="44544" y="285397"/>
                  </a:lnTo>
                  <a:cubicBezTo>
                    <a:pt x="32730" y="285397"/>
                    <a:pt x="21400" y="280704"/>
                    <a:pt x="13047" y="272350"/>
                  </a:cubicBezTo>
                  <a:cubicBezTo>
                    <a:pt x="4693" y="263996"/>
                    <a:pt x="0" y="252666"/>
                    <a:pt x="0" y="24085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2735873" cy="31397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r>
                <a:rPr lang="en-US" sz="1266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Legislativa v pohybu: veřejné zakázky, práce a stavby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29858" y="4880961"/>
            <a:ext cx="449745" cy="460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0"/>
              </a:lnSpc>
            </a:pPr>
            <a:r>
              <a:rPr lang="en-US" sz="5901">
                <a:solidFill>
                  <a:srgbClr val="00ACFE"/>
                </a:solidFill>
                <a:latin typeface="Arial"/>
                <a:ea typeface="Arial"/>
                <a:cs typeface="Arial"/>
                <a:sym typeface="Arial"/>
              </a:rPr>
              <a:t>§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26A58-F58D-4105-E0A0-A57B0DB80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BE2447-07ED-2974-5733-A28FCF2DC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24744"/>
            <a:ext cx="7920880" cy="360040"/>
          </a:xfrm>
        </p:spPr>
        <p:txBody>
          <a:bodyPr/>
          <a:lstStyle/>
          <a:p>
            <a:r>
              <a:rPr lang="cs-CZ" sz="2400" dirty="0"/>
              <a:t>§ 17 – URU a soustava úřadů rozvoje území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6727D69-CD7F-99D8-E638-38A7ABED3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739949"/>
            <a:ext cx="8928992" cy="4425355"/>
          </a:xfrm>
        </p:spPr>
        <p:txBody>
          <a:bodyPr>
            <a:noAutofit/>
          </a:bodyPr>
          <a:lstStyle/>
          <a:p>
            <a:pPr marL="358775" indent="-358775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A70336"/>
              </a:buClr>
              <a:buFont typeface="Wingdings" panose="05000000000000000000" pitchFamily="2" charset="2"/>
              <a:buChar char="Ø"/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Zřizují se Úřad rozvoje území České republiky se sídlem v Praze (dále jen „</a:t>
            </a:r>
            <a:r>
              <a:rPr lang="cs-CZ" sz="20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Úřad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“).</a:t>
            </a:r>
          </a:p>
          <a:p>
            <a:pPr marL="358775" indent="-358775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A70336"/>
              </a:buClr>
              <a:buFont typeface="Wingdings" panose="05000000000000000000" pitchFamily="2" charset="2"/>
              <a:buChar char="Ø"/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Úřad je nový </a:t>
            </a:r>
            <a:r>
              <a:rPr lang="cs-CZ" sz="20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ústřední orgán 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státní správy pro územní plánování, </a:t>
            </a:r>
            <a:r>
              <a:rPr lang="cs-CZ" sz="2000" b="1" dirty="0">
                <a:ea typeface="Times New Roman" panose="02020603050405020304" pitchFamily="18" charset="0"/>
              </a:rPr>
              <a:t>stavební řád a vyvlastnění → doprovodná novela z. č. 2/1969 Sb.</a:t>
            </a:r>
            <a:endParaRPr lang="cs-CZ" sz="2000" b="1" dirty="0">
              <a:effectLst/>
              <a:ea typeface="Times New Roman" panose="02020603050405020304" pitchFamily="18" charset="0"/>
            </a:endParaRPr>
          </a:p>
          <a:p>
            <a:pPr marL="358775" indent="-358775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A70336"/>
              </a:buClr>
              <a:buFont typeface="Wingdings" panose="05000000000000000000" pitchFamily="2" charset="2"/>
              <a:buChar char="Ø"/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Proti rozhodnutí Úřadu není přípustný rozklad. (§ 32/2) → řízení v </a:t>
            </a:r>
            <a:r>
              <a:rPr lang="cs-CZ" sz="20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jednom stupni 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po vzoru § 2d/1 a 2n/4 z. č. 416/2009 Sb.</a:t>
            </a:r>
          </a:p>
          <a:p>
            <a:pPr marL="0" indent="0"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 +  Přechodné ustanovení</a:t>
            </a:r>
          </a:p>
          <a:p>
            <a:pPr marL="358775" indent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i="1" dirty="0">
                <a:effectLst/>
                <a:ea typeface="Times New Roman" panose="02020603050405020304" pitchFamily="18" charset="0"/>
              </a:rPr>
              <a:t>Dopravní a energetický stavební úřad a Ústav územního rozvoje zanikají a jejich působnost a působnost MMR, MD, MPO a DOSSů přechází </a:t>
            </a:r>
            <a:r>
              <a:rPr lang="cs-CZ" sz="2000" i="1" dirty="0">
                <a:ea typeface="Times New Roman" panose="02020603050405020304" pitchFamily="18" charset="0"/>
              </a:rPr>
              <a:t>od </a:t>
            </a:r>
            <a:r>
              <a:rPr lang="cs-CZ" sz="2000" b="1" i="1" dirty="0">
                <a:ea typeface="Times New Roman" panose="02020603050405020304" pitchFamily="18" charset="0"/>
              </a:rPr>
              <a:t>1. 1. 2027 </a:t>
            </a:r>
            <a:r>
              <a:rPr lang="cs-CZ" sz="2000" i="1" dirty="0">
                <a:effectLst/>
                <a:ea typeface="Times New Roman" panose="02020603050405020304" pitchFamily="18" charset="0"/>
              </a:rPr>
              <a:t>na Úřad.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72CD5F6-3A08-9EC2-1FA6-CCAA715D4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20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1453616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786E1-AE5E-4606-9C52-DB91912E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85755F-8095-C118-7756-A6EE6BB2B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24744"/>
            <a:ext cx="7920880" cy="360040"/>
          </a:xfrm>
        </p:spPr>
        <p:txBody>
          <a:bodyPr/>
          <a:lstStyle/>
          <a:p>
            <a:r>
              <a:rPr lang="cs-CZ" sz="2400" dirty="0"/>
              <a:t>§ 17b – Úřady rozvoje území krajů (URUK)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B1F0234-E10D-B3E7-0E55-D61FFF1CA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772816"/>
            <a:ext cx="8928992" cy="4752528"/>
          </a:xfrm>
        </p:spPr>
        <p:txBody>
          <a:bodyPr>
            <a:noAutofit/>
          </a:bodyPr>
          <a:lstStyle/>
          <a:p>
            <a:pPr marL="358775" indent="-358775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A70336"/>
              </a:buClr>
              <a:buFont typeface="Wingdings" panose="05000000000000000000" pitchFamily="2" charset="2"/>
              <a:buChar char="Ø"/>
            </a:pPr>
            <a:r>
              <a:rPr lang="cs-CZ" sz="2000" b="1" dirty="0">
                <a:ea typeface="Times New Roman" panose="02020603050405020304" pitchFamily="18" charset="0"/>
              </a:rPr>
              <a:t>14 Úřadů rozvoje území krajů a HMP</a:t>
            </a:r>
          </a:p>
          <a:p>
            <a:pPr marL="358775" indent="-358775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A70336"/>
              </a:buClr>
              <a:buFont typeface="Wingdings" panose="05000000000000000000" pitchFamily="2" charset="2"/>
              <a:buChar char="Ø"/>
            </a:pPr>
            <a:r>
              <a:rPr lang="cs-CZ" sz="2000" b="1" dirty="0">
                <a:ea typeface="Times New Roman" panose="02020603050405020304" pitchFamily="18" charset="0"/>
              </a:rPr>
              <a:t>205 Územních pracovišť. Územní pracoviště jsou v obcích s rozšířenou působností (ORP). </a:t>
            </a:r>
          </a:p>
          <a:p>
            <a:pPr marL="358775" indent="-358775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A70336"/>
              </a:buClr>
              <a:buFont typeface="Wingdings" panose="05000000000000000000" pitchFamily="2" charset="2"/>
              <a:buChar char="Ø"/>
            </a:pPr>
            <a:r>
              <a:rPr lang="cs-CZ" sz="2000" b="1" dirty="0">
                <a:ea typeface="Times New Roman" panose="02020603050405020304" pitchFamily="18" charset="0"/>
              </a:rPr>
              <a:t>Úřad může zřídit detašovaná pracoviště územních pracovišť i v jiných obcích, je-li to potřebné. Detašované pracoviště je součástí územního pracoviště.</a:t>
            </a:r>
            <a:endParaRPr lang="cs-CZ" sz="2000" b="1" dirty="0">
              <a:effectLst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 +  Přechodné ustanovení</a:t>
            </a:r>
          </a:p>
          <a:p>
            <a:pPr marL="358775" indent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i="1" dirty="0">
                <a:ea typeface="Times New Roman" panose="02020603050405020304" pitchFamily="18" charset="0"/>
              </a:rPr>
              <a:t>Působnost KÚ, MHMP, OÚ a DOSSů podle této novely přechází od 1. 1. </a:t>
            </a:r>
            <a:r>
              <a:rPr lang="cs-CZ" sz="2000" b="1" i="1" dirty="0">
                <a:ea typeface="Times New Roman" panose="02020603050405020304" pitchFamily="18" charset="0"/>
              </a:rPr>
              <a:t>2028 </a:t>
            </a:r>
            <a:r>
              <a:rPr lang="cs-CZ" sz="2000" i="1" dirty="0">
                <a:ea typeface="Times New Roman" panose="02020603050405020304" pitchFamily="18" charset="0"/>
              </a:rPr>
              <a:t>na úřady rozvoje území krajů a jejich územní pracoviště. </a:t>
            </a:r>
            <a:endParaRPr lang="cs-CZ" sz="2000" i="1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8AF4BC2-3A51-A38B-F603-B99BD252B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21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91759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DEAAC-4F18-C549-9C59-757FD187A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0C05AD-3195-E918-3BA6-954DA5CF3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24744"/>
            <a:ext cx="7920880" cy="360040"/>
          </a:xfrm>
        </p:spPr>
        <p:txBody>
          <a:bodyPr/>
          <a:lstStyle/>
          <a:p>
            <a:r>
              <a:rPr lang="cs-CZ" sz="2400" dirty="0"/>
              <a:t>Vyvolané změny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C093F81-66DD-7CB7-F9C6-1ABF07150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700808"/>
            <a:ext cx="9073008" cy="4857403"/>
          </a:xfrm>
        </p:spPr>
        <p:txBody>
          <a:bodyPr>
            <a:noAutofit/>
          </a:bodyPr>
          <a:lstStyle/>
          <a:p>
            <a:pPr marL="354013" indent="-354013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100" dirty="0">
                <a:effectLst/>
                <a:ea typeface="Times New Roman" panose="02020603050405020304" pitchFamily="18" charset="0"/>
              </a:rPr>
              <a:t>Posílení odbornosti a jednotného metodického vedení</a:t>
            </a:r>
          </a:p>
          <a:p>
            <a:pPr marL="354013" indent="-354013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100" dirty="0">
                <a:effectLst/>
                <a:ea typeface="Times New Roman" panose="02020603050405020304" pitchFamily="18" charset="0"/>
              </a:rPr>
              <a:t>Vyloučení systémové podjatosti, eliminace zdržení námitkami podjatosti</a:t>
            </a:r>
          </a:p>
          <a:p>
            <a:pPr marL="354013" indent="-354013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100" dirty="0">
                <a:effectLst/>
                <a:ea typeface="Times New Roman" panose="02020603050405020304" pitchFamily="18" charset="0"/>
              </a:rPr>
              <a:t>Přechod pracovních poměrů úředníků dle principu převažující činnosti na služební poměr k Úřadu ex lege dle </a:t>
            </a:r>
            <a:r>
              <a:rPr lang="pl-PL" sz="2100" dirty="0">
                <a:effectLst/>
                <a:ea typeface="Times New Roman" panose="02020603050405020304" pitchFamily="18" charset="0"/>
              </a:rPr>
              <a:t>§ 338 až 345a zákoníku práce </a:t>
            </a:r>
            <a:endParaRPr lang="cs-CZ" sz="2100" dirty="0">
              <a:effectLst/>
              <a:ea typeface="Times New Roman" panose="02020603050405020304" pitchFamily="18" charset="0"/>
            </a:endParaRPr>
          </a:p>
          <a:p>
            <a:pPr marL="354013" indent="-354013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100" dirty="0">
                <a:effectLst/>
                <a:ea typeface="Times New Roman" panose="02020603050405020304" pitchFamily="18" charset="0"/>
              </a:rPr>
              <a:t>Garance nesnížení celkové odměny vč. osobního příplatku</a:t>
            </a:r>
          </a:p>
          <a:p>
            <a:pPr marL="354013" indent="-354013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100" dirty="0">
                <a:ea typeface="Times New Roman" panose="02020603050405020304" pitchFamily="18" charset="0"/>
              </a:rPr>
              <a:t>Fikce dostatečné kvalifikace všech úředníků obcí a krajů na SÚ a DOSS</a:t>
            </a:r>
          </a:p>
          <a:p>
            <a:pPr marL="354013" indent="-354013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100" dirty="0">
                <a:ea typeface="Times New Roman" panose="02020603050405020304" pitchFamily="18" charset="0"/>
              </a:rPr>
              <a:t>Do vzniku URU/URUK vykonávají působnost dosavadní orgány, ale (procesně a hmotněprávně) již </a:t>
            </a:r>
            <a:r>
              <a:rPr lang="cs-CZ" sz="2100" b="1" dirty="0">
                <a:ea typeface="Times New Roman" panose="02020603050405020304" pitchFamily="18" charset="0"/>
              </a:rPr>
              <a:t>podle „tohoto zákona“</a:t>
            </a:r>
            <a:r>
              <a:rPr lang="cs-CZ" sz="2100" dirty="0">
                <a:ea typeface="Times New Roman" panose="02020603050405020304" pitchFamily="18" charset="0"/>
              </a:rPr>
              <a:t> </a:t>
            </a:r>
            <a:r>
              <a:rPr lang="cs-CZ" sz="2100" dirty="0">
                <a:solidFill>
                  <a:srgbClr val="A70336"/>
                </a:solidFill>
                <a:ea typeface="Times New Roman" panose="02020603050405020304" pitchFamily="18" charset="0"/>
              </a:rPr>
              <a:t>→ </a:t>
            </a:r>
            <a:r>
              <a:rPr lang="cs-CZ" sz="2100" dirty="0">
                <a:ea typeface="Times New Roman" panose="02020603050405020304" pitchFamily="18" charset="0"/>
              </a:rPr>
              <a:t>klasický a běžný princip </a:t>
            </a:r>
            <a:r>
              <a:rPr lang="cs-CZ" sz="2100" dirty="0">
                <a:solidFill>
                  <a:srgbClr val="A70336"/>
                </a:solidFill>
                <a:ea typeface="Times New Roman" panose="02020603050405020304" pitchFamily="18" charset="0"/>
              </a:rPr>
              <a:t>nepravé retroaktivity</a:t>
            </a:r>
            <a:endParaRPr lang="cs-CZ" sz="2100" dirty="0">
              <a:solidFill>
                <a:srgbClr val="A70336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0A7B3E3-2B61-7906-B4E2-B4FB0E15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22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935179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FEFA0-1179-092E-E30C-38328F91D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C97198-A416-8D04-2F39-4FAABB195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24744"/>
            <a:ext cx="9217024" cy="365124"/>
          </a:xfrm>
        </p:spPr>
        <p:txBody>
          <a:bodyPr/>
          <a:lstStyle/>
          <a:p>
            <a:r>
              <a:rPr lang="cs-CZ" sz="2400" dirty="0"/>
              <a:t>§ 16, 23, 26 – obec a kraj – působnost samosprávy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0CA7D55-3230-C5E1-62F7-F3E044C7C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739949"/>
            <a:ext cx="9001000" cy="442535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cs-CZ" sz="2100" dirty="0">
                <a:effectLst/>
                <a:ea typeface="Times New Roman" panose="02020603050405020304" pitchFamily="18" charset="0"/>
              </a:rPr>
              <a:t>Obec a kraj prosazují a hájí </a:t>
            </a:r>
            <a:r>
              <a:rPr lang="cs-CZ" sz="2100" b="1" dirty="0">
                <a:effectLst/>
                <a:ea typeface="Times New Roman" panose="02020603050405020304" pitchFamily="18" charset="0"/>
              </a:rPr>
              <a:t>veřejný zájem </a:t>
            </a:r>
            <a:r>
              <a:rPr lang="cs-CZ" sz="2100" dirty="0">
                <a:effectLst/>
                <a:ea typeface="Times New Roman" panose="02020603050405020304" pitchFamily="18" charset="0"/>
              </a:rPr>
              <a:t>na všestranném </a:t>
            </a:r>
            <a:r>
              <a:rPr lang="cs-CZ" sz="2100" b="1" dirty="0">
                <a:effectLst/>
                <a:ea typeface="Times New Roman" panose="02020603050405020304" pitchFamily="18" charset="0"/>
              </a:rPr>
              <a:t>rozvoji </a:t>
            </a:r>
            <a:r>
              <a:rPr lang="cs-CZ" sz="2100" dirty="0">
                <a:effectLst/>
                <a:ea typeface="Times New Roman" panose="02020603050405020304" pitchFamily="18" charset="0"/>
              </a:rPr>
              <a:t>svého území a na vytváření podmínek pro bydlení, práci, podnikání a život lidí.</a:t>
            </a:r>
          </a:p>
          <a:p>
            <a:pPr marL="0" indent="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cs-CZ" sz="2100" dirty="0">
                <a:effectLst/>
                <a:ea typeface="Times New Roman" panose="02020603050405020304" pitchFamily="18" charset="0"/>
              </a:rPr>
              <a:t>Kraj / obec v </a:t>
            </a:r>
            <a:r>
              <a:rPr lang="cs-CZ" sz="2100" b="1" dirty="0">
                <a:effectLst/>
                <a:ea typeface="Times New Roman" panose="02020603050405020304" pitchFamily="18" charset="0"/>
              </a:rPr>
              <a:t>samostatné působnosti </a:t>
            </a:r>
            <a:r>
              <a:rPr lang="cs-CZ" sz="2100" dirty="0">
                <a:effectLst/>
                <a:ea typeface="Times New Roman" panose="02020603050405020304" pitchFamily="18" charset="0"/>
              </a:rPr>
              <a:t>zpracovává, pořizuje, schvaluje a vydává ÚPP, ÚPD a územní opatření</a:t>
            </a:r>
          </a:p>
          <a:p>
            <a:pPr marL="0" indent="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cs-CZ" sz="2100" dirty="0">
                <a:solidFill>
                  <a:srgbClr val="FF0000"/>
                </a:solidFill>
                <a:ea typeface="Times New Roman" panose="02020603050405020304" pitchFamily="18" charset="0"/>
              </a:rPr>
              <a:t>→ sjednocení územního plánování do samostatné působnosti obcí a krajů</a:t>
            </a:r>
          </a:p>
          <a:p>
            <a:pPr marL="0" indent="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cs-CZ" sz="2100" dirty="0">
                <a:ea typeface="Times New Roman" panose="02020603050405020304" pitchFamily="18" charset="0"/>
              </a:rPr>
              <a:t>Při tom je lze omezit jen na základě zákona a jen v nezbytně nutném rozsahu. </a:t>
            </a:r>
          </a:p>
          <a:p>
            <a:pPr marL="323850" indent="-32385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cs-CZ" sz="2100" dirty="0">
                <a:solidFill>
                  <a:srgbClr val="FF0000"/>
                </a:solidFill>
                <a:ea typeface="Times New Roman" panose="02020603050405020304" pitchFamily="18" charset="0"/>
              </a:rPr>
              <a:t>→ kodifikace principu, že je dovoleno vše, co není zakázáno (viz nález III. ÚS 3817/17 ve věci Pec pod Sněžkou)</a:t>
            </a:r>
            <a:endParaRPr lang="cs-CZ" sz="2100" dirty="0">
              <a:solidFill>
                <a:srgbClr val="FF0000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F0D415-3B08-F679-3370-49C47A8CD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23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13646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F2BB8-9234-EC5B-E218-A97B54502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D6A42B-0E58-8C4F-53FC-31960B348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24744"/>
            <a:ext cx="7920880" cy="360040"/>
          </a:xfrm>
        </p:spPr>
        <p:txBody>
          <a:bodyPr/>
          <a:lstStyle/>
          <a:p>
            <a:r>
              <a:rPr lang="cs-CZ" sz="2400" dirty="0"/>
              <a:t>§ 12 – změna pojmů a institutů v územním plánování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3C5510E-3EE7-03A1-17EA-CDCAA0A96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512" y="1739949"/>
            <a:ext cx="9217024" cy="4857403"/>
          </a:xfrm>
        </p:spPr>
        <p:txBody>
          <a:bodyPr>
            <a:noAutofit/>
          </a:bodyPr>
          <a:lstStyle/>
          <a:p>
            <a:pPr marL="431800" indent="-215900" algn="just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cs-CZ" sz="2000" strike="sngStrike" dirty="0">
                <a:effectLst/>
                <a:ea typeface="Times New Roman" panose="02020603050405020304" pitchFamily="18" charset="0"/>
              </a:rPr>
              <a:t>h) </a:t>
            </a:r>
            <a:r>
              <a:rPr lang="cs-CZ" sz="2000" strike="sngStrike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zastavěným územím </a:t>
            </a:r>
            <a:r>
              <a:rPr lang="cs-CZ" sz="2000" strike="sngStrike" dirty="0">
                <a:effectLst/>
                <a:ea typeface="Times New Roman" panose="02020603050405020304" pitchFamily="18" charset="0"/>
              </a:rPr>
              <a:t>území vymezené samostatným postupem podle tohoto zákona (dále jen „vymezení zastavěného území“) nebo územním plánem,</a:t>
            </a:r>
            <a:r>
              <a:rPr lang="cs-CZ" sz="2000" dirty="0">
                <a:effectLst/>
                <a:ea typeface="Times New Roman" panose="02020603050405020304" pitchFamily="18" charset="0"/>
              </a:rPr>
              <a:t> </a:t>
            </a:r>
          </a:p>
          <a:p>
            <a:pPr marL="431800" indent="-215900" algn="just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h)</a:t>
            </a:r>
            <a:r>
              <a:rPr lang="cs-CZ" sz="2000" dirty="0">
                <a:effectLst/>
                <a:ea typeface="Times New Roman" panose="02020603050405020304" pitchFamily="18" charset="0"/>
              </a:rPr>
              <a:t> </a:t>
            </a:r>
            <a:r>
              <a:rPr lang="cs-CZ" sz="2000" b="1" dirty="0">
                <a:solidFill>
                  <a:srgbClr val="00B050"/>
                </a:solidFill>
                <a:effectLst/>
                <a:ea typeface="Times New Roman" panose="02020603050405020304" pitchFamily="18" charset="0"/>
              </a:rPr>
              <a:t>zastavitelným územím 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území vymezené v územním plánu, které obsahuje zastavitelné plochy a nestavební plochy; dále se zastavitelným územím rozumí zastavitelné území vymezené samostatným postupem podle § 116 až 121</a:t>
            </a:r>
          </a:p>
          <a:p>
            <a:pPr marL="431800" indent="-215900" algn="just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cs-CZ" sz="2000" dirty="0">
                <a:solidFill>
                  <a:srgbClr val="A50021"/>
                </a:solidFill>
                <a:ea typeface="Times New Roman" panose="02020603050405020304" pitchFamily="18" charset="0"/>
              </a:rPr>
              <a:t>→ nenápadná, ale zásadní právně filozofická, koncepční i věcná změna s dopady do celého právního řádu</a:t>
            </a:r>
          </a:p>
          <a:p>
            <a:pPr marL="431800" indent="-215900" algn="just">
              <a:lnSpc>
                <a:spcPct val="110000"/>
              </a:lnSpc>
              <a:spcBef>
                <a:spcPts val="900"/>
              </a:spcBef>
              <a:spcAft>
                <a:spcPts val="600"/>
              </a:spcAft>
              <a:buNone/>
            </a:pPr>
            <a:r>
              <a:rPr lang="cs-CZ" sz="2000" dirty="0">
                <a:solidFill>
                  <a:srgbClr val="A50021"/>
                </a:solidFill>
                <a:ea typeface="Times New Roman" panose="02020603050405020304" pitchFamily="18" charset="0"/>
              </a:rPr>
              <a:t>→ plánovat se má budoucnost, nikoli stávající stav, k tomu slouží UAP</a:t>
            </a:r>
          </a:p>
          <a:p>
            <a:pPr marL="431800" indent="-215900" algn="just">
              <a:lnSpc>
                <a:spcPct val="110000"/>
              </a:lnSpc>
              <a:spcBef>
                <a:spcPts val="900"/>
              </a:spcBef>
              <a:spcAft>
                <a:spcPts val="600"/>
              </a:spcAft>
              <a:buNone/>
            </a:pPr>
            <a:r>
              <a:rPr lang="cs-CZ" sz="2000" dirty="0">
                <a:solidFill>
                  <a:srgbClr val="A50021"/>
                </a:solidFill>
                <a:ea typeface="Times New Roman" panose="02020603050405020304" pitchFamily="18" charset="0"/>
              </a:rPr>
              <a:t>→ zjednodušující pravidla pro povolování záměrů v zastavitelném území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5453B18-0CC1-E1D1-015E-9E2FC7CA1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24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779344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ABF95-1AD6-48C6-4A43-6DD6EA15F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E8EDB58C-3A27-AC4F-400F-15F99EBA6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196752"/>
            <a:ext cx="8568952" cy="364902"/>
          </a:xfrm>
        </p:spPr>
        <p:txBody>
          <a:bodyPr>
            <a:noAutofit/>
          </a:bodyPr>
          <a:lstStyle/>
          <a:p>
            <a:r>
              <a:rPr lang="cs-CZ" sz="2400" dirty="0"/>
              <a:t>	Nové cíle územního plánování § 38</a:t>
            </a:r>
          </a:p>
        </p:txBody>
      </p:sp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E90F4D15-C442-2137-8FDE-16B78FB21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472" y="1844823"/>
            <a:ext cx="9505056" cy="4511537"/>
          </a:xfrm>
        </p:spPr>
        <p:txBody>
          <a:bodyPr>
            <a:noAutofit/>
          </a:bodyPr>
          <a:lstStyle/>
          <a:p>
            <a:pPr marL="174625" indent="0" algn="just">
              <a:spcBef>
                <a:spcPts val="1200"/>
              </a:spcBef>
              <a:buClr>
                <a:srgbClr val="A50021"/>
              </a:buClr>
              <a:buNone/>
            </a:pPr>
            <a:r>
              <a:rPr lang="cs-CZ" sz="2100" dirty="0"/>
              <a:t>§ 38/1: </a:t>
            </a:r>
          </a:p>
          <a:p>
            <a:pPr marL="174625" indent="0" algn="just">
              <a:spcBef>
                <a:spcPts val="1200"/>
              </a:spcBef>
              <a:buClr>
                <a:srgbClr val="A50021"/>
              </a:buClr>
              <a:buNone/>
            </a:pPr>
            <a:r>
              <a:rPr lang="cs-CZ" sz="2100" dirty="0"/>
              <a:t>Cílem územního plánování je ve veřejném zájmu zvyšovat </a:t>
            </a:r>
            <a:r>
              <a:rPr lang="cs-CZ" sz="2100" b="1" dirty="0"/>
              <a:t>kvalitu a krásu </a:t>
            </a:r>
            <a:r>
              <a:rPr lang="cs-CZ" sz="2100" dirty="0"/>
              <a:t>vystavěného prostředí sídel, rozvíjet jejich identitu a vytvářet funkční a harmonické prostředí pro každodenní život jejich obyvatel.</a:t>
            </a:r>
          </a:p>
          <a:p>
            <a:pPr marL="174625" indent="0" algn="just">
              <a:spcBef>
                <a:spcPts val="1200"/>
              </a:spcBef>
              <a:buClr>
                <a:srgbClr val="A50021"/>
              </a:buClr>
              <a:buNone/>
            </a:pPr>
            <a:r>
              <a:rPr lang="cs-CZ" sz="2100" dirty="0"/>
              <a:t>§ 38/4:</a:t>
            </a:r>
          </a:p>
          <a:p>
            <a:pPr marL="174625" indent="0" algn="just">
              <a:spcBef>
                <a:spcPts val="1200"/>
              </a:spcBef>
              <a:buClr>
                <a:srgbClr val="A50021"/>
              </a:buClr>
              <a:buNone/>
            </a:pPr>
            <a:r>
              <a:rPr lang="cs-CZ" sz="2100" dirty="0"/>
              <a:t>Územní plánování určuje podmínky pro co nejlepší, efektivní a hospodárné využívání zastavitelného území, vytváření </a:t>
            </a:r>
            <a:r>
              <a:rPr lang="cs-CZ" sz="2100" b="1" dirty="0"/>
              <a:t>kompaktních měst krátkých vzdáleností</a:t>
            </a:r>
            <a:r>
              <a:rPr lang="cs-CZ" sz="2100" dirty="0"/>
              <a:t>, ochranu nezastavitelného území a rozvoj veřejné infrastruktury.</a:t>
            </a:r>
          </a:p>
          <a:p>
            <a:pPr marL="517525" indent="-342900" algn="just">
              <a:spcBef>
                <a:spcPts val="1800"/>
              </a:spcBef>
              <a:buClr>
                <a:srgbClr val="A50021"/>
              </a:buClr>
              <a:buFont typeface="Wingdings" panose="05000000000000000000" pitchFamily="2" charset="2"/>
              <a:buChar char="Ø"/>
            </a:pPr>
            <a:r>
              <a:rPr lang="cs-CZ" sz="2100" dirty="0"/>
              <a:t>projevy moderního urbanismu, Nová Athénská charta</a:t>
            </a:r>
          </a:p>
          <a:p>
            <a:pPr marL="517525" indent="-342900" algn="just">
              <a:spcBef>
                <a:spcPts val="1200"/>
              </a:spcBef>
              <a:buClr>
                <a:srgbClr val="A50021"/>
              </a:buClr>
              <a:buFont typeface="Wingdings" panose="05000000000000000000" pitchFamily="2" charset="2"/>
              <a:buChar char="Ø"/>
            </a:pPr>
            <a:r>
              <a:rPr lang="cs-CZ" sz="2100" dirty="0"/>
              <a:t>„15 minutové město“ </a:t>
            </a:r>
            <a:r>
              <a:rPr lang="cs-CZ" sz="2100" dirty="0">
                <a:solidFill>
                  <a:srgbClr val="A70336"/>
                </a:solidFill>
              </a:rPr>
              <a:t>→ </a:t>
            </a:r>
            <a:r>
              <a:rPr lang="cs-CZ" sz="2100" dirty="0"/>
              <a:t>hustota a polyfunkční prostor (120 lidí/ha)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855B3AA-7E1B-4093-11ED-629AFFDFA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591142-52C5-4B8E-A2CE-A70833A3C942}" type="slidenum">
              <a:rPr lang="sk-SK" smtClean="0"/>
              <a:pPr>
                <a:defRPr/>
              </a:pPr>
              <a:t>25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285605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95400" y="1196752"/>
            <a:ext cx="10729192" cy="432048"/>
          </a:xfrm>
        </p:spPr>
        <p:txBody>
          <a:bodyPr>
            <a:noAutofit/>
          </a:bodyPr>
          <a:lstStyle/>
          <a:p>
            <a:r>
              <a:rPr lang="cs-CZ" sz="2400" dirty="0"/>
              <a:t>Nové cíle územního plánování § 38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591142-52C5-4B8E-A2CE-A70833A3C942}" type="slidenum">
              <a:rPr lang="sk-SK" smtClean="0"/>
              <a:pPr>
                <a:defRPr/>
              </a:pPr>
              <a:t>26</a:t>
            </a:fld>
            <a:endParaRPr lang="sk-SK" dirty="0"/>
          </a:p>
        </p:txBody>
      </p:sp>
      <p:pic>
        <p:nvPicPr>
          <p:cNvPr id="1028" name="Picture 4" descr="Nalezený obrázek pro obrázky soft city">
            <a:extLst>
              <a:ext uri="{FF2B5EF4-FFF2-40B4-BE49-F238E27FC236}">
                <a16:creationId xmlns:a16="http://schemas.microsoft.com/office/drawing/2014/main" id="{CFAF609A-98E7-30E4-8820-502415DA9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1988840"/>
            <a:ext cx="5112568" cy="437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obsah 1">
            <a:extLst>
              <a:ext uri="{FF2B5EF4-FFF2-40B4-BE49-F238E27FC236}">
                <a16:creationId xmlns:a16="http://schemas.microsoft.com/office/drawing/2014/main" id="{6CB56F56-3621-81B9-68EA-A26FC5807864}"/>
              </a:ext>
            </a:extLst>
          </p:cNvPr>
          <p:cNvSpPr txBox="1">
            <a:spLocks/>
          </p:cNvSpPr>
          <p:nvPr/>
        </p:nvSpPr>
        <p:spPr>
          <a:xfrm>
            <a:off x="6023992" y="1124744"/>
            <a:ext cx="5472608" cy="52565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46" indent="-171446" algn="l" defTabSz="914377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000" kern="1200" baseline="0">
                <a:solidFill>
                  <a:srgbClr val="1417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32" indent="-28574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0" algn="just" fontAlgn="auto">
              <a:spcBef>
                <a:spcPts val="1200"/>
              </a:spcBef>
              <a:spcAft>
                <a:spcPts val="0"/>
              </a:spcAft>
              <a:buClr>
                <a:srgbClr val="A50021"/>
              </a:buClr>
              <a:buFont typeface="Wingdings" panose="05000000000000000000" pitchFamily="2" charset="2"/>
              <a:buNone/>
            </a:pPr>
            <a:r>
              <a:rPr lang="cs-CZ" sz="2000" i="1" dirty="0"/>
              <a:t>PŘEDSTAVTE SI MĚSTO, kde můžete spát při otevřeném okně a kde pochůznost, tedy možnost pěšího pohybu a pěší dostupnost, začíná přímo u dveří vašeho bytu. </a:t>
            </a:r>
          </a:p>
          <a:p>
            <a:pPr marL="174625" indent="0" algn="just" fontAlgn="auto">
              <a:spcBef>
                <a:spcPts val="1200"/>
              </a:spcBef>
              <a:spcAft>
                <a:spcPts val="0"/>
              </a:spcAft>
              <a:buClr>
                <a:srgbClr val="A50021"/>
              </a:buClr>
              <a:buFont typeface="Wingdings" panose="05000000000000000000" pitchFamily="2" charset="2"/>
              <a:buNone/>
            </a:pPr>
            <a:r>
              <a:rPr lang="cs-CZ" sz="2000" i="1" dirty="0"/>
              <a:t>(Pří)jemné město znamená lehkost a pohodlí, hustota v něm má lidské rozměry… </a:t>
            </a:r>
          </a:p>
          <a:p>
            <a:pPr marL="174625" indent="0" algn="just" fontAlgn="auto">
              <a:spcBef>
                <a:spcPts val="1200"/>
              </a:spcBef>
              <a:spcAft>
                <a:spcPts val="0"/>
              </a:spcAft>
              <a:buClr>
                <a:srgbClr val="A50021"/>
              </a:buClr>
              <a:buFont typeface="Wingdings" panose="05000000000000000000" pitchFamily="2" charset="2"/>
              <a:buNone/>
            </a:pPr>
            <a:r>
              <a:rPr lang="cs-CZ" sz="2000" i="1" dirty="0"/>
              <a:t>Jak ale proměníme současnou realitu většiny našich měst – s oddělenými účely využití a dlouhým dojížděním ve vozech obsazených jen jednou osobou, které drancují lidské, environmentální i komunitní zdroje – a zavedeme v nich principy příjemného města?</a:t>
            </a:r>
          </a:p>
          <a:p>
            <a:pPr marL="174625" indent="0" algn="just" fontAlgn="auto">
              <a:spcBef>
                <a:spcPts val="1200"/>
              </a:spcBef>
              <a:spcAft>
                <a:spcPts val="0"/>
              </a:spcAft>
              <a:buClr>
                <a:srgbClr val="A50021"/>
              </a:buClr>
              <a:buFont typeface="Wingdings" panose="05000000000000000000" pitchFamily="2" charset="2"/>
              <a:buNone/>
            </a:pPr>
            <a:r>
              <a:rPr lang="cs-CZ" sz="2000" dirty="0"/>
              <a:t>David Sim, Soft City – (Pří)jemné město - Stavíme vhodnou hustotu pro každodenní život, CZ 2023 </a:t>
            </a:r>
          </a:p>
        </p:txBody>
      </p:sp>
    </p:spTree>
    <p:extLst>
      <p:ext uri="{BB962C8B-B14F-4D97-AF65-F5344CB8AC3E}">
        <p14:creationId xmlns:p14="http://schemas.microsoft.com/office/powerpoint/2010/main" val="12315464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11586-9711-80BB-E4E1-A5A5C9FFB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CFC12D-05D7-C94D-14A5-48FED088D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24744"/>
            <a:ext cx="8928992" cy="489882"/>
          </a:xfrm>
        </p:spPr>
        <p:txBody>
          <a:bodyPr/>
          <a:lstStyle/>
          <a:p>
            <a:r>
              <a:rPr lang="cs-CZ" sz="2400" dirty="0"/>
              <a:t>§ 39a – </a:t>
            </a:r>
            <a:r>
              <a:rPr lang="pl-PL" sz="2400" dirty="0"/>
              <a:t>Posílení politiky architektury a stavební kultury</a:t>
            </a:r>
            <a:endParaRPr lang="cs-CZ" sz="24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5853347-8093-4159-E155-B0EE36AFB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772816"/>
            <a:ext cx="8928992" cy="4425355"/>
          </a:xfrm>
        </p:spPr>
        <p:txBody>
          <a:bodyPr>
            <a:noAutofit/>
          </a:bodyPr>
          <a:lstStyle/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200" dirty="0">
                <a:effectLst/>
                <a:ea typeface="Times New Roman" panose="02020603050405020304" pitchFamily="18" charset="0"/>
              </a:rPr>
              <a:t>(2) Politika architektury a stavební kultury je </a:t>
            </a:r>
            <a:r>
              <a:rPr lang="cs-CZ" sz="2200" b="1" u="sng" dirty="0">
                <a:effectLst/>
                <a:ea typeface="Times New Roman" panose="02020603050405020304" pitchFamily="18" charset="0"/>
              </a:rPr>
              <a:t>kritériem</a:t>
            </a:r>
            <a:r>
              <a:rPr lang="cs-CZ" sz="2200" b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2200" dirty="0">
                <a:effectLst/>
                <a:ea typeface="Times New Roman" panose="02020603050405020304" pitchFamily="18" charset="0"/>
              </a:rPr>
              <a:t>pro posuzování hodnot chráněných stavebním zákonem. 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200" dirty="0">
                <a:solidFill>
                  <a:srgbClr val="A50021"/>
                </a:solidFill>
                <a:ea typeface="Times New Roman" panose="02020603050405020304" pitchFamily="18" charset="0"/>
              </a:rPr>
              <a:t>→ již ne jen nezávazná proklamace, ale kritérium pro rozhodování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200" dirty="0">
                <a:solidFill>
                  <a:srgbClr val="A50021"/>
                </a:solidFill>
                <a:ea typeface="Times New Roman" panose="02020603050405020304" pitchFamily="18" charset="0"/>
              </a:rPr>
              <a:t>→ změna významu vyjádřena i přesunem z konce (§ 136a) na začátek části třetí</a:t>
            </a:r>
            <a:endParaRPr lang="cs-CZ" sz="2200" dirty="0">
              <a:solidFill>
                <a:srgbClr val="A5002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7F25751-E31B-D3B6-A96B-BEEA73A5D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27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27931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B57FB1-C4E2-2242-A400-A44303CD5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28</a:t>
            </a:fld>
            <a:endParaRPr lang="sk-SK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82E9BFF-5942-4FFB-A064-C4F415EC3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9976" y="5805264"/>
            <a:ext cx="6264696" cy="504056"/>
          </a:xfrm>
        </p:spPr>
        <p:txBody>
          <a:bodyPr/>
          <a:lstStyle/>
          <a:p>
            <a:r>
              <a:rPr lang="cs-CZ" sz="1800" dirty="0">
                <a:solidFill>
                  <a:schemeClr val="bg1"/>
                </a:solidFill>
              </a:rPr>
              <a:t>Obrázky a slajdy č. 24-31 MAPPA OSTRAVA!!! Děkuji.</a:t>
            </a:r>
          </a:p>
        </p:txBody>
      </p:sp>
      <p:pic>
        <p:nvPicPr>
          <p:cNvPr id="3" name="Obrázek 2" descr="Obsah obrázku venku, cesta, budova, obloha&#10;&#10;Popis byl vytvořen automaticky">
            <a:extLst>
              <a:ext uri="{FF2B5EF4-FFF2-40B4-BE49-F238E27FC236}">
                <a16:creationId xmlns:a16="http://schemas.microsoft.com/office/drawing/2014/main" id="{89E01816-AE41-496C-A9E3-D94966232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" y="0"/>
            <a:ext cx="12182475" cy="6858000"/>
          </a:xfrm>
          <a:prstGeom prst="rect">
            <a:avLst/>
          </a:prstGeom>
        </p:spPr>
      </p:pic>
      <p:sp>
        <p:nvSpPr>
          <p:cNvPr id="2" name="Nadpis 2">
            <a:extLst>
              <a:ext uri="{FF2B5EF4-FFF2-40B4-BE49-F238E27FC236}">
                <a16:creationId xmlns:a16="http://schemas.microsoft.com/office/drawing/2014/main" id="{6A15B300-DA94-962E-7529-0F7F0219BF6F}"/>
              </a:ext>
            </a:extLst>
          </p:cNvPr>
          <p:cNvSpPr txBox="1">
            <a:spLocks/>
          </p:cNvSpPr>
          <p:nvPr/>
        </p:nvSpPr>
        <p:spPr>
          <a:xfrm>
            <a:off x="7608168" y="6520482"/>
            <a:ext cx="2592288" cy="3184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spcBef>
                <a:spcPct val="0"/>
              </a:spcBef>
              <a:buNone/>
              <a:defRPr sz="2000" b="1" i="0" kern="1200" baseline="0">
                <a:solidFill>
                  <a:srgbClr val="A7033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cs-CZ" sz="1800" b="0" dirty="0">
                <a:solidFill>
                  <a:schemeClr val="tx1"/>
                </a:solidFill>
              </a:rPr>
              <a:t>© MAPPA Ostrava</a:t>
            </a:r>
          </a:p>
        </p:txBody>
      </p:sp>
    </p:spTree>
    <p:extLst>
      <p:ext uri="{BB962C8B-B14F-4D97-AF65-F5344CB8AC3E}">
        <p14:creationId xmlns:p14="http://schemas.microsoft.com/office/powerpoint/2010/main" val="23547416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B57FB1-C4E2-2242-A400-A44303CD5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29</a:t>
            </a:fld>
            <a:endParaRPr lang="sk-SK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3A7A5378-A926-18FD-B0DA-FC78272BCD74}"/>
              </a:ext>
            </a:extLst>
          </p:cNvPr>
          <p:cNvSpPr txBox="1">
            <a:spLocks/>
          </p:cNvSpPr>
          <p:nvPr/>
        </p:nvSpPr>
        <p:spPr>
          <a:xfrm>
            <a:off x="623392" y="1124745"/>
            <a:ext cx="5616624" cy="22791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000" kern="1200" baseline="0">
                <a:solidFill>
                  <a:srgbClr val="1417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ym typeface="Symbol" panose="05050102010706020507" pitchFamily="18" charset="2"/>
              </a:rPr>
              <a:t></a:t>
            </a:r>
            <a:r>
              <a:rPr lang="cs-CZ" sz="2100" dirty="0">
                <a:sym typeface="Symbol" panose="05050102010706020507" pitchFamily="18" charset="2"/>
              </a:rPr>
              <a:t> </a:t>
            </a:r>
            <a:r>
              <a:rPr lang="en-US" sz="2100" dirty="0"/>
              <a:t>You can use this to park 3 private cars. </a:t>
            </a:r>
            <a:endParaRPr lang="cs-CZ" sz="2100" dirty="0"/>
          </a:p>
          <a:p>
            <a:pPr marL="0" indent="0" algn="r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/>
              <a:t>Or you can have this!</a:t>
            </a:r>
            <a:r>
              <a:rPr lang="cs-CZ" sz="2100" dirty="0"/>
              <a:t> </a:t>
            </a:r>
            <a:r>
              <a:rPr lang="cs-CZ" sz="2100" dirty="0">
                <a:sym typeface="Symbol" panose="05050102010706020507" pitchFamily="18" charset="2"/>
              </a:rPr>
              <a:t></a:t>
            </a:r>
            <a:r>
              <a:rPr lang="cs-CZ" sz="2100" dirty="0"/>
              <a:t> 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/>
              <a:t>#NewYork, 10th Avenue/37th Street</a:t>
            </a:r>
            <a:endParaRPr lang="cs-CZ" sz="2100" dirty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/>
              <a:t>Marco Te Brömmelstroet, </a:t>
            </a:r>
            <a:r>
              <a:rPr lang="cs-CZ" sz="2000" dirty="0">
                <a:hlinkClick r:id="rId2"/>
              </a:rPr>
              <a:t>LinkedIn</a:t>
            </a:r>
            <a:endParaRPr lang="cs-CZ" sz="2000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2A87400-A784-F548-39BD-D266F6E19E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288" y="2780928"/>
            <a:ext cx="5616624" cy="4062255"/>
          </a:xfrm>
          <a:prstGeom prst="rect">
            <a:avLst/>
          </a:prstGeom>
        </p:spPr>
      </p:pic>
      <p:pic>
        <p:nvPicPr>
          <p:cNvPr id="5" name="Obrázek 4" descr="Obsah obrázku venku, květináč, domácnost, rostlina&#10;&#10;Popis byl vytvořen automaticky">
            <a:extLst>
              <a:ext uri="{FF2B5EF4-FFF2-40B4-BE49-F238E27FC236}">
                <a16:creationId xmlns:a16="http://schemas.microsoft.com/office/drawing/2014/main" id="{4EB4D553-2598-BF56-E855-C01261BC15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28442"/>
            <a:ext cx="5209142" cy="6784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290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 bwMode="auto">
          <a:xfrm>
            <a:off x="1487488" y="2060848"/>
            <a:ext cx="9143999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lvl="0" algn="ctr" eaLnBrk="1" hangingPunct="1">
              <a:defRPr/>
            </a:pPr>
            <a:r>
              <a:rPr lang="cs-CZ" altLang="cs-CZ" sz="3300" b="1" cap="all" dirty="0">
                <a:solidFill>
                  <a:srgbClr val="A50136"/>
                </a:solidFill>
                <a:latin typeface="Arial" charset="0"/>
              </a:rPr>
              <a:t>Velká novela STAVEBNÍHO ZÁKONA</a:t>
            </a:r>
          </a:p>
          <a:p>
            <a:pPr lvl="0" algn="ctr" eaLnBrk="1" hangingPunct="1">
              <a:defRPr/>
            </a:pPr>
            <a:r>
              <a:rPr lang="cs-CZ" altLang="cs-CZ" sz="3300" b="1" dirty="0">
                <a:solidFill>
                  <a:srgbClr val="A50136"/>
                </a:solidFill>
                <a:latin typeface="Arial" charset="0"/>
              </a:rPr>
              <a:t>sněmovní tisk 67</a:t>
            </a:r>
            <a:br>
              <a:rPr lang="cs-CZ" altLang="cs-CZ" sz="3300" b="1" dirty="0">
                <a:solidFill>
                  <a:srgbClr val="A50136"/>
                </a:solidFill>
                <a:latin typeface="Arial" charset="0"/>
              </a:rPr>
            </a:br>
            <a:br>
              <a:rPr kumimoji="0" lang="cs-CZ" altLang="cs-CZ" sz="3300" b="1" i="0" u="none" strike="noStrike" kern="1200" cap="none" spc="0" normalizeH="0" baseline="0" noProof="0" dirty="0">
                <a:ln>
                  <a:noFill/>
                </a:ln>
                <a:solidFill>
                  <a:srgbClr val="A5013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</a:br>
            <a:br>
              <a:rPr kumimoji="0" lang="cs-CZ" altLang="cs-CZ" sz="3300" b="1" i="0" u="none" strike="noStrike" kern="1200" cap="none" spc="0" normalizeH="0" baseline="0" noProof="0" dirty="0">
                <a:ln>
                  <a:noFill/>
                </a:ln>
                <a:solidFill>
                  <a:srgbClr val="A5013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</a:br>
            <a:r>
              <a:rPr kumimoji="0" lang="cs-CZ" altLang="cs-CZ" sz="21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Mgr. František Korbel, Ph.D.</a:t>
            </a:r>
            <a:r>
              <a:rPr kumimoji="0" lang="cs-CZ" alt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20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sz="2000" b="1" dirty="0">
                <a:solidFill>
                  <a:srgbClr val="000066"/>
                </a:solidFill>
                <a:latin typeface="Arial" charset="0"/>
              </a:rPr>
              <a:t>Právní prostor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Seč 28. dubna 2026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20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2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200" b="1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847528" y="1196752"/>
            <a:ext cx="8568952" cy="364902"/>
          </a:xfrm>
        </p:spPr>
        <p:txBody>
          <a:bodyPr>
            <a:noAutofit/>
          </a:bodyPr>
          <a:lstStyle/>
          <a:p>
            <a:pPr marL="538163" indent="-363538" algn="just">
              <a:spcBef>
                <a:spcPts val="1200"/>
              </a:spcBef>
              <a:buClr>
                <a:srgbClr val="A50021"/>
              </a:buClr>
              <a:buNone/>
            </a:pPr>
            <a:r>
              <a:rPr lang="cs-CZ" sz="2200" b="1" dirty="0"/>
              <a:t>Definice charakteru území § 41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919536" y="1772816"/>
            <a:ext cx="8568952" cy="4896544"/>
          </a:xfrm>
        </p:spPr>
        <p:txBody>
          <a:bodyPr>
            <a:noAutofit/>
          </a:bodyPr>
          <a:lstStyle/>
          <a:p>
            <a:pPr marL="538163" indent="-363538" algn="just">
              <a:spcBef>
                <a:spcPts val="1200"/>
              </a:spcBef>
              <a:buClr>
                <a:srgbClr val="A50021"/>
              </a:buClr>
            </a:pPr>
            <a:r>
              <a:rPr lang="cs-CZ" sz="2100" b="1" dirty="0"/>
              <a:t>Nový odst. 2:</a:t>
            </a:r>
            <a:r>
              <a:rPr lang="cs-CZ" sz="2100" i="1" dirty="0"/>
              <a:t> Při posuzování souladu s charakterem území se zohledňuje veřejný zájem na </a:t>
            </a:r>
            <a:r>
              <a:rPr lang="cs-CZ" sz="2100" b="1" i="1" dirty="0">
                <a:solidFill>
                  <a:srgbClr val="A70336"/>
                </a:solidFill>
              </a:rPr>
              <a:t>zvyšování </a:t>
            </a:r>
            <a:r>
              <a:rPr lang="cs-CZ" sz="2100" i="1" dirty="0"/>
              <a:t>kvality vystavěného prostředí, architektury a stavební kultury.</a:t>
            </a:r>
          </a:p>
          <a:p>
            <a:pPr marL="538163" indent="-363538" algn="just">
              <a:spcBef>
                <a:spcPts val="1200"/>
              </a:spcBef>
              <a:buClr>
                <a:srgbClr val="A50021"/>
              </a:buClr>
              <a:buFont typeface="Symbol" panose="05050102010706020507" pitchFamily="18" charset="2"/>
              <a:buChar char="®"/>
            </a:pPr>
            <a:r>
              <a:rPr lang="cs-CZ" sz="2100" dirty="0">
                <a:sym typeface="Symbol" panose="05050102010706020507" pitchFamily="18" charset="2"/>
              </a:rPr>
              <a:t>tvoří součást hmotného práva a je zákonným kritériem pro územní plánování i povolování zejm. v § 139, 141, 142, 143</a:t>
            </a:r>
          </a:p>
          <a:p>
            <a:pPr marL="538163" indent="-363538" algn="just">
              <a:spcBef>
                <a:spcPts val="1200"/>
              </a:spcBef>
              <a:buClr>
                <a:srgbClr val="A50021"/>
              </a:buClr>
              <a:buFont typeface="Symbol" panose="05050102010706020507" pitchFamily="18" charset="2"/>
              <a:buChar char="®"/>
            </a:pPr>
            <a:r>
              <a:rPr lang="cs-CZ" sz="2100" dirty="0">
                <a:sym typeface="Symbol" panose="05050102010706020507" pitchFamily="18" charset="2"/>
              </a:rPr>
              <a:t>posílen prvek rozvoje a zvyšování kvality</a:t>
            </a:r>
          </a:p>
          <a:p>
            <a:pPr marL="538163" indent="-363538" algn="just">
              <a:spcBef>
                <a:spcPts val="1200"/>
              </a:spcBef>
              <a:buClr>
                <a:srgbClr val="A50021"/>
              </a:buClr>
              <a:buFont typeface="Symbol" panose="05050102010706020507" pitchFamily="18" charset="2"/>
              <a:buChar char="®"/>
            </a:pPr>
            <a:r>
              <a:rPr lang="cs-CZ" sz="2100" dirty="0">
                <a:sym typeface="Symbol" panose="05050102010706020507" pitchFamily="18" charset="2"/>
              </a:rPr>
              <a:t>jde o odbornou otázku, kterou je oprávněn posoudit SÚ – soud při přezkumu ověřuje pouze dodržení mezí správního uvážení (9 As 95/2012-131)</a:t>
            </a:r>
            <a:endParaRPr lang="cs-CZ" sz="21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591142-52C5-4B8E-A2CE-A70833A3C942}" type="slidenum">
              <a:rPr lang="sk-SK" smtClean="0"/>
              <a:pPr>
                <a:defRPr/>
              </a:pPr>
              <a:t>30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2400761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2C4EC-373F-7CC1-ADC1-F3E433128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2856C2-7E63-1519-E2BD-EF2759889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552" y="1052736"/>
            <a:ext cx="7920880" cy="360040"/>
          </a:xfrm>
        </p:spPr>
        <p:txBody>
          <a:bodyPr>
            <a:noAutofit/>
          </a:bodyPr>
          <a:lstStyle/>
          <a:p>
            <a:r>
              <a:rPr lang="cs-CZ" sz="2400" b="1" dirty="0"/>
              <a:t>Začlenění do území</a:t>
            </a:r>
            <a:endParaRPr lang="cs-CZ" sz="24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07BD98A-46C8-64B3-1923-462B391ED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552" y="1600437"/>
            <a:ext cx="7920880" cy="514093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cs-CZ" sz="2000" b="1" dirty="0"/>
              <a:t>Rozsudek NSS 7 As 17/2010 </a:t>
            </a:r>
            <a:r>
              <a:rPr lang="cs-CZ" sz="2000" dirty="0"/>
              <a:t>- 101 z 20. 5. 2010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2000" dirty="0"/>
              <a:t>(2107/2010 Sb. NSS)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2000" b="1" dirty="0">
                <a:solidFill>
                  <a:srgbClr val="00B050"/>
                </a:solidFill>
              </a:rPr>
              <a:t>Platný i pro NSZ</a:t>
            </a:r>
          </a:p>
          <a:p>
            <a:pPr marL="0" indent="0" algn="just">
              <a:spcBef>
                <a:spcPts val="2400"/>
              </a:spcBef>
              <a:buNone/>
            </a:pPr>
            <a:r>
              <a:rPr lang="cs-CZ" sz="2000" i="1" dirty="0"/>
              <a:t>Stavbou organicky začleněnou do okolní zástavby může za určitých okolností být i jakási </a:t>
            </a:r>
            <a:r>
              <a:rPr lang="cs-CZ" sz="2000" b="1" i="1" dirty="0"/>
              <a:t>architektonická „provokace“</a:t>
            </a:r>
            <a:r>
              <a:rPr lang="cs-CZ" sz="2000" i="1" dirty="0"/>
              <a:t>, tedy stavba jsoucí ve vědomém a architektonicky promyšleném protikladu k dosavadnímu stylu zástavby.</a:t>
            </a:r>
          </a:p>
          <a:p>
            <a:pPr marL="0" indent="0" algn="just">
              <a:spcBef>
                <a:spcPts val="2400"/>
              </a:spcBef>
              <a:buNone/>
            </a:pPr>
            <a:r>
              <a:rPr lang="cs-CZ" sz="2000" i="1" dirty="0"/>
              <a:t>Významnou součástí úvahy musí být i zhodnocení architektonické zdařilosti a přínosnosti, či naopak kýčovitosti a neestetičnosti. Jen na základě úsudku o „cizosti“ určitého architektonického řešení není toto možné odmítnout jako nepřípustné.</a:t>
            </a:r>
            <a:endParaRPr lang="cs-CZ" sz="2000" dirty="0">
              <a:solidFill>
                <a:srgbClr val="C0000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7C42D13-12A7-6E2A-7F9B-E45C2EF1A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61"/>
            <a:ext cx="2844800" cy="365125"/>
          </a:xfrm>
        </p:spPr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31</a:t>
            </a:fld>
            <a:endParaRPr lang="sk-SK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10A1109-5508-EAF5-E81E-4D59002F43DF}"/>
              </a:ext>
            </a:extLst>
          </p:cNvPr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079776" y="2420928"/>
            <a:ext cx="360000" cy="360000"/>
          </a:xfrm>
          <a:prstGeom prst="rect">
            <a:avLst/>
          </a:prstGeom>
        </p:spPr>
      </p:pic>
      <p:pic>
        <p:nvPicPr>
          <p:cNvPr id="7" name="Picture 4" descr="sbirka_2004_s">
            <a:extLst>
              <a:ext uri="{FF2B5EF4-FFF2-40B4-BE49-F238E27FC236}">
                <a16:creationId xmlns:a16="http://schemas.microsoft.com/office/drawing/2014/main" id="{357B636D-486D-08A5-A99F-424559A19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980728"/>
            <a:ext cx="1295400" cy="170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41789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645F8-C61C-1EEE-BE28-0ED9E8820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03417AB-DBB8-7CA0-2970-5B9C9BCEA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32</a:t>
            </a:fld>
            <a:endParaRPr lang="sk-SK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DC1C369A-F35F-C801-B5E7-967EE6416754}"/>
              </a:ext>
            </a:extLst>
          </p:cNvPr>
          <p:cNvSpPr txBox="1">
            <a:spLocks/>
          </p:cNvSpPr>
          <p:nvPr/>
        </p:nvSpPr>
        <p:spPr>
          <a:xfrm>
            <a:off x="623392" y="1293868"/>
            <a:ext cx="4464496" cy="22791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000" kern="1200" baseline="0">
                <a:solidFill>
                  <a:srgbClr val="1417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100" b="1" dirty="0">
                <a:sym typeface="Symbol" panose="05050102010706020507" pitchFamily="18" charset="2"/>
              </a:rPr>
              <a:t>Začlenění staveb do prostředí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/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/>
              <a:t>Politika architektury a stavební kultury ČR, 2023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5F93029-11FC-211D-4F9B-C80846BEC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838" y="0"/>
            <a:ext cx="65758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3960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35360" y="222918"/>
            <a:ext cx="11521280" cy="757810"/>
          </a:xfrm>
          <a:solidFill>
            <a:schemeClr val="bg1"/>
          </a:solidFill>
        </p:spPr>
        <p:txBody>
          <a:bodyPr>
            <a:noAutofit/>
          </a:bodyPr>
          <a:lstStyle/>
          <a:p>
            <a:pPr fontAlgn="base"/>
            <a:r>
              <a:rPr lang="cs-CZ" sz="2200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Nové sídlo Lasvit Nový Bor: Skleněná roubenka dostala Českou cenu za architekturu 2020</a:t>
            </a:r>
            <a:br>
              <a:rPr lang="cs-CZ" sz="2200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</a:br>
            <a:r>
              <a:rPr lang="cs-CZ" b="0" u="sng" dirty="0"/>
              <a:t>https://ceskacenazaarchitekturu.cz/rocniky/2020/sidlo-firmy-lasvit?ocenene=1</a:t>
            </a:r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591142-52C5-4B8E-A2CE-A70833A3C942}" type="slidenum">
              <a:rPr lang="sk-SK" smtClean="0"/>
              <a:pPr>
                <a:defRPr/>
              </a:pPr>
              <a:t>33</a:t>
            </a:fld>
            <a:endParaRPr lang="sk-SK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F5FA5E8-5997-635E-7321-3EB4CC1CD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9BFD79C-751B-2DB0-440A-590FFF4DF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6982"/>
            <a:ext cx="12192000" cy="557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093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834EE-1A50-D67B-0BB6-B25CF5390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C6FE62-712F-D19E-36CA-05AD66CC5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24744"/>
            <a:ext cx="7920880" cy="360040"/>
          </a:xfrm>
        </p:spPr>
        <p:txBody>
          <a:bodyPr/>
          <a:lstStyle/>
          <a:p>
            <a:r>
              <a:rPr lang="cs-CZ" sz="2400" dirty="0"/>
              <a:t>Další změny v pořizování ÚPD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7B05FFC-3592-0226-C343-D1204D3835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811957"/>
            <a:ext cx="8928992" cy="4713387"/>
          </a:xfrm>
        </p:spPr>
        <p:txBody>
          <a:bodyPr>
            <a:noAutofit/>
          </a:bodyPr>
          <a:lstStyle/>
          <a:p>
            <a:pPr marL="358775" indent="-358775" algn="just">
              <a:spcBef>
                <a:spcPts val="1000"/>
              </a:spcBef>
              <a:spcAft>
                <a:spcPts val="600"/>
              </a:spcAft>
              <a:buClr>
                <a:srgbClr val="A70336"/>
              </a:buClr>
              <a:buFont typeface="Wingdings" panose="05000000000000000000" pitchFamily="2" charset="2"/>
              <a:buChar char="Ø"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ÚPD vyjadřuje veřejný zájem na způsobu využití území</a:t>
            </a:r>
          </a:p>
          <a:p>
            <a:pPr marL="358775" indent="-358775" algn="just">
              <a:spcBef>
                <a:spcPts val="1000"/>
              </a:spcBef>
              <a:spcAft>
                <a:spcPts val="600"/>
              </a:spcAft>
              <a:buClr>
                <a:srgbClr val="A70336"/>
              </a:buClr>
              <a:buFont typeface="Wingdings" panose="05000000000000000000" pitchFamily="2" charset="2"/>
              <a:buChar char="Ø"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Zjednodušuje se řešení rozporů – rozhoduje Úřad (§ 55)</a:t>
            </a:r>
          </a:p>
          <a:p>
            <a:pPr marL="358775" indent="-358775" algn="just">
              <a:spcBef>
                <a:spcPts val="1000"/>
              </a:spcBef>
              <a:spcAft>
                <a:spcPts val="600"/>
              </a:spcAft>
              <a:buClr>
                <a:srgbClr val="A70336"/>
              </a:buClr>
              <a:buFont typeface="Wingdings" panose="05000000000000000000" pitchFamily="2" charset="2"/>
              <a:buChar char="Ø"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Vypouští se fáze zadání a projednává se rovnou návrh (§ 111)</a:t>
            </a:r>
          </a:p>
          <a:p>
            <a:pPr marL="358775" indent="-358775" algn="just">
              <a:spcBef>
                <a:spcPts val="1000"/>
              </a:spcBef>
              <a:spcAft>
                <a:spcPts val="600"/>
              </a:spcAft>
              <a:buClr>
                <a:srgbClr val="A70336"/>
              </a:buClr>
              <a:buFont typeface="Wingdings" panose="05000000000000000000" pitchFamily="2" charset="2"/>
              <a:buChar char="Ø"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Nepodstatná změna v zastavitelném území (§ 111a) – lhůty ½</a:t>
            </a:r>
          </a:p>
          <a:p>
            <a:pPr marL="358775" indent="-358775" algn="just">
              <a:spcBef>
                <a:spcPts val="1000"/>
              </a:spcBef>
              <a:spcAft>
                <a:spcPts val="600"/>
              </a:spcAft>
              <a:buClr>
                <a:srgbClr val="A70336"/>
              </a:buClr>
              <a:buFont typeface="Wingdings" panose="05000000000000000000" pitchFamily="2" charset="2"/>
              <a:buChar char="Ø"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Společné pořizování ÚPD více obcemi či kraji (§ 115a)</a:t>
            </a:r>
          </a:p>
          <a:p>
            <a:pPr marL="358775" indent="-358775" algn="just">
              <a:spcBef>
                <a:spcPts val="1000"/>
              </a:spcBef>
              <a:spcAft>
                <a:spcPts val="600"/>
              </a:spcAft>
              <a:buClr>
                <a:srgbClr val="A70336"/>
              </a:buClr>
              <a:buFont typeface="Wingdings" panose="05000000000000000000" pitchFamily="2" charset="2"/>
              <a:buChar char="Ø"/>
            </a:pPr>
            <a:r>
              <a:rPr lang="pl-PL" sz="2000" dirty="0">
                <a:effectLst/>
                <a:ea typeface="Times New Roman" panose="02020603050405020304" pitchFamily="18" charset="0"/>
              </a:rPr>
              <a:t>Právo zastupitelstva změnit návrh, nedojde-li k podstatné úpravě (§ 104/2)</a:t>
            </a:r>
          </a:p>
          <a:p>
            <a:pPr marL="358775" indent="-358775" algn="just">
              <a:spcBef>
                <a:spcPts val="1000"/>
              </a:spcBef>
              <a:spcAft>
                <a:spcPts val="600"/>
              </a:spcAft>
              <a:buClr>
                <a:srgbClr val="A70336"/>
              </a:buClr>
              <a:buFont typeface="Wingdings" panose="05000000000000000000" pitchFamily="2" charset="2"/>
              <a:buChar char="Ø"/>
            </a:pPr>
            <a:r>
              <a:rPr lang="pl-PL" sz="2000" dirty="0">
                <a:ea typeface="Times New Roman" panose="02020603050405020304" pitchFamily="18" charset="0"/>
              </a:rPr>
              <a:t>Možnost doplnit do ÚPD přechodná ustanovení</a:t>
            </a:r>
          </a:p>
          <a:p>
            <a:pPr marL="358775" indent="-358775" algn="just">
              <a:spcBef>
                <a:spcPts val="1000"/>
              </a:spcBef>
              <a:spcAft>
                <a:spcPts val="600"/>
              </a:spcAft>
              <a:buClr>
                <a:srgbClr val="A70336"/>
              </a:buClr>
              <a:buFont typeface="Wingdings" panose="05000000000000000000" pitchFamily="2" charset="2"/>
              <a:buChar char="Ø"/>
            </a:pPr>
            <a:r>
              <a:rPr lang="pl-PL" sz="2000" dirty="0">
                <a:ea typeface="Times New Roman" panose="02020603050405020304" pitchFamily="18" charset="0"/>
              </a:rPr>
              <a:t>Možnost převodu do jednotného standardu nebo opravy chyb bez řízení  (§ 111/6, přechodná ustanovení)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3ACFC2F-7D85-0CAD-DE2A-51076B29A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34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514733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5745D-2B63-1E86-0452-B1AD7FD69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15CB7D-386D-5E62-B970-538DDB551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24744"/>
            <a:ext cx="9217024" cy="504056"/>
          </a:xfrm>
        </p:spPr>
        <p:txBody>
          <a:bodyPr/>
          <a:lstStyle/>
          <a:p>
            <a:r>
              <a:rPr lang="cs-CZ" sz="2400" dirty="0"/>
              <a:t>Rušené instituty v důsledku sjednocení do samosprávy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DC9934D-3B74-4126-CD86-4AC06DD53A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739949"/>
            <a:ext cx="9073008" cy="4425355"/>
          </a:xfrm>
        </p:spPr>
        <p:txBody>
          <a:bodyPr>
            <a:noAutofit/>
          </a:bodyPr>
          <a:lstStyle/>
          <a:p>
            <a:pPr marL="323850" indent="-323850" algn="just">
              <a:spcBef>
                <a:spcPts val="1200"/>
              </a:spcBef>
              <a:spcAft>
                <a:spcPts val="600"/>
              </a:spcAft>
              <a:buNone/>
            </a:pPr>
            <a:r>
              <a:rPr lang="cs-CZ" sz="2000" dirty="0">
                <a:ea typeface="Times New Roman" panose="02020603050405020304" pitchFamily="18" charset="0"/>
              </a:rPr>
              <a:t>Ruší se:</a:t>
            </a:r>
          </a:p>
          <a:p>
            <a:pPr marL="358775" indent="-358775" algn="just">
              <a:spcBef>
                <a:spcPts val="1200"/>
              </a:spcBef>
              <a:spcAft>
                <a:spcPts val="600"/>
              </a:spcAft>
              <a:buClr>
                <a:srgbClr val="A50021"/>
              </a:buClr>
              <a:buFont typeface="Wingdings" panose="05000000000000000000" pitchFamily="2" charset="2"/>
              <a:buChar char="Ø"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Ustanovení o výkonu přenesené působnosti v územním plánování (§ 25 – ORP, § 26 OÚ s potvrzením o způsobilosti, § 37/1 – přenesená působnost)</a:t>
            </a:r>
          </a:p>
          <a:p>
            <a:pPr marL="358775" indent="-358775" algn="just">
              <a:spcBef>
                <a:spcPts val="1200"/>
              </a:spcBef>
              <a:spcAft>
                <a:spcPts val="600"/>
              </a:spcAft>
              <a:buClr>
                <a:srgbClr val="A50021"/>
              </a:buClr>
              <a:buFont typeface="Wingdings" panose="05000000000000000000" pitchFamily="2" charset="2"/>
              <a:buChar char="Ø"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Určený zastupitel, až na výjimky (§ 49)</a:t>
            </a:r>
          </a:p>
          <a:p>
            <a:pPr marL="358775" indent="-358775" algn="just">
              <a:spcBef>
                <a:spcPts val="1200"/>
              </a:spcBef>
              <a:spcAft>
                <a:spcPts val="600"/>
              </a:spcAft>
              <a:buClr>
                <a:srgbClr val="A50021"/>
              </a:buClr>
              <a:buFont typeface="Wingdings" panose="05000000000000000000" pitchFamily="2" charset="2"/>
              <a:buChar char="Ø"/>
            </a:pPr>
            <a:r>
              <a:rPr lang="cs-CZ" sz="2000" dirty="0">
                <a:ea typeface="Times New Roman" panose="02020603050405020304" pitchFamily="18" charset="0"/>
              </a:rPr>
              <a:t>Společné jednání (§ 94) → sjednocuje se s veřejným projednáním (§ 96)</a:t>
            </a:r>
            <a:endParaRPr lang="cs-CZ" sz="2000" dirty="0">
              <a:effectLst/>
              <a:ea typeface="Times New Roman" panose="02020603050405020304" pitchFamily="18" charset="0"/>
            </a:endParaRPr>
          </a:p>
          <a:p>
            <a:pPr marL="358775" indent="-358775" algn="just">
              <a:spcBef>
                <a:spcPts val="1200"/>
              </a:spcBef>
              <a:spcAft>
                <a:spcPts val="600"/>
              </a:spcAft>
              <a:buClr>
                <a:srgbClr val="A50021"/>
              </a:buClr>
              <a:buFont typeface="Wingdings" panose="05000000000000000000" pitchFamily="2" charset="2"/>
              <a:buChar char="Ø"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Informování zastupitelstva (§ 99)</a:t>
            </a:r>
          </a:p>
          <a:p>
            <a:pPr marL="358775" indent="-358775" algn="just">
              <a:spcBef>
                <a:spcPts val="1200"/>
              </a:spcBef>
              <a:spcAft>
                <a:spcPts val="600"/>
              </a:spcAft>
              <a:buClr>
                <a:srgbClr val="A50021"/>
              </a:buClr>
              <a:buFont typeface="Wingdings" panose="05000000000000000000" pitchFamily="2" charset="2"/>
              <a:buChar char="Ø"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Vyhodnocování (§ 106)</a:t>
            </a:r>
          </a:p>
          <a:p>
            <a:pPr marL="358775" indent="-358775" algn="just">
              <a:spcBef>
                <a:spcPts val="1200"/>
              </a:spcBef>
              <a:spcAft>
                <a:spcPts val="600"/>
              </a:spcAft>
              <a:buClr>
                <a:srgbClr val="A50021"/>
              </a:buClr>
              <a:buFont typeface="Wingdings" panose="05000000000000000000" pitchFamily="2" charset="2"/>
              <a:buChar char="Ø"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Zpráva </a:t>
            </a:r>
            <a:r>
              <a:rPr lang="cs-CZ" sz="2000" dirty="0">
                <a:ea typeface="Times New Roman" panose="02020603050405020304" pitchFamily="18" charset="0"/>
              </a:rPr>
              <a:t>o uplatňování (§ 107)</a:t>
            </a:r>
            <a:endParaRPr lang="cs-CZ" sz="20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5445A26-58F9-74FC-05D9-2A90F4D8B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35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1242859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2"/>
          <p:cNvSpPr txBox="1">
            <a:spLocks/>
          </p:cNvSpPr>
          <p:nvPr/>
        </p:nvSpPr>
        <p:spPr>
          <a:xfrm>
            <a:off x="1947435" y="1052736"/>
            <a:ext cx="8280152" cy="50405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kern="1200" baseline="0">
                <a:solidFill>
                  <a:srgbClr val="A7033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cs-CZ" sz="2200" b="1" dirty="0"/>
              <a:t>Drobné stavby ve volném režimu – změny v </a:t>
            </a:r>
            <a:r>
              <a:rPr lang="cs-CZ" sz="2400" b="1" dirty="0"/>
              <a:t>příloze č. 1</a:t>
            </a:r>
          </a:p>
          <a:p>
            <a:pPr>
              <a:defRPr/>
            </a:pPr>
            <a:endParaRPr lang="cs-CZ" altLang="cs-CZ" sz="2200" b="1" dirty="0">
              <a:latin typeface="Arial" charset="0"/>
              <a:cs typeface="Arial" charset="0"/>
            </a:endParaRPr>
          </a:p>
        </p:txBody>
      </p:sp>
      <p:sp>
        <p:nvSpPr>
          <p:cNvPr id="3" name="Zástupný symbol pro obsah 1"/>
          <p:cNvSpPr txBox="1">
            <a:spLocks/>
          </p:cNvSpPr>
          <p:nvPr/>
        </p:nvSpPr>
        <p:spPr>
          <a:xfrm>
            <a:off x="1928413" y="1628800"/>
            <a:ext cx="8271275" cy="484590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 baseline="0">
                <a:solidFill>
                  <a:srgbClr val="1417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8313" indent="-285750" algn="just" fontAlgn="ctr">
              <a:spcBef>
                <a:spcPts val="900"/>
              </a:spcBef>
              <a:spcAft>
                <a:spcPts val="300"/>
              </a:spcAft>
              <a:buClr>
                <a:srgbClr val="A70336"/>
              </a:buClr>
              <a:buFont typeface="Wingdings" panose="05000000000000000000" pitchFamily="2" charset="2"/>
              <a:buChar char="Ø"/>
              <a:tabLst>
                <a:tab pos="261938" algn="l"/>
              </a:tabLst>
              <a:defRPr/>
            </a:pPr>
            <a:r>
              <a:rPr lang="cs-CZ" sz="2000" strike="sngStrike" dirty="0"/>
              <a:t>40 </a:t>
            </a:r>
            <a:r>
              <a:rPr lang="cs-CZ" sz="2000" dirty="0"/>
              <a:t> </a:t>
            </a:r>
            <a:r>
              <a:rPr lang="cs-CZ" sz="2000" b="1" dirty="0"/>
              <a:t>60</a:t>
            </a:r>
            <a:r>
              <a:rPr lang="cs-CZ" sz="2000" dirty="0"/>
              <a:t> m2 základní stavba nebo zpevněná plocha na pozemku zázemí stavby</a:t>
            </a:r>
          </a:p>
          <a:p>
            <a:pPr marL="468313" indent="-285750" algn="just" fontAlgn="ctr">
              <a:spcBef>
                <a:spcPts val="900"/>
              </a:spcBef>
              <a:spcAft>
                <a:spcPts val="300"/>
              </a:spcAft>
              <a:buClr>
                <a:srgbClr val="A70336"/>
              </a:buClr>
              <a:buFont typeface="Wingdings" panose="05000000000000000000" pitchFamily="2" charset="2"/>
              <a:buChar char="Ø"/>
              <a:tabLst>
                <a:tab pos="261938" algn="l"/>
              </a:tabLst>
              <a:defRPr/>
            </a:pPr>
            <a:r>
              <a:rPr lang="pl-PL" sz="2000" strike="sngStrike" dirty="0"/>
              <a:t> 55 </a:t>
            </a:r>
            <a:r>
              <a:rPr lang="pl-PL" sz="2000" dirty="0"/>
              <a:t> do </a:t>
            </a:r>
            <a:r>
              <a:rPr lang="pl-PL" sz="2000" b="1" dirty="0"/>
              <a:t>60 </a:t>
            </a:r>
            <a:r>
              <a:rPr lang="pl-PL" sz="2000" dirty="0"/>
              <a:t>m2 a do </a:t>
            </a:r>
            <a:r>
              <a:rPr lang="pl-PL" sz="2000" strike="sngStrike" dirty="0"/>
              <a:t> 4 </a:t>
            </a:r>
            <a:r>
              <a:rPr lang="pl-PL" sz="2000" dirty="0"/>
              <a:t> </a:t>
            </a:r>
            <a:r>
              <a:rPr lang="pl-PL" sz="2000" b="1" dirty="0"/>
              <a:t>5</a:t>
            </a:r>
            <a:r>
              <a:rPr lang="pl-PL" sz="2000" dirty="0"/>
              <a:t> m výšky v plochách rekreace</a:t>
            </a:r>
          </a:p>
          <a:p>
            <a:pPr marL="468313" indent="-285750" algn="just" fontAlgn="ctr">
              <a:spcBef>
                <a:spcPts val="900"/>
              </a:spcBef>
              <a:spcAft>
                <a:spcPts val="300"/>
              </a:spcAft>
              <a:buClr>
                <a:srgbClr val="A70336"/>
              </a:buClr>
              <a:buFont typeface="Wingdings" panose="05000000000000000000" pitchFamily="2" charset="2"/>
              <a:buChar char="Ø"/>
              <a:tabLst>
                <a:tab pos="261938" algn="l"/>
              </a:tabLst>
              <a:defRPr/>
            </a:pPr>
            <a:r>
              <a:rPr lang="cs-CZ" sz="2000" b="1" dirty="0"/>
              <a:t>stavba pro zemědělství</a:t>
            </a:r>
            <a:r>
              <a:rPr lang="cs-CZ" sz="2000" dirty="0"/>
              <a:t> do 60 m2 zastavěné plochy a 5 m výšky</a:t>
            </a:r>
          </a:p>
          <a:p>
            <a:pPr marL="468313" indent="-285750" algn="just" fontAlgn="ctr">
              <a:spcBef>
                <a:spcPts val="900"/>
              </a:spcBef>
              <a:spcAft>
                <a:spcPts val="300"/>
              </a:spcAft>
              <a:buClr>
                <a:srgbClr val="A70336"/>
              </a:buClr>
              <a:buFont typeface="Wingdings" panose="05000000000000000000" pitchFamily="2" charset="2"/>
              <a:buChar char="Ø"/>
              <a:tabLst>
                <a:tab pos="261938" algn="l"/>
              </a:tabLst>
              <a:defRPr/>
            </a:pPr>
            <a:r>
              <a:rPr lang="cs-CZ" sz="2000" dirty="0"/>
              <a:t>opěrné zdi do výšky </a:t>
            </a:r>
            <a:r>
              <a:rPr lang="cs-CZ" sz="2000" strike="sngStrike" dirty="0"/>
              <a:t> 1 </a:t>
            </a:r>
            <a:r>
              <a:rPr lang="cs-CZ" sz="2000" dirty="0"/>
              <a:t> </a:t>
            </a:r>
            <a:r>
              <a:rPr lang="cs-CZ" sz="2000" b="1" dirty="0"/>
              <a:t>1,5</a:t>
            </a:r>
            <a:r>
              <a:rPr lang="cs-CZ" sz="2000" dirty="0"/>
              <a:t> m v zastavitelném území</a:t>
            </a:r>
          </a:p>
          <a:p>
            <a:pPr marL="468313" indent="-285750" algn="just" fontAlgn="ctr">
              <a:spcBef>
                <a:spcPts val="900"/>
              </a:spcBef>
              <a:spcAft>
                <a:spcPts val="300"/>
              </a:spcAft>
              <a:buClr>
                <a:srgbClr val="A70336"/>
              </a:buClr>
              <a:buFont typeface="Wingdings" panose="05000000000000000000" pitchFamily="2" charset="2"/>
              <a:buChar char="Ø"/>
              <a:tabLst>
                <a:tab pos="261938" algn="l"/>
              </a:tabLst>
              <a:defRPr/>
            </a:pPr>
            <a:r>
              <a:rPr lang="cs-CZ" sz="2000" dirty="0"/>
              <a:t>dočasné stavby do </a:t>
            </a:r>
            <a:r>
              <a:rPr lang="cs-CZ" sz="2000" strike="sngStrike" dirty="0"/>
              <a:t> 30 </a:t>
            </a:r>
            <a:r>
              <a:rPr lang="cs-CZ" sz="2000" dirty="0"/>
              <a:t> </a:t>
            </a:r>
            <a:r>
              <a:rPr lang="cs-CZ" sz="2000" b="1" dirty="0"/>
              <a:t>90</a:t>
            </a:r>
            <a:r>
              <a:rPr lang="cs-CZ" sz="2000" dirty="0"/>
              <a:t> po sobě jdoucích dnů</a:t>
            </a:r>
          </a:p>
          <a:p>
            <a:pPr marL="468313" indent="-285750" algn="just" fontAlgn="ctr">
              <a:spcBef>
                <a:spcPts val="900"/>
              </a:spcBef>
              <a:spcAft>
                <a:spcPts val="300"/>
              </a:spcAft>
              <a:buClr>
                <a:srgbClr val="A70336"/>
              </a:buClr>
              <a:buFont typeface="Wingdings" panose="05000000000000000000" pitchFamily="2" charset="2"/>
              <a:buChar char="Ø"/>
              <a:tabLst>
                <a:tab pos="261938" algn="l"/>
              </a:tabLst>
              <a:defRPr/>
            </a:pPr>
            <a:r>
              <a:rPr lang="cs-CZ" sz="2000" dirty="0"/>
              <a:t>přípojky a sítě elektronických komunikací </a:t>
            </a:r>
            <a:r>
              <a:rPr lang="pt-BR" sz="2000" dirty="0"/>
              <a:t>do</a:t>
            </a:r>
            <a:r>
              <a:rPr lang="cs-CZ" sz="2000" dirty="0"/>
              <a:t> </a:t>
            </a:r>
            <a:r>
              <a:rPr lang="pt-BR" sz="2000" strike="sngStrike" dirty="0"/>
              <a:t> 25 </a:t>
            </a:r>
            <a:r>
              <a:rPr lang="pt-BR" sz="2000" b="1" dirty="0"/>
              <a:t>100</a:t>
            </a:r>
            <a:r>
              <a:rPr lang="pt-BR" sz="2000" dirty="0"/>
              <a:t> m </a:t>
            </a:r>
            <a:endParaRPr lang="cs-CZ" sz="2000" dirty="0"/>
          </a:p>
          <a:p>
            <a:pPr marL="468313" indent="-285750" algn="just" fontAlgn="ctr">
              <a:spcBef>
                <a:spcPts val="900"/>
              </a:spcBef>
              <a:spcAft>
                <a:spcPts val="300"/>
              </a:spcAft>
              <a:buClr>
                <a:srgbClr val="A70336"/>
              </a:buClr>
              <a:buFont typeface="Wingdings" panose="05000000000000000000" pitchFamily="2" charset="2"/>
              <a:buChar char="Ø"/>
              <a:tabLst>
                <a:tab pos="261938" algn="l"/>
              </a:tabLst>
              <a:defRPr/>
            </a:pPr>
            <a:r>
              <a:rPr lang="cs-CZ" sz="2000" b="1" dirty="0"/>
              <a:t>zpevněné plochy do 60 m2</a:t>
            </a:r>
          </a:p>
          <a:p>
            <a:pPr marL="468313" indent="-285750" algn="just" fontAlgn="ctr">
              <a:spcBef>
                <a:spcPts val="900"/>
              </a:spcBef>
              <a:spcAft>
                <a:spcPts val="300"/>
              </a:spcAft>
              <a:buClr>
                <a:srgbClr val="A70336"/>
              </a:buClr>
              <a:buFont typeface="Wingdings" panose="05000000000000000000" pitchFamily="2" charset="2"/>
              <a:buChar char="Ø"/>
              <a:tabLst>
                <a:tab pos="261938" algn="l"/>
              </a:tabLst>
              <a:defRPr/>
            </a:pPr>
            <a:r>
              <a:rPr lang="cs-CZ" sz="2000" b="1" dirty="0"/>
              <a:t>hřiště a sportoviště do 300 m2</a:t>
            </a:r>
          </a:p>
          <a:p>
            <a:pPr marL="468313" indent="-285750" algn="just" fontAlgn="ctr">
              <a:spcBef>
                <a:spcPts val="900"/>
              </a:spcBef>
              <a:spcAft>
                <a:spcPts val="300"/>
              </a:spcAft>
              <a:buClr>
                <a:srgbClr val="A70336"/>
              </a:buClr>
              <a:buFont typeface="Wingdings" panose="05000000000000000000" pitchFamily="2" charset="2"/>
              <a:buChar char="Ø"/>
              <a:tabLst>
                <a:tab pos="261938" algn="l"/>
              </a:tabLst>
              <a:defRPr/>
            </a:pPr>
            <a:r>
              <a:rPr lang="cs-CZ" sz="2000" b="1" dirty="0"/>
              <a:t>stavby veřejného osvětlení</a:t>
            </a:r>
          </a:p>
          <a:p>
            <a:pPr marL="468313" indent="-285750" algn="just" fontAlgn="ctr">
              <a:spcBef>
                <a:spcPts val="900"/>
              </a:spcBef>
              <a:spcAft>
                <a:spcPts val="300"/>
              </a:spcAft>
              <a:buClr>
                <a:srgbClr val="A70336"/>
              </a:buClr>
              <a:buFont typeface="Wingdings" panose="05000000000000000000" pitchFamily="2" charset="2"/>
              <a:buChar char="Ø"/>
              <a:tabLst>
                <a:tab pos="261938" algn="l"/>
              </a:tabLst>
              <a:defRPr/>
            </a:pPr>
            <a:r>
              <a:rPr lang="cs-CZ" sz="2000" b="1" dirty="0"/>
              <a:t>jiná „nepatrná stavba“ bez dopadů do práv a veřejných zájmů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6EDF-5B3B-4C07-A496-C6BF4A4D4B43}" type="slidenum">
              <a:rPr lang="cs-CZ" smtClean="0"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16216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B8CEA-2BAD-5805-BF99-020A17A69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EBC130-302C-0AA3-FC9A-3E87523CD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536" y="1124743"/>
            <a:ext cx="8856984" cy="428179"/>
          </a:xfrm>
        </p:spPr>
        <p:txBody>
          <a:bodyPr>
            <a:noAutofit/>
          </a:bodyPr>
          <a:lstStyle/>
          <a:p>
            <a:r>
              <a:rPr lang="cs-CZ" sz="2400" dirty="0"/>
              <a:t>Požadavky na výstavbu – smluvní nahrazení § 137/6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7ED84FF-01C7-18BC-2BA6-D0587354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536" y="1724571"/>
            <a:ext cx="8712968" cy="487278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4000"/>
              </a:lnSpc>
              <a:spcBef>
                <a:spcPts val="1200"/>
              </a:spcBef>
              <a:buNone/>
            </a:pPr>
            <a:r>
              <a:rPr lang="cs-CZ" sz="2000" dirty="0">
                <a:sym typeface="Symbol" panose="05050102010706020507" pitchFamily="18" charset="2"/>
              </a:rPr>
              <a:t>Požadavky na výstavbu, jejichž povaha to nevylučuje, zejm. požadavky na </a:t>
            </a:r>
          </a:p>
          <a:p>
            <a:pPr marL="542925" indent="-361950" algn="just">
              <a:lnSpc>
                <a:spcPct val="114000"/>
              </a:lnSpc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cs-CZ" sz="2000" dirty="0">
                <a:sym typeface="Symbol" panose="05050102010706020507" pitchFamily="18" charset="2"/>
              </a:rPr>
              <a:t>parkování,</a:t>
            </a:r>
          </a:p>
          <a:p>
            <a:pPr marL="542925" indent="-361950" algn="just">
              <a:lnSpc>
                <a:spcPct val="114000"/>
              </a:lnSpc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cs-CZ" sz="2000" dirty="0">
                <a:sym typeface="Symbol" panose="05050102010706020507" pitchFamily="18" charset="2"/>
              </a:rPr>
              <a:t>napojení na sítě dopravní a technické infrastruktury, </a:t>
            </a:r>
          </a:p>
          <a:p>
            <a:pPr marL="542925" indent="-361950" algn="just">
              <a:lnSpc>
                <a:spcPct val="114000"/>
              </a:lnSpc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cs-CZ" sz="2000" dirty="0">
                <a:sym typeface="Symbol" panose="05050102010706020507" pitchFamily="18" charset="2"/>
              </a:rPr>
              <a:t>zelenou infrastrukturu, </a:t>
            </a:r>
          </a:p>
          <a:p>
            <a:pPr marL="542925" indent="-361950" algn="just">
              <a:lnSpc>
                <a:spcPct val="114000"/>
              </a:lnSpc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cs-CZ" sz="2000" dirty="0">
                <a:sym typeface="Symbol" panose="05050102010706020507" pitchFamily="18" charset="2"/>
              </a:rPr>
              <a:t>občanské vybavení, </a:t>
            </a:r>
          </a:p>
          <a:p>
            <a:pPr marL="542925" indent="-361950" algn="just">
              <a:lnSpc>
                <a:spcPct val="114000"/>
              </a:lnSpc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cs-CZ" sz="2000" dirty="0">
                <a:sym typeface="Symbol" panose="05050102010706020507" pitchFamily="18" charset="2"/>
              </a:rPr>
              <a:t>hygienická zařízení či </a:t>
            </a:r>
          </a:p>
          <a:p>
            <a:pPr marL="542925" indent="-361950" algn="just">
              <a:lnSpc>
                <a:spcPct val="114000"/>
              </a:lnSpc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cs-CZ" sz="2000" dirty="0">
                <a:sym typeface="Symbol" panose="05050102010706020507" pitchFamily="18" charset="2"/>
              </a:rPr>
              <a:t>nakládání s odpady a s vodou, </a:t>
            </a:r>
          </a:p>
          <a:p>
            <a:pPr marL="0" indent="0" algn="just">
              <a:lnSpc>
                <a:spcPct val="114000"/>
              </a:lnSpc>
              <a:spcBef>
                <a:spcPts val="1200"/>
              </a:spcBef>
              <a:buNone/>
            </a:pPr>
            <a:r>
              <a:rPr lang="cs-CZ" sz="2000" dirty="0">
                <a:sym typeface="Symbol" panose="05050102010706020507" pitchFamily="18" charset="2"/>
              </a:rPr>
              <a:t>lze splnit též poskytnutím příspěvku na jejich společné řešení na základě </a:t>
            </a:r>
            <a:r>
              <a:rPr lang="cs-CZ" sz="2000" b="1" dirty="0">
                <a:sym typeface="Symbol" panose="05050102010706020507" pitchFamily="18" charset="2"/>
              </a:rPr>
              <a:t>plánovací smlouvy uzavřené s obcí</a:t>
            </a:r>
            <a:r>
              <a:rPr lang="cs-CZ" sz="2000" dirty="0">
                <a:sym typeface="Symbol" panose="05050102010706020507" pitchFamily="18" charset="2"/>
              </a:rPr>
              <a:t>.</a:t>
            </a:r>
          </a:p>
          <a:p>
            <a:pPr marL="0" indent="0" algn="just">
              <a:lnSpc>
                <a:spcPct val="114000"/>
              </a:lnSpc>
              <a:spcBef>
                <a:spcPts val="1200"/>
              </a:spcBef>
              <a:buNone/>
            </a:pPr>
            <a:r>
              <a:rPr lang="cs-CZ" sz="2000" dirty="0">
                <a:solidFill>
                  <a:srgbClr val="A70336"/>
                </a:solidFill>
                <a:sym typeface="Symbol" panose="05050102010706020507" pitchFamily="18" charset="2"/>
              </a:rPr>
              <a:t>→ </a:t>
            </a:r>
            <a:r>
              <a:rPr lang="cs-CZ" sz="2000" dirty="0">
                <a:sym typeface="Symbol" panose="05050102010706020507" pitchFamily="18" charset="2"/>
              </a:rPr>
              <a:t>plánovací smlouvy, § 130 a násl.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4D4326E-0890-1CA0-3F52-246E1CB9C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61"/>
            <a:ext cx="2844800" cy="365125"/>
          </a:xfrm>
        </p:spPr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37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6902372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1FFFD-8EB0-C702-474E-51BFF093A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4DEA39-0E89-BA2D-29F3-E0844247A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96752"/>
            <a:ext cx="7920880" cy="360040"/>
          </a:xfrm>
        </p:spPr>
        <p:txBody>
          <a:bodyPr/>
          <a:lstStyle/>
          <a:p>
            <a:r>
              <a:rPr lang="cs-CZ" sz="2400" dirty="0"/>
              <a:t>§ 141 – kvalita veřejných prostranství (I)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3C2CA88-85A7-BC34-3110-640CAD4A7A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811957"/>
            <a:ext cx="8928992" cy="4425355"/>
          </a:xfrm>
        </p:spPr>
        <p:txBody>
          <a:bodyPr>
            <a:noAutofit/>
          </a:bodyPr>
          <a:lstStyle/>
          <a:p>
            <a:pPr marL="323850" indent="-323850"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(2) Uspořádání veřejných prostranství musí zajistit dostupnost a obsluhu území a jeho prostupnost pro užití chodci a 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podle možností též cyklisty a </a:t>
            </a:r>
            <a:r>
              <a:rPr lang="cs-CZ" sz="2000" dirty="0">
                <a:effectLst/>
                <a:ea typeface="Times New Roman" panose="02020603050405020304" pitchFamily="18" charset="0"/>
              </a:rPr>
              <a:t>jinou bezmotorovou dopravou. 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Stavby a zařízení ve veřejném prostranství se přednostně sdružují </a:t>
            </a:r>
            <a:r>
              <a:rPr lang="cs-CZ" sz="2000" b="1" dirty="0">
                <a:solidFill>
                  <a:srgbClr val="FF0000"/>
                </a:solidFill>
                <a:ea typeface="Times New Roman" panose="02020603050405020304" pitchFamily="18" charset="0"/>
              </a:rPr>
              <a:t>→ kolektory </a:t>
            </a:r>
            <a:r>
              <a:rPr lang="cs-CZ" sz="2000" b="1" dirty="0">
                <a:solidFill>
                  <a:srgbClr val="00B050"/>
                </a:solidFill>
                <a:ea typeface="Times New Roman" panose="02020603050405020304" pitchFamily="18" charset="0"/>
              </a:rPr>
              <a:t>→ zeleň</a:t>
            </a:r>
            <a:endParaRPr lang="cs-CZ" sz="2000" b="1" dirty="0">
              <a:solidFill>
                <a:srgbClr val="00B050"/>
              </a:solidFill>
              <a:effectLst/>
              <a:ea typeface="Times New Roman" panose="02020603050405020304" pitchFamily="18" charset="0"/>
            </a:endParaRPr>
          </a:p>
          <a:p>
            <a:pPr marL="323850" indent="-323850"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(4) Podél vodních toků a významných vodních ploch v zastavitelném území, kde je to technicky, funkčně a ekonomicky proveditelné, se preferují </a:t>
            </a:r>
            <a:r>
              <a:rPr lang="cs-CZ" sz="20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veřejně přístupná nábřeží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, parkově upravené plochy nebo jiná veřejná prostranství. Stávající prostupnost pro pohyb chodců a cyklistů podél vodních toků a okolo významných vodních ploch musí být zachována.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5CD5605-D270-0DE1-3E10-374763A71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38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721674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392" y="1124744"/>
            <a:ext cx="10561173" cy="360040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cs-CZ" sz="2400" dirty="0"/>
              <a:t>Požadavky na výsadbový pás § 142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39341"/>
            <a:ext cx="538480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2000" dirty="0">
                <a:effectLst/>
              </a:rPr>
              <a:t>(3) Je-li to technicky možné a není-li to v rozporu s charakterem území, vymezují se v nově zakládaných uličních prostranstvích a při celkových stavebních úpravách stávajících uličních prostranstvích pozemky tvořící </a:t>
            </a:r>
            <a:r>
              <a:rPr lang="cs-CZ" sz="2000" b="1" dirty="0">
                <a:effectLst/>
              </a:rPr>
              <a:t>výsadbový pás pro stromy nebo jinou veřejnou zeleň.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cs-CZ" sz="2000" b="1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2000" b="1" dirty="0"/>
              <a:t>IPR Praha 2021</a:t>
            </a:r>
            <a:r>
              <a:rPr lang="cs-CZ" sz="2000" dirty="0"/>
              <a:t>: </a:t>
            </a:r>
            <a:r>
              <a:rPr lang="cs-CZ" sz="2000" dirty="0">
                <a:hlinkClick r:id="rId2"/>
              </a:rPr>
              <a:t>Městský standard pro plánování, výsadbu a péči o uliční stromořadí</a:t>
            </a:r>
            <a:endParaRPr lang="cs-CZ" sz="2000" dirty="0">
              <a:effectLst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cs-CZ" sz="2000" b="1" dirty="0">
              <a:effectLst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2000" b="1" dirty="0">
                <a:effectLst/>
              </a:rPr>
              <a:t>MMR 2023</a:t>
            </a:r>
            <a:r>
              <a:rPr lang="cs-CZ" sz="2000" dirty="0">
                <a:effectLst/>
              </a:rPr>
              <a:t>: </a:t>
            </a:r>
            <a:r>
              <a:rPr lang="cs-CZ" sz="2000" dirty="0">
                <a:effectLst/>
                <a:hlinkClick r:id="rId3"/>
              </a:rPr>
              <a:t>Vymezování zelené infrastruktury v územním plánu</a:t>
            </a:r>
            <a:endParaRPr lang="cs-CZ" sz="2000" dirty="0">
              <a:effectLst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cs-CZ" sz="2000" b="1" dirty="0">
              <a:effectLst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4F7ECB5-A985-2A2F-C52B-C943B42C4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61"/>
            <a:ext cx="284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473EEE21-BDC6-4582-999A-441C612124AB}" type="slidenum">
              <a:rPr lang="sk-SK" smtClean="0"/>
              <a:pPr>
                <a:spcAft>
                  <a:spcPts val="600"/>
                </a:spcAft>
                <a:defRPr/>
              </a:pPr>
              <a:t>39</a:t>
            </a:fld>
            <a:endParaRPr lang="sk-SK" dirty="0"/>
          </a:p>
        </p:txBody>
      </p:sp>
      <p:pic>
        <p:nvPicPr>
          <p:cNvPr id="7" name="Obrázek 6" descr="Obsah obrázku venku, budova, obloha, mrak&#10;&#10;Popis byl vytvořen automaticky">
            <a:extLst>
              <a:ext uri="{FF2B5EF4-FFF2-40B4-BE49-F238E27FC236}">
                <a16:creationId xmlns:a16="http://schemas.microsoft.com/office/drawing/2014/main" id="{05B285AB-EDE5-DD4B-A777-0B710E2CF1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980728"/>
            <a:ext cx="5895535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27212"/>
      </p:ext>
    </p:extLst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AC60F0-BF59-0F4F-A439-7C66FE26C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1124744"/>
            <a:ext cx="5544616" cy="576064"/>
          </a:xfrm>
        </p:spPr>
        <p:txBody>
          <a:bodyPr>
            <a:noAutofit/>
          </a:bodyPr>
          <a:lstStyle/>
          <a:p>
            <a:r>
              <a:rPr lang="cs-CZ" sz="2200" b="1" dirty="0"/>
              <a:t>Aktuální stav novely, tisk </a:t>
            </a:r>
            <a:r>
              <a:rPr lang="cs-CZ" sz="2200" b="1" dirty="0">
                <a:hlinkClick r:id="rId2"/>
              </a:rPr>
              <a:t>67</a:t>
            </a:r>
            <a:endParaRPr lang="cs-CZ" sz="2200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0E2765-B882-4348-BB73-DFFF9DB27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1844824"/>
            <a:ext cx="5760640" cy="4627838"/>
          </a:xfrm>
        </p:spPr>
        <p:txBody>
          <a:bodyPr>
            <a:noAutofit/>
          </a:bodyPr>
          <a:lstStyle/>
          <a:p>
            <a:pPr marL="355600" indent="-355600" algn="just">
              <a:lnSpc>
                <a:spcPct val="110000"/>
              </a:lnSpc>
              <a:spcBef>
                <a:spcPts val="15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cs-CZ" sz="2000" dirty="0"/>
              <a:t>12. 12. 2025 předložena Sněmovně</a:t>
            </a:r>
          </a:p>
          <a:p>
            <a:pPr marL="355600" indent="-355600" algn="just">
              <a:lnSpc>
                <a:spcPct val="110000"/>
              </a:lnSpc>
              <a:spcBef>
                <a:spcPts val="15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cs-CZ" sz="2000" dirty="0"/>
              <a:t>16. 12. 2025 stanovisko vlády (souhlas)</a:t>
            </a:r>
          </a:p>
          <a:p>
            <a:pPr marL="355600" indent="-355600" algn="just">
              <a:lnSpc>
                <a:spcPct val="110000"/>
              </a:lnSpc>
              <a:spcBef>
                <a:spcPts val="15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cs-CZ" sz="2000" dirty="0"/>
              <a:t>30. 1. 2026 1. čtení (schváleno 122 x 2 hlasy)</a:t>
            </a:r>
          </a:p>
          <a:p>
            <a:pPr marL="355600" indent="-355600" algn="just">
              <a:lnSpc>
                <a:spcPct val="110000"/>
              </a:lnSpc>
              <a:spcBef>
                <a:spcPts val="15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cs-CZ" sz="2000" dirty="0">
                <a:sym typeface="Symbol" panose="05050102010706020507" pitchFamily="18" charset="2"/>
              </a:rPr>
              <a:t>29./30. 4. 2026 výbory (ÚPV, HV, VVSRR)</a:t>
            </a:r>
          </a:p>
          <a:p>
            <a:pPr marL="355600" indent="-355600" algn="just">
              <a:lnSpc>
                <a:spcPct val="110000"/>
              </a:lnSpc>
              <a:spcBef>
                <a:spcPts val="15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cs-CZ" sz="2000" dirty="0">
                <a:sym typeface="Symbol" panose="05050102010706020507" pitchFamily="18" charset="2"/>
              </a:rPr>
              <a:t>Komplexní pozměňovací návrh</a:t>
            </a:r>
          </a:p>
          <a:p>
            <a:pPr marL="355600" indent="-355600" algn="just">
              <a:lnSpc>
                <a:spcPct val="110000"/>
              </a:lnSpc>
              <a:spcBef>
                <a:spcPts val="15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cs-CZ" sz="2000" dirty="0">
                <a:sym typeface="Symbol" panose="05050102010706020507" pitchFamily="18" charset="2"/>
              </a:rPr>
              <a:t>Účinnost (zatím) 1. 7. 2026 (1. 9. 2026?)</a:t>
            </a:r>
          </a:p>
          <a:p>
            <a:pPr marL="355600" indent="-355600" algn="just">
              <a:lnSpc>
                <a:spcPct val="110000"/>
              </a:lnSpc>
              <a:spcBef>
                <a:spcPts val="15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cs-CZ" sz="2000" dirty="0">
                <a:sym typeface="Symbol" panose="05050102010706020507" pitchFamily="18" charset="2"/>
              </a:rPr>
              <a:t>Vznik URU 1. 1. 2027</a:t>
            </a:r>
          </a:p>
          <a:p>
            <a:pPr marL="355600" indent="-355600" algn="just">
              <a:lnSpc>
                <a:spcPct val="110000"/>
              </a:lnSpc>
              <a:spcBef>
                <a:spcPts val="15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cs-CZ" sz="2000" dirty="0">
                <a:sym typeface="Symbol" panose="05050102010706020507" pitchFamily="18" charset="2"/>
              </a:rPr>
              <a:t>Vzniku URUK 1. 1. 2028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B57FB1-C4E2-2242-A400-A44303CD5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4</a:t>
            </a:fld>
            <a:endParaRPr lang="sk-SK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FC75035-DBE9-4536-2AA0-CF27AD1A0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301" y="385337"/>
            <a:ext cx="5001323" cy="608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032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E7E47-3955-90F8-B787-FD9D26CC3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63D9C0-0A57-D77E-9D5F-B3235F77D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96752"/>
            <a:ext cx="7920880" cy="360040"/>
          </a:xfrm>
        </p:spPr>
        <p:txBody>
          <a:bodyPr/>
          <a:lstStyle/>
          <a:p>
            <a:r>
              <a:rPr lang="cs-CZ" sz="2400" dirty="0"/>
              <a:t>§ 141 – kvalita veřejných prostranství (II)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DA787E2-5B91-72D3-1813-0D8DA3DBA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811957"/>
            <a:ext cx="8928992" cy="4425355"/>
          </a:xfrm>
        </p:spPr>
        <p:txBody>
          <a:bodyPr>
            <a:noAutofit/>
          </a:bodyPr>
          <a:lstStyle/>
          <a:p>
            <a:pPr marL="323850" indent="-323850"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cs-CZ" sz="2100" dirty="0">
                <a:effectLst/>
                <a:ea typeface="Times New Roman" panose="02020603050405020304" pitchFamily="18" charset="0"/>
              </a:rPr>
              <a:t>(5) Při vymezování veřejných prostranství se dbá na jejich prostorové a funkční propojení do </a:t>
            </a:r>
            <a:r>
              <a:rPr lang="cs-CZ" sz="2100" b="1" dirty="0">
                <a:effectLst/>
                <a:ea typeface="Times New Roman" panose="02020603050405020304" pitchFamily="18" charset="0"/>
              </a:rPr>
              <a:t>volné krajiny.</a:t>
            </a:r>
          </a:p>
          <a:p>
            <a:pPr marL="323850" indent="-323850"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cs-CZ" sz="2100" dirty="0">
                <a:effectLst/>
                <a:ea typeface="Times New Roman" panose="02020603050405020304" pitchFamily="18" charset="0"/>
              </a:rPr>
              <a:t>(6) </a:t>
            </a:r>
            <a:r>
              <a:rPr lang="cs-CZ" sz="2100" b="1" dirty="0">
                <a:effectLst/>
                <a:ea typeface="Times New Roman" panose="02020603050405020304" pitchFamily="18" charset="0"/>
              </a:rPr>
              <a:t>Oplocení pozemku </a:t>
            </a:r>
            <a:r>
              <a:rPr lang="cs-CZ" sz="2100" dirty="0">
                <a:effectLst/>
                <a:ea typeface="Times New Roman" panose="02020603050405020304" pitchFamily="18" charset="0"/>
              </a:rPr>
              <a:t>na hranici s veřejným prostranstvím musí vhodně navazovat na oplocení v místě obvyklé a nesmí zhoršovat spojitost a prostupnost veřejného prostranství a jeho kvalitu.</a:t>
            </a:r>
          </a:p>
          <a:p>
            <a:pPr marL="323850" indent="-323850" algn="just">
              <a:lnSpc>
                <a:spcPct val="115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cs-CZ" sz="2100" dirty="0">
                <a:effectLst/>
                <a:ea typeface="Times New Roman" panose="02020603050405020304" pitchFamily="18" charset="0"/>
              </a:rPr>
              <a:t>(4) Ulice v územích se zvýšenými nároky na pobytovou kvalitu veřejných prostranství se přednostně vymezují tak, aby umožňovaly využití </a:t>
            </a:r>
            <a:r>
              <a:rPr lang="cs-CZ" sz="2100" b="1" dirty="0">
                <a:effectLst/>
                <a:ea typeface="Times New Roman" panose="02020603050405020304" pitchFamily="18" charset="0"/>
              </a:rPr>
              <a:t>sdílené, obytné nebo pěší zóny</a:t>
            </a:r>
            <a:r>
              <a:rPr lang="cs-CZ" sz="2100" b="1" dirty="0">
                <a:ea typeface="Times New Roman" panose="02020603050405020304" pitchFamily="18" charset="0"/>
              </a:rPr>
              <a:t>. </a:t>
            </a:r>
            <a:r>
              <a:rPr lang="cs-CZ" sz="2400" b="1" dirty="0">
                <a:solidFill>
                  <a:srgbClr val="C00000"/>
                </a:solidFill>
              </a:rPr>
              <a:t>→ </a:t>
            </a:r>
            <a:r>
              <a:rPr lang="cs-CZ" sz="2100" i="1" dirty="0">
                <a:effectLst/>
                <a:ea typeface="Times New Roman" panose="02020603050405020304" pitchFamily="18" charset="0"/>
              </a:rPr>
              <a:t>§ 39b zákona č. </a:t>
            </a:r>
            <a:r>
              <a:rPr lang="pl-PL" sz="2100" i="1" dirty="0">
                <a:effectLst/>
                <a:ea typeface="Times New Roman" panose="02020603050405020304" pitchFamily="18" charset="0"/>
              </a:rPr>
              <a:t>361/2000 Sb., o provozu na pozemních komunikacích</a:t>
            </a:r>
            <a:endParaRPr lang="cs-CZ" sz="2100" i="1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AB3ECC9-8780-B6D2-83A1-1F1393C49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40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176219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1D3283E-1AFA-E1F3-0042-19EF85DEF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61"/>
            <a:ext cx="2844800" cy="365125"/>
          </a:xfrm>
        </p:spPr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41</a:t>
            </a:fld>
            <a:endParaRPr lang="sk-SK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6376CB1-ED32-FAD1-AF19-ED86F067E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166" y="6335985"/>
            <a:ext cx="4057650" cy="333375"/>
          </a:xfrm>
          <a:prstGeom prst="rect">
            <a:avLst/>
          </a:prstGeom>
        </p:spPr>
      </p:pic>
      <p:pic>
        <p:nvPicPr>
          <p:cNvPr id="5" name="Obrázek 4" descr="Obsah obrázku venku, auto, strom, vozidlo&#10;&#10;Popis byl vytvořen automaticky">
            <a:extLst>
              <a:ext uri="{FF2B5EF4-FFF2-40B4-BE49-F238E27FC236}">
                <a16:creationId xmlns:a16="http://schemas.microsoft.com/office/drawing/2014/main" id="{AED97F95-D1F8-992D-7502-C887895A14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2" y="332656"/>
            <a:ext cx="11077575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7503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41704-7413-D8AD-EF2A-31669A3FA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D40866-57C9-0320-6A2D-CC22BA913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96752"/>
            <a:ext cx="7920880" cy="360040"/>
          </a:xfrm>
        </p:spPr>
        <p:txBody>
          <a:bodyPr/>
          <a:lstStyle/>
          <a:p>
            <a:r>
              <a:rPr lang="cs-CZ" sz="2400" dirty="0"/>
              <a:t>§ 144a – podpora OZE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A74C64D-528B-1503-3E28-CE5A51019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883965"/>
            <a:ext cx="8424936" cy="4425355"/>
          </a:xfrm>
        </p:spPr>
        <p:txBody>
          <a:bodyPr>
            <a:noAutofit/>
          </a:bodyPr>
          <a:lstStyle/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200" dirty="0">
                <a:effectLst/>
                <a:ea typeface="Times New Roman" panose="02020603050405020304" pitchFamily="18" charset="0"/>
              </a:rPr>
              <a:t>(3) </a:t>
            </a:r>
            <a:r>
              <a:rPr lang="cs-CZ" sz="2200" b="1" u="sng" dirty="0">
                <a:effectLst/>
                <a:ea typeface="Times New Roman" panose="02020603050405020304" pitchFamily="18" charset="0"/>
              </a:rPr>
              <a:t>Má se za to</a:t>
            </a:r>
            <a:r>
              <a:rPr lang="cs-CZ" sz="2200" dirty="0">
                <a:effectLst/>
                <a:ea typeface="Times New Roman" panose="02020603050405020304" pitchFamily="18" charset="0"/>
              </a:rPr>
              <a:t>, </a:t>
            </a:r>
            <a:r>
              <a:rPr lang="cs-CZ" sz="2200" b="1" dirty="0">
                <a:effectLst/>
                <a:ea typeface="Times New Roman" panose="02020603050405020304" pitchFamily="18" charset="0"/>
              </a:rPr>
              <a:t>že stavební úprava pro instalaci využívající obnovitelný zdroj energie není v rozporu s charakterem území ani se zájmy státní památkové péče;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200" b="1" dirty="0">
                <a:ea typeface="Times New Roman" panose="02020603050405020304" pitchFamily="18" charset="0"/>
              </a:rPr>
              <a:t>	</a:t>
            </a:r>
            <a:r>
              <a:rPr lang="cs-CZ" sz="2200" b="1" dirty="0">
                <a:effectLst/>
                <a:ea typeface="Times New Roman" panose="02020603050405020304" pitchFamily="18" charset="0"/>
              </a:rPr>
              <a:t>možnost stanovení podmínek pro její vhodné umístění nebo vzhled tím není dotčena. 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200" b="1" dirty="0">
                <a:effectLst/>
                <a:ea typeface="Times New Roman" panose="02020603050405020304" pitchFamily="18" charset="0"/>
              </a:rPr>
              <a:t>	Domněnka podle věty první se nepoužije pro nemovité kulturní památky a nemovité národní kulturní památky.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200" dirty="0">
                <a:ea typeface="Times New Roman" panose="02020603050405020304" pitchFamily="18" charset="0"/>
              </a:rPr>
              <a:t>	</a:t>
            </a:r>
            <a:r>
              <a:rPr lang="cs-CZ" sz="2200" i="1" dirty="0">
                <a:ea typeface="Times New Roman" panose="02020603050405020304" pitchFamily="18" charset="0"/>
              </a:rPr>
              <a:t>srov. dosavadní snahy judikatury k FVE na střechách budov (zejm. KS v Plzni 57 A 7/2022)</a:t>
            </a:r>
            <a:endParaRPr lang="cs-CZ" sz="22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5685CE9-071B-66DE-CDE3-C7BE3C100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42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716278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09F6F-F074-37A4-B83F-88E27A67E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487E6C-1C9C-92D9-1F8E-1418E2B9F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96752"/>
            <a:ext cx="7920880" cy="360040"/>
          </a:xfrm>
        </p:spPr>
        <p:txBody>
          <a:bodyPr/>
          <a:lstStyle/>
          <a:p>
            <a:r>
              <a:rPr lang="cs-CZ" sz="2400" dirty="0"/>
              <a:t>§ 141b – nová regulace staveb pro reklamu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87868AF-8B13-8D47-A9A5-A419CAE17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811957"/>
            <a:ext cx="8928992" cy="4425355"/>
          </a:xfrm>
        </p:spPr>
        <p:txBody>
          <a:bodyPr>
            <a:noAutofit/>
          </a:bodyPr>
          <a:lstStyle/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(1) Stavbou pro reklamu a reklamním zařízením nesmí být narušen urbanistický, architektonický nebo pietní charakter území.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(2) Při umisťování staveb pro reklamu a reklamních zařízení v území musí být zajištěn jejich vzájemný soulad z hlediska jejich stavebně technického řešení.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(3) Stavby pro reklamu a reklamní zařízení umístěné na budovách musí odpovídat jejich architektonickému charakteru a nesmí narušovat užívání přilehlého veřejného prostranství, základní členění průčelí budov a jeho významné detaily a narušit stabilitu těchto budov. 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>
                <a:solidFill>
                  <a:srgbClr val="C00000"/>
                </a:solidFill>
              </a:rPr>
              <a:t>     → </a:t>
            </a:r>
            <a:r>
              <a:rPr lang="cs-CZ" sz="2000" dirty="0"/>
              <a:t>podle vzoru Pražských stavebních předpisů</a:t>
            </a:r>
            <a:endParaRPr lang="cs-CZ" sz="2000" b="1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50FFFFE-4ECF-B079-7AE9-86D5DD42D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43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17305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7A038-CB42-1900-7605-3EA2DB0E9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362926-D7FF-0C03-3AC0-58B9B98C1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96752"/>
            <a:ext cx="7920880" cy="360040"/>
          </a:xfrm>
        </p:spPr>
        <p:txBody>
          <a:bodyPr/>
          <a:lstStyle/>
          <a:p>
            <a:r>
              <a:rPr lang="cs-CZ" sz="2400" dirty="0"/>
              <a:t>§ 141c – pohoda bydlení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5B1F408-B4A4-FF01-4A52-05DDAF441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811957"/>
            <a:ext cx="8928992" cy="4425355"/>
          </a:xfrm>
        </p:spPr>
        <p:txBody>
          <a:bodyPr>
            <a:noAutofit/>
          </a:bodyPr>
          <a:lstStyle/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(1) Každý má právo na ochranu před nepřiměřenými zásahy do pohody svého bydlení. Pohodou bydlení se rozumí souhrn podmínek v území a v užívání staveb, který odpovídá obvyklým požadavkům na bydlení s přihlédnutím k místním poměrům.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/>
              <a:t> </a:t>
            </a:r>
            <a:r>
              <a:rPr lang="cs-CZ" sz="2000" b="1" dirty="0">
                <a:solidFill>
                  <a:srgbClr val="C00000"/>
                </a:solidFill>
              </a:rPr>
              <a:t>→ </a:t>
            </a:r>
            <a:r>
              <a:rPr lang="cs-CZ" sz="2000" dirty="0"/>
              <a:t>ochrana „starých, kteří si stěžují na nové“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(2) Za narušení pohody bydlení se nepovažuje architektonické ztvárnění záměru ani imise a účinky, které nejsou v rozporu s plánovaným charakterem území nebo které odpovídají běžné okolní zástavbě nebo běžnému využívání okolního území.</a:t>
            </a:r>
          </a:p>
          <a:p>
            <a:pPr marL="361950" indent="-361950" algn="just">
              <a:lnSpc>
                <a:spcPct val="120000"/>
              </a:lnSpc>
              <a:buNone/>
            </a:pPr>
            <a:r>
              <a:rPr lang="cs-CZ" sz="2000" b="1" dirty="0">
                <a:solidFill>
                  <a:srgbClr val="C00000"/>
                </a:solidFill>
              </a:rPr>
              <a:t>→ </a:t>
            </a:r>
            <a:r>
              <a:rPr lang="cs-CZ" sz="2000" dirty="0"/>
              <a:t>snaha o zamezení další extenze judikatury pokračující od </a:t>
            </a:r>
            <a:r>
              <a:rPr lang="cs-CZ" sz="2000" b="1" dirty="0"/>
              <a:t>RS NSS </a:t>
            </a:r>
            <a:r>
              <a:rPr lang="pt-BR" sz="2000" b="1" dirty="0"/>
              <a:t>2 As</a:t>
            </a:r>
            <a:r>
              <a:rPr lang="cs-CZ" sz="2000" b="1" dirty="0"/>
              <a:t> </a:t>
            </a:r>
            <a:r>
              <a:rPr lang="pt-BR" sz="2000" b="1" dirty="0"/>
              <a:t>44/2005</a:t>
            </a:r>
            <a:r>
              <a:rPr lang="cs-CZ" sz="2000" dirty="0"/>
              <a:t> (</a:t>
            </a:r>
            <a:r>
              <a:rPr lang="pt-BR" sz="2000" dirty="0"/>
              <a:t>850/2006</a:t>
            </a:r>
            <a:r>
              <a:rPr lang="cs-CZ" sz="2000" dirty="0"/>
              <a:t> Sb. NSS)</a:t>
            </a:r>
            <a:endParaRPr lang="cs-CZ" sz="2000" b="1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71FBE3F-6DEE-D28A-85C9-36638E3D6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44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296057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8E349-DB15-F3B2-6722-1184C62E7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D3428F-80FE-6986-D303-583513894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96752"/>
            <a:ext cx="7920880" cy="360040"/>
          </a:xfrm>
        </p:spPr>
        <p:txBody>
          <a:bodyPr/>
          <a:lstStyle/>
          <a:p>
            <a:r>
              <a:rPr lang="cs-CZ" sz="2400" dirty="0"/>
              <a:t>§ 141d – Účinky stávajících staveb a zařízení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4541712-AFDB-CB5B-6A2A-35DB9BABF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811957"/>
            <a:ext cx="8928992" cy="4425355"/>
          </a:xfrm>
        </p:spPr>
        <p:txBody>
          <a:bodyPr>
            <a:noAutofit/>
          </a:bodyPr>
          <a:lstStyle/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Má-li být stavba povolena nebo užívána v území, které může být dotčeno obvyklými účinky již dříve povolené dokončené stavby nebo zařízení nebo jejich provozu, </a:t>
            </a:r>
            <a:r>
              <a:rPr lang="cs-CZ" sz="2000" b="1" dirty="0">
                <a:solidFill>
                  <a:srgbClr val="A50136"/>
                </a:solidFill>
                <a:effectLst/>
                <a:ea typeface="Times New Roman" panose="02020603050405020304" pitchFamily="18" charset="0"/>
              </a:rPr>
              <a:t>musí nová stavba přijmout stav území, jaký je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. 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Povolení nové stavby nebo změny v užívání pozdější stavby není samo o sobě důvodem pro omezení, změnu nebo dodatečné zpřísnění podmínek provozu stávající stavby nebo zařízení.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/>
              <a:t> </a:t>
            </a:r>
            <a:r>
              <a:rPr lang="cs-CZ" sz="2000" b="1" dirty="0">
                <a:solidFill>
                  <a:srgbClr val="C00000"/>
                </a:solidFill>
              </a:rPr>
              <a:t>→ </a:t>
            </a:r>
            <a:r>
              <a:rPr lang="cs-CZ" sz="2000" dirty="0"/>
              <a:t>ochrana „starých před stížnostmi nových“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cs-CZ" sz="2000" b="1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3A1B6E5-D641-AF1D-D24A-D39C43B30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45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756236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E6EDF-5B3B-4C07-A496-C6BF4A4D4B43}" type="slidenum">
              <a:rPr lang="cs-CZ" smtClean="0"/>
              <a:t>46</a:t>
            </a:fld>
            <a:endParaRPr lang="cs-CZ" dirty="0"/>
          </a:p>
        </p:txBody>
      </p:sp>
      <p:sp>
        <p:nvSpPr>
          <p:cNvPr id="7" name="Zástupný symbol pro obsah 1"/>
          <p:cNvSpPr txBox="1">
            <a:spLocks/>
          </p:cNvSpPr>
          <p:nvPr/>
        </p:nvSpPr>
        <p:spPr>
          <a:xfrm>
            <a:off x="2010229" y="1772827"/>
            <a:ext cx="8478267" cy="48245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 baseline="0">
                <a:solidFill>
                  <a:srgbClr val="1417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6575" indent="-342900" algn="just" fontAlgn="ctr">
              <a:spcBef>
                <a:spcPts val="600"/>
              </a:spcBef>
              <a:spcAft>
                <a:spcPts val="300"/>
              </a:spcAft>
              <a:buClr>
                <a:srgbClr val="A70336"/>
              </a:buClr>
              <a:buFont typeface="+mj-lt"/>
              <a:buAutoNum type="alphaLcParenR"/>
              <a:tabLst>
                <a:tab pos="536575" algn="l"/>
              </a:tabLst>
              <a:defRPr/>
            </a:pPr>
            <a:r>
              <a:rPr lang="cs-CZ" sz="1900" b="1" dirty="0"/>
              <a:t>stavebník</a:t>
            </a:r>
            <a:endParaRPr lang="cs-CZ" sz="1900" dirty="0"/>
          </a:p>
          <a:p>
            <a:pPr marL="536575" indent="-342900" algn="just" fontAlgn="ctr">
              <a:spcBef>
                <a:spcPts val="600"/>
              </a:spcBef>
              <a:spcAft>
                <a:spcPts val="300"/>
              </a:spcAft>
              <a:buClr>
                <a:srgbClr val="A70336"/>
              </a:buClr>
              <a:buFont typeface="+mj-lt"/>
              <a:buAutoNum type="alphaLcParenR"/>
              <a:tabLst>
                <a:tab pos="536575" algn="l"/>
              </a:tabLst>
              <a:defRPr/>
            </a:pPr>
            <a:r>
              <a:rPr lang="cs-CZ" sz="1900" b="1" dirty="0"/>
              <a:t>obec</a:t>
            </a:r>
            <a:r>
              <a:rPr lang="cs-CZ" sz="1900" dirty="0"/>
              <a:t>, na jejímž území má být záměr uskutečněn</a:t>
            </a:r>
          </a:p>
          <a:p>
            <a:pPr marL="536575" indent="-342900" algn="just" fontAlgn="ctr">
              <a:spcBef>
                <a:spcPts val="600"/>
              </a:spcBef>
              <a:spcAft>
                <a:spcPts val="300"/>
              </a:spcAft>
              <a:buClr>
                <a:srgbClr val="A70336"/>
              </a:buClr>
              <a:buFont typeface="+mj-lt"/>
              <a:buAutoNum type="alphaLcParenR"/>
              <a:tabLst>
                <a:tab pos="536575" algn="l"/>
              </a:tabLst>
              <a:defRPr/>
            </a:pPr>
            <a:r>
              <a:rPr lang="cs-CZ" sz="1900" b="1" dirty="0"/>
              <a:t>vlastník </a:t>
            </a:r>
            <a:r>
              <a:rPr lang="cs-CZ" sz="1900" dirty="0"/>
              <a:t>pozemku nebo stavby, na kterých má být záměr uskutečněn, nebo ten, kdo má jiné věcné právo k tomuto pozemku nebo stavbě</a:t>
            </a:r>
          </a:p>
          <a:p>
            <a:pPr marL="536575" indent="-342900" algn="just" fontAlgn="ctr">
              <a:spcBef>
                <a:spcPts val="600"/>
              </a:spcBef>
              <a:spcAft>
                <a:spcPts val="300"/>
              </a:spcAft>
              <a:buClr>
                <a:srgbClr val="A70336"/>
              </a:buClr>
              <a:buFont typeface="+mj-lt"/>
              <a:buAutoNum type="alphaLcParenR"/>
              <a:tabLst>
                <a:tab pos="536575" algn="l"/>
              </a:tabLst>
              <a:defRPr/>
            </a:pPr>
            <a:r>
              <a:rPr lang="cs-CZ" sz="1900" b="1" dirty="0"/>
              <a:t>soused </a:t>
            </a:r>
            <a:r>
              <a:rPr lang="cs-CZ" sz="1900" dirty="0"/>
              <a:t>(osoby, jejichž vlastnické nebo jiné věcné právo k sousedním stavbám nebo sousedním pozemkům může být rozhodnutím o povolení záměru přímo dotčeno)</a:t>
            </a:r>
          </a:p>
          <a:p>
            <a:pPr marL="536575" indent="-342900" algn="just" fontAlgn="ctr">
              <a:spcBef>
                <a:spcPts val="600"/>
              </a:spcBef>
              <a:spcAft>
                <a:spcPts val="300"/>
              </a:spcAft>
              <a:buClr>
                <a:srgbClr val="A70336"/>
              </a:buClr>
              <a:buFont typeface="+mj-lt"/>
              <a:buAutoNum type="alphaLcParenR"/>
              <a:tabLst>
                <a:tab pos="536575" algn="l"/>
              </a:tabLst>
              <a:defRPr/>
            </a:pPr>
            <a:r>
              <a:rPr lang="cs-CZ" sz="1900" b="1" dirty="0">
                <a:solidFill>
                  <a:srgbClr val="FF0000"/>
                </a:solidFill>
              </a:rPr>
              <a:t>ekologické spolky dle § 70 ZOPK</a:t>
            </a:r>
            <a:r>
              <a:rPr lang="cs-CZ" sz="1900" dirty="0">
                <a:solidFill>
                  <a:srgbClr val="FF0000"/>
                </a:solidFill>
              </a:rPr>
              <a:t>, pokud se v něm rozhoduje na základě JES vydávaného namísto povolení </a:t>
            </a:r>
            <a:r>
              <a:rPr lang="cs-CZ" sz="1900" b="1" dirty="0">
                <a:solidFill>
                  <a:srgbClr val="FF0000"/>
                </a:solidFill>
              </a:rPr>
              <a:t>kácení dřevin </a:t>
            </a:r>
            <a:r>
              <a:rPr lang="cs-CZ" sz="1900" dirty="0">
                <a:solidFill>
                  <a:srgbClr val="FF0000"/>
                </a:solidFill>
              </a:rPr>
              <a:t>podle § 8 odst. 1 nebo </a:t>
            </a:r>
            <a:r>
              <a:rPr lang="cs-CZ" sz="1900" b="1" dirty="0">
                <a:solidFill>
                  <a:srgbClr val="FF0000"/>
                </a:solidFill>
              </a:rPr>
              <a:t>výjimky ze zákazů </a:t>
            </a:r>
            <a:r>
              <a:rPr lang="cs-CZ" sz="1900" dirty="0">
                <a:solidFill>
                  <a:srgbClr val="FF0000"/>
                </a:solidFill>
              </a:rPr>
              <a:t>u památných stromů a zvláště chráněných druhů rostlin a živočichů podle § 56 odst. 1 ZOPK + i nadále platí účastenství dle § 3/i/2 zákona o </a:t>
            </a:r>
            <a:r>
              <a:rPr lang="cs-CZ" sz="1900" b="1" dirty="0">
                <a:solidFill>
                  <a:srgbClr val="FF0000"/>
                </a:solidFill>
              </a:rPr>
              <a:t>EIA</a:t>
            </a:r>
            <a:r>
              <a:rPr lang="cs-CZ" sz="1900" dirty="0">
                <a:solidFill>
                  <a:srgbClr val="FF0000"/>
                </a:solidFill>
              </a:rPr>
              <a:t> (</a:t>
            </a:r>
            <a:r>
              <a:rPr lang="cs-CZ" sz="1900" b="1" dirty="0">
                <a:solidFill>
                  <a:srgbClr val="FF0000"/>
                </a:solidFill>
              </a:rPr>
              <a:t>sjednocení podmínek historie 3 roky nebo 200 podpisů</a:t>
            </a:r>
            <a:r>
              <a:rPr lang="cs-CZ" sz="1900" dirty="0">
                <a:solidFill>
                  <a:srgbClr val="FF0000"/>
                </a:solidFill>
              </a:rPr>
              <a:t>)</a:t>
            </a:r>
            <a:endParaRPr lang="cs-CZ" sz="1900" dirty="0"/>
          </a:p>
        </p:txBody>
      </p:sp>
      <p:sp>
        <p:nvSpPr>
          <p:cNvPr id="9" name="Nadpis 2"/>
          <p:cNvSpPr txBox="1">
            <a:spLocks/>
          </p:cNvSpPr>
          <p:nvPr/>
        </p:nvSpPr>
        <p:spPr>
          <a:xfrm>
            <a:off x="1991544" y="1124744"/>
            <a:ext cx="8280152" cy="50405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kern="1200" baseline="0">
                <a:solidFill>
                  <a:srgbClr val="A7033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cs-CZ" sz="2400" b="1" dirty="0"/>
              <a:t>Účastníky řízení jsou</a:t>
            </a:r>
            <a:r>
              <a:rPr lang="cs-CZ" sz="2400" dirty="0"/>
              <a:t> (§ 182):</a:t>
            </a:r>
            <a:endParaRPr lang="cs-CZ" altLang="cs-CZ" sz="24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0105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72B20-8B1B-7ADC-60F3-96158C769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7866E2-0722-9E4B-F2D5-DA6E079A1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96752"/>
            <a:ext cx="7920880" cy="360040"/>
          </a:xfrm>
        </p:spPr>
        <p:txBody>
          <a:bodyPr/>
          <a:lstStyle/>
          <a:p>
            <a:r>
              <a:rPr lang="cs-CZ" sz="2400" dirty="0"/>
              <a:t>§ 190a – Námitka podjatosti úřední osoby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CB4F63E-F139-7034-99DD-135DDA082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811957"/>
            <a:ext cx="8928992" cy="4425355"/>
          </a:xfrm>
        </p:spPr>
        <p:txBody>
          <a:bodyPr>
            <a:noAutofit/>
          </a:bodyPr>
          <a:lstStyle/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(1) Námitku podjatosti musí účastník řízení uplatnit </a:t>
            </a:r>
            <a:r>
              <a:rPr lang="cs-CZ" sz="2000" b="1" dirty="0">
                <a:solidFill>
                  <a:srgbClr val="A50136"/>
                </a:solidFill>
                <a:effectLst/>
                <a:ea typeface="Times New Roman" panose="02020603050405020304" pitchFamily="18" charset="0"/>
              </a:rPr>
              <a:t>do jednoho týdne 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ode dne, kdy se o podjatosti dozvěděl; zjistí-li důvod podjatosti při ústním jednání, musí ji uplatnit při tomto jednání. K později uplatněným námitkám se nepřihlíží. Námitka podjatosti musí být zdůvodněna a musí v ní být uvedeny konkrétní skutečnosti a navrženy důkazy, z nichž je dovozována, jinak se k ní nepřihlíží.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(2) Proti rozhodnutí o námitce podjatosti </a:t>
            </a:r>
            <a:r>
              <a:rPr lang="cs-CZ" sz="2000" b="1" dirty="0">
                <a:solidFill>
                  <a:srgbClr val="A50136"/>
                </a:solidFill>
                <a:effectLst/>
                <a:ea typeface="Times New Roman" panose="02020603050405020304" pitchFamily="18" charset="0"/>
              </a:rPr>
              <a:t>není odvolání ani přezkumné řízení přípustné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8A9976E-5E24-4E58-4EDE-F3E41D6A2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47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7026750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BD079-4D37-1770-55C4-F660CC637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D3845F-F4E4-783D-45CE-078E127F9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96752"/>
            <a:ext cx="7920880" cy="360040"/>
          </a:xfrm>
        </p:spPr>
        <p:txBody>
          <a:bodyPr/>
          <a:lstStyle/>
          <a:p>
            <a:r>
              <a:rPr lang="cs-CZ" sz="2400" dirty="0"/>
              <a:t>§ 193 – Posuzování záměru – zásadní změny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B85E143-DF85-BA9B-AB3A-119D3B23C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811957"/>
            <a:ext cx="8928992" cy="4425355"/>
          </a:xfrm>
        </p:spPr>
        <p:txBody>
          <a:bodyPr>
            <a:noAutofit/>
          </a:bodyPr>
          <a:lstStyle/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(1) 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Stavební úřad posuzuje</a:t>
            </a:r>
            <a:r>
              <a:rPr lang="cs-CZ" sz="2000" dirty="0">
                <a:effectLst/>
                <a:ea typeface="Times New Roman" panose="02020603050405020304" pitchFamily="18" charset="0"/>
              </a:rPr>
              <a:t>, zda je záměr v souladu s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a) územně plánovací dokumentací…, 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b) cíli a úkoly územního plánování…,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c) požadavky tohoto zákona a jeho prováděcích právních předpisů, 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s výjimkou technických požadavků na stavby, za jejichž splnění v dokumentaci pro povolení záměru odpovídá projektant nebo osoba uvedená v § 156 odst. 2 → </a:t>
            </a:r>
            <a:r>
              <a:rPr lang="cs-CZ" sz="2000" b="1" dirty="0">
                <a:solidFill>
                  <a:srgbClr val="A50021"/>
                </a:solidFill>
                <a:effectLst/>
                <a:ea typeface="Times New Roman" panose="02020603050405020304" pitchFamily="18" charset="0"/>
              </a:rPr>
              <a:t>odpovědnost projektanta a jen civilní následky!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40C8699-C42F-8330-AB7C-A835034A3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48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763512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52852-6AD1-63DA-C77F-39A47B8A0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7450C9-3443-7171-099B-EE6D9C86D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96752"/>
            <a:ext cx="7920880" cy="360040"/>
          </a:xfrm>
        </p:spPr>
        <p:txBody>
          <a:bodyPr/>
          <a:lstStyle/>
          <a:p>
            <a:r>
              <a:rPr lang="cs-CZ" sz="2400" dirty="0"/>
              <a:t>§ 193/2 – odchýlení od ÚPD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866C4B7-5836-361C-C143-F4C15616A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772816"/>
            <a:ext cx="8928992" cy="471338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Se souhlasem toho, kdo územně plánovací dokumentaci, územní opatření nebo vymezení zastavitelného území pořídil, a se souhlasem vlastníka pozemku, pokud by se jinak vyžadoval podle § 187, se záměr </a:t>
            </a:r>
            <a:r>
              <a:rPr lang="cs-CZ" sz="2000" b="1" u="sng" dirty="0">
                <a:effectLst/>
                <a:ea typeface="Times New Roman" panose="02020603050405020304" pitchFamily="18" charset="0"/>
              </a:rPr>
              <a:t>může odchýlit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 od územně plánovací dokumentace, územního opatření nebo vymezení zastavitelného území, pokud nenaruší veřejné zájmy a nedotkne se jiných osob. </a:t>
            </a:r>
          </a:p>
          <a:p>
            <a:pPr marL="714375" indent="-3619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s-CZ" sz="2000" dirty="0">
                <a:ea typeface="Times New Roman" panose="02020603050405020304" pitchFamily="18" charset="0"/>
              </a:rPr>
              <a:t>Reakce na potřebu složitě měnit ÚPD kvůli margináliím</a:t>
            </a:r>
          </a:p>
          <a:p>
            <a:pPr marL="714375" indent="-3619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s-CZ" sz="2000" dirty="0">
                <a:ea typeface="Times New Roman" panose="02020603050405020304" pitchFamily="18" charset="0"/>
              </a:rPr>
              <a:t>Ničemu to nevadí</a:t>
            </a:r>
          </a:p>
          <a:p>
            <a:pPr marL="714375" indent="-3619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Nikoho se </a:t>
            </a:r>
            <a:r>
              <a:rPr lang="cs-CZ" sz="2000" dirty="0">
                <a:ea typeface="Times New Roman" panose="02020603050405020304" pitchFamily="18" charset="0"/>
              </a:rPr>
              <a:t>to nedotýká</a:t>
            </a:r>
          </a:p>
          <a:p>
            <a:pPr marL="714375" indent="-3619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Vlastník pozemku souhlasí (obvykle to navrhuje)</a:t>
            </a:r>
          </a:p>
          <a:p>
            <a:pPr marL="714375" indent="-3619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s-CZ" sz="2000" dirty="0">
                <a:ea typeface="Times New Roman" panose="02020603050405020304" pitchFamily="18" charset="0"/>
              </a:rPr>
              <a:t>Pořizovatel souhlasí</a:t>
            </a:r>
            <a:endParaRPr lang="cs-CZ" sz="20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490AB2F-8F1F-C241-9640-EE54AC36E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49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710309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829F4-1CA7-01BE-6661-F9595385D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EB99123-00B3-A13C-EF13-18CA71289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3736" y="1739949"/>
            <a:ext cx="9590856" cy="4857403"/>
          </a:xfrm>
        </p:spPr>
        <p:txBody>
          <a:bodyPr>
            <a:noAutofit/>
          </a:bodyPr>
          <a:lstStyle/>
          <a:p>
            <a:pPr marL="457200" indent="-457200" algn="just"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Font typeface="+mj-lt"/>
              <a:buAutoNum type="arabicPeriod"/>
            </a:pPr>
            <a:r>
              <a:rPr lang="cs-CZ" sz="2000" dirty="0"/>
              <a:t>Otevřeně podpořit stavební rozvoj a potřeby lidí</a:t>
            </a:r>
          </a:p>
          <a:p>
            <a:pPr marL="457200" indent="-457200" algn="just"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Font typeface="+mj-lt"/>
              <a:buAutoNum type="arabicPeriod"/>
            </a:pPr>
            <a:r>
              <a:rPr lang="cs-CZ" sz="2000" dirty="0"/>
              <a:t>Zavést jednotnou státní správu s integrací dotčených orgánů</a:t>
            </a:r>
          </a:p>
          <a:p>
            <a:pPr marL="457200" indent="-457200" algn="just"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Font typeface="+mj-lt"/>
              <a:buAutoNum type="arabicPeriod"/>
            </a:pPr>
            <a:r>
              <a:rPr lang="cs-CZ" sz="2000" dirty="0"/>
              <a:t>Zásadně posílit samosprávy v plánování a rozvoji</a:t>
            </a:r>
          </a:p>
          <a:p>
            <a:pPr marL="457200" indent="-457200" algn="just"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Font typeface="+mj-lt"/>
              <a:buAutoNum type="arabicPeriod"/>
            </a:pPr>
            <a:r>
              <a:rPr lang="cs-CZ" sz="2000" dirty="0"/>
              <a:t>Rozlišit význam chráněných zájmů, kategorizovat je a vážit </a:t>
            </a:r>
          </a:p>
          <a:p>
            <a:pPr marL="457200" indent="-457200" algn="just"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Font typeface="+mj-lt"/>
              <a:buAutoNum type="arabicPeriod"/>
            </a:pPr>
            <a:r>
              <a:rPr lang="cs-CZ" sz="2000" dirty="0"/>
              <a:t>Uvolnit hmotné právo a požadavky na výstavbu</a:t>
            </a:r>
          </a:p>
          <a:p>
            <a:pPr marL="457200" indent="-457200" algn="just"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Font typeface="+mj-lt"/>
              <a:buAutoNum type="arabicPeriod"/>
            </a:pPr>
            <a:r>
              <a:rPr lang="cs-CZ" sz="2000" dirty="0"/>
              <a:t>Integrovat prováděcí předpisy do jediného nařízení vlády</a:t>
            </a:r>
          </a:p>
          <a:p>
            <a:pPr marL="457200" indent="-457200" algn="just"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Font typeface="+mj-lt"/>
              <a:buAutoNum type="arabicPeriod"/>
            </a:pPr>
            <a:r>
              <a:rPr lang="cs-CZ" sz="2000" dirty="0"/>
              <a:t>Zrychlit povolování a zjednodušit stavební řád</a:t>
            </a:r>
          </a:p>
          <a:p>
            <a:pPr marL="457200" indent="-457200" algn="just"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Font typeface="+mj-lt"/>
              <a:buAutoNum type="arabicPeriod"/>
            </a:pPr>
            <a:r>
              <a:rPr lang="cs-CZ" sz="2000" dirty="0"/>
              <a:t>Doplnit zmírňující pravidla pro rozhodování v zastavitelném území</a:t>
            </a:r>
          </a:p>
          <a:p>
            <a:pPr marL="457200" indent="-457200" algn="just"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Font typeface="+mj-lt"/>
              <a:buAutoNum type="arabicPeriod"/>
            </a:pPr>
            <a:r>
              <a:rPr lang="cs-CZ" sz="2000" dirty="0"/>
              <a:t>Převést část odpovědnosti na projektanty a autorizované inspektory</a:t>
            </a:r>
          </a:p>
          <a:p>
            <a:pPr marL="457200" indent="-457200" algn="just"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Font typeface="+mj-lt"/>
              <a:buAutoNum type="arabicPeriod"/>
            </a:pPr>
            <a:r>
              <a:rPr lang="cs-CZ" sz="2000" dirty="0"/>
              <a:t>Změnit některé principy soudního přezkumu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ED2C0AA-0750-0513-26CC-BED5DD039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3723" y="1191890"/>
            <a:ext cx="8846773" cy="364902"/>
          </a:xfrm>
        </p:spPr>
        <p:txBody>
          <a:bodyPr>
            <a:noAutofit/>
          </a:bodyPr>
          <a:lstStyle/>
          <a:p>
            <a:r>
              <a:rPr lang="cs-CZ" sz="2300" b="1" dirty="0"/>
              <a:t>Základní obsah a zadání novely stavebního zákona</a:t>
            </a:r>
          </a:p>
        </p:txBody>
      </p:sp>
      <p:sp>
        <p:nvSpPr>
          <p:cNvPr id="5" name="Zástupný symbol pro číslo snímku 3">
            <a:extLst>
              <a:ext uri="{FF2B5EF4-FFF2-40B4-BE49-F238E27FC236}">
                <a16:creationId xmlns:a16="http://schemas.microsoft.com/office/drawing/2014/main" id="{7D41E18E-C24E-F638-5314-A0810B571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900" b="0" i="0" u="none" strike="noStrike" kern="1200" cap="none" spc="0" normalizeH="0" baseline="0" noProof="0" dirty="0">
                <a:ln>
                  <a:noFill/>
                </a:ln>
                <a:solidFill>
                  <a:srgbClr val="6C6C6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C6CBD90-DA2B-5C2A-E7B3-8976CAC25A23}"/>
              </a:ext>
            </a:extLst>
          </p:cNvPr>
          <p:cNvSpPr txBox="1">
            <a:spLocks/>
          </p:cNvSpPr>
          <p:nvPr/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k-SK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3EEE21-BDC6-4582-999A-441C612124AB}" type="slidenum">
              <a:rPr kumimoji="0" lang="sk-S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k-SK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7635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EAF23-0A85-43E2-4A07-DFD7F663E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4269FD-DCE6-766B-0125-57948934E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96752"/>
            <a:ext cx="7920880" cy="360040"/>
          </a:xfrm>
        </p:spPr>
        <p:txBody>
          <a:bodyPr/>
          <a:lstStyle/>
          <a:p>
            <a:r>
              <a:rPr lang="cs-CZ" sz="2400" dirty="0"/>
              <a:t>§ 193/4 – posuzování sítí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38191A1-E521-4758-EEB5-BE803336B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811957"/>
            <a:ext cx="8928992" cy="4425355"/>
          </a:xfrm>
        </p:spPr>
        <p:txBody>
          <a:bodyPr>
            <a:noAutofit/>
          </a:bodyPr>
          <a:lstStyle/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100" dirty="0">
                <a:effectLst/>
                <a:ea typeface="Times New Roman" panose="02020603050405020304" pitchFamily="18" charset="0"/>
              </a:rPr>
              <a:t>(4) Při posuzování souladu záměru s požadavky vlastníků veřejné dopravní a technické infrastruktury stavební úřad vychází z údajů uvedených v </a:t>
            </a:r>
            <a:r>
              <a:rPr lang="cs-CZ" sz="2100" b="1" dirty="0">
                <a:effectLst/>
                <a:ea typeface="Times New Roman" panose="02020603050405020304" pitchFamily="18" charset="0"/>
              </a:rPr>
              <a:t>digitální technické mapě</a:t>
            </a:r>
            <a:r>
              <a:rPr lang="cs-CZ" sz="2100" dirty="0">
                <a:effectLst/>
                <a:ea typeface="Times New Roman" panose="02020603050405020304" pitchFamily="18" charset="0"/>
              </a:rPr>
              <a:t>. 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100" dirty="0">
                <a:ea typeface="Times New Roman" panose="02020603050405020304" pitchFamily="18" charset="0"/>
              </a:rPr>
              <a:t>     </a:t>
            </a:r>
            <a:r>
              <a:rPr lang="cs-CZ" sz="2100" dirty="0">
                <a:effectLst/>
                <a:ea typeface="Times New Roman" panose="02020603050405020304" pitchFamily="18" charset="0"/>
              </a:rPr>
              <a:t>Má se za to, že sítě, které nejsou uvedeny v digitální technické mapě, </a:t>
            </a:r>
            <a:r>
              <a:rPr lang="cs-CZ" sz="2100" b="1" u="sng" dirty="0">
                <a:effectLst/>
                <a:ea typeface="Times New Roman" panose="02020603050405020304" pitchFamily="18" charset="0"/>
              </a:rPr>
              <a:t>neexistují</a:t>
            </a:r>
            <a:r>
              <a:rPr lang="cs-CZ" sz="2100" dirty="0">
                <a:effectLst/>
                <a:ea typeface="Times New Roman" panose="02020603050405020304" pitchFamily="18" charset="0"/>
              </a:rPr>
              <a:t> a případné následky jdou k tíži vlastníka veřejné dopravní a technické infrastruktury. 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100" i="1" dirty="0">
                <a:ea typeface="Times New Roman" panose="02020603050405020304" pitchFamily="18" charset="0"/>
              </a:rPr>
              <a:t>     (použitelnost druhé věty odložena o 3 roky)</a:t>
            </a:r>
            <a:endParaRPr lang="cs-CZ" sz="2100" i="1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C60C053-213B-0399-EA10-75383B8DA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50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456718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F26A5-4161-01A8-EE1A-3899A180E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295A3D-BF3D-7878-6E00-6B89ABA81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96752"/>
            <a:ext cx="7920880" cy="360040"/>
          </a:xfrm>
        </p:spPr>
        <p:txBody>
          <a:bodyPr/>
          <a:lstStyle/>
          <a:p>
            <a:r>
              <a:rPr lang="cs-CZ" sz="2400" dirty="0"/>
              <a:t>§ 193/6 – rozhodný okamžik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C6CFDD4-8869-036A-0A50-BD035B556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811957"/>
            <a:ext cx="8928992" cy="4425355"/>
          </a:xfrm>
        </p:spPr>
        <p:txBody>
          <a:bodyPr>
            <a:noAutofit/>
          </a:bodyPr>
          <a:lstStyle/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200" dirty="0">
                <a:effectLst/>
                <a:ea typeface="Times New Roman" panose="02020603050405020304" pitchFamily="18" charset="0"/>
              </a:rPr>
              <a:t>(6) Stavební úřad posuzuje splnění podmínek podle odstavce 1 </a:t>
            </a:r>
            <a:r>
              <a:rPr lang="cs-CZ" sz="2200" b="1" dirty="0">
                <a:effectLst/>
                <a:ea typeface="Times New Roman" panose="02020603050405020304" pitchFamily="18" charset="0"/>
              </a:rPr>
              <a:t>ke dni podání žádosti</a:t>
            </a:r>
            <a:r>
              <a:rPr lang="cs-CZ" sz="2200" dirty="0">
                <a:effectLst/>
                <a:ea typeface="Times New Roman" panose="02020603050405020304" pitchFamily="18" charset="0"/>
              </a:rPr>
              <a:t>; to platí i v řízení odvolacím, přezkumném a soudním a v opakovaném řízení.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200" b="1" dirty="0">
                <a:solidFill>
                  <a:srgbClr val="C00000"/>
                </a:solidFill>
                <a:ea typeface="Times New Roman" panose="02020603050405020304" pitchFamily="18" charset="0"/>
              </a:rPr>
              <a:t>→</a:t>
            </a:r>
            <a:r>
              <a:rPr lang="cs-CZ" sz="2200" b="1" dirty="0">
                <a:ea typeface="Times New Roman" panose="02020603050405020304" pitchFamily="18" charset="0"/>
              </a:rPr>
              <a:t> zásadní změna koncepce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200" b="1" dirty="0">
                <a:solidFill>
                  <a:srgbClr val="C00000"/>
                </a:solidFill>
                <a:ea typeface="Times New Roman" panose="02020603050405020304" pitchFamily="18" charset="0"/>
              </a:rPr>
              <a:t>→</a:t>
            </a:r>
            <a:r>
              <a:rPr lang="cs-CZ" sz="2200" b="1" dirty="0">
                <a:ea typeface="Times New Roman" panose="02020603050405020304" pitchFamily="18" charset="0"/>
              </a:rPr>
              <a:t> nepřímá obrana proti nečinnosti stavebních úřadů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200" b="1" dirty="0">
                <a:solidFill>
                  <a:srgbClr val="C00000"/>
                </a:solidFill>
                <a:ea typeface="Times New Roman" panose="02020603050405020304" pitchFamily="18" charset="0"/>
              </a:rPr>
              <a:t>→</a:t>
            </a:r>
            <a:r>
              <a:rPr lang="cs-CZ" sz="2200" b="1" dirty="0">
                <a:ea typeface="Times New Roman" panose="02020603050405020304" pitchFamily="18" charset="0"/>
              </a:rPr>
              <a:t> jde zejména o soulad s ÚPD a s požadavky na výstavbu, který je stavebník schopen garantovat jen ke dni podání žádosti</a:t>
            </a:r>
            <a:endParaRPr lang="cs-CZ" sz="2200" b="1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25A6DE4-DE4B-72AA-7AD1-782138DFF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51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253686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F0212-8A61-917A-9AA4-33066F75D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B4C2DF-7791-0205-4D18-0C0A2740A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96752"/>
            <a:ext cx="9289032" cy="216024"/>
          </a:xfrm>
        </p:spPr>
        <p:txBody>
          <a:bodyPr/>
          <a:lstStyle/>
          <a:p>
            <a:r>
              <a:rPr lang="cs-CZ" sz="2400" dirty="0"/>
              <a:t>§ 194 – posuzování záměru v zastavitelném území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43086E3-3077-AE02-9523-917606C60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739949"/>
            <a:ext cx="8928992" cy="4857403"/>
          </a:xfrm>
        </p:spPr>
        <p:txBody>
          <a:bodyPr>
            <a:noAutofit/>
          </a:bodyPr>
          <a:lstStyle/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(1) </a:t>
            </a:r>
            <a:r>
              <a:rPr lang="cs-CZ" sz="2000" b="1" dirty="0">
                <a:solidFill>
                  <a:srgbClr val="A50136"/>
                </a:solidFill>
                <a:effectLst/>
                <a:ea typeface="Times New Roman" panose="02020603050405020304" pitchFamily="18" charset="0"/>
              </a:rPr>
              <a:t>Má se za to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, že stavební záměr umisťovaný v zastavitelném území nebo v koridoru pro stavební záměr v souladu s územně plánovací dokumentací a v souladu s požadavky na výstavbu </a:t>
            </a:r>
            <a:r>
              <a:rPr lang="cs-CZ" sz="2000" b="1" dirty="0">
                <a:solidFill>
                  <a:srgbClr val="A50136"/>
                </a:solidFill>
                <a:effectLst/>
                <a:ea typeface="Times New Roman" panose="02020603050405020304" pitchFamily="18" charset="0"/>
              </a:rPr>
              <a:t>je přípustný… 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Je-li to potřebné, stavební úřad stanoví podmínky k zajištění ochrany veřejných zájmů a práv účastníků řízení.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(2) </a:t>
            </a:r>
            <a:r>
              <a:rPr lang="cs-CZ" sz="2000" b="1" dirty="0">
                <a:solidFill>
                  <a:srgbClr val="A50136"/>
                </a:solidFill>
                <a:effectLst/>
                <a:ea typeface="Times New Roman" panose="02020603050405020304" pitchFamily="18" charset="0"/>
              </a:rPr>
              <a:t>Má se za to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, že povolení záměru v zastavitelném území nebo v koridoru pro stavební záměr </a:t>
            </a:r>
            <a:r>
              <a:rPr lang="cs-CZ" sz="2000" b="1" dirty="0">
                <a:solidFill>
                  <a:srgbClr val="A50136"/>
                </a:solidFill>
                <a:effectLst/>
                <a:ea typeface="Times New Roman" panose="02020603050405020304" pitchFamily="18" charset="0"/>
              </a:rPr>
              <a:t>je v souladu 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s ochranou práv a právem chráněných zájmů účastníků řízení, pokud záměr splňuje požadavky na výstavbu a odpovídá plánovanému charakteru území, běžné okolní zástavbě nebo běžnému využívání okolního území. 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dirty="0">
                <a:solidFill>
                  <a:srgbClr val="A50136"/>
                </a:solidFill>
                <a:ea typeface="Times New Roman" panose="02020603050405020304" pitchFamily="18" charset="0"/>
              </a:rPr>
              <a:t>→ v obou případech jde „jen“ o vyvratitelné domněnky</a:t>
            </a:r>
            <a:endParaRPr lang="cs-CZ" sz="2000" dirty="0">
              <a:solidFill>
                <a:srgbClr val="A50136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9268AB1-265C-EDB6-7B6A-A71ABB208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52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476001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3B863-F0E6-9197-BDD5-99B8F2D68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D6DBFE-4F1C-9FB1-7F8B-3463FDB96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96752"/>
            <a:ext cx="9289032" cy="216024"/>
          </a:xfrm>
        </p:spPr>
        <p:txBody>
          <a:bodyPr/>
          <a:lstStyle/>
          <a:p>
            <a:r>
              <a:rPr lang="cs-CZ" sz="2400" dirty="0"/>
              <a:t>§ 194 – posuzování záměru v zastavitelném území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2E06966-FFC5-5447-9E32-F93B499D8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811957"/>
            <a:ext cx="8928992" cy="4425355"/>
          </a:xfrm>
        </p:spPr>
        <p:txBody>
          <a:bodyPr>
            <a:noAutofit/>
          </a:bodyPr>
          <a:lstStyle/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(3) Při rozhodování v území, které již bylo v souladu se stanoviskem orgánu ochrany přírody vymezeno v územně plánovací dokumentaci jako zastavitelné území, se při povolení záměru </a:t>
            </a:r>
            <a:r>
              <a:rPr lang="cs-CZ" sz="2000" b="1" dirty="0">
                <a:solidFill>
                  <a:srgbClr val="A50136"/>
                </a:solidFill>
                <a:effectLst/>
                <a:ea typeface="Times New Roman" panose="02020603050405020304" pitchFamily="18" charset="0"/>
              </a:rPr>
              <a:t>neposuzuje krajinný ráz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.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>
                <a:effectLst/>
                <a:ea typeface="Times New Roman" panose="02020603050405020304" pitchFamily="18" charset="0"/>
              </a:rPr>
              <a:t>(4) Při rozhodování v území, které již bylo v souladu se stanoviskem orgánu ochrany zemědělského půdního fondu vymezeno v územně plánovací dokumentaci jako zastavitelné území, se při povolení záměru </a:t>
            </a:r>
            <a:r>
              <a:rPr lang="cs-CZ" sz="2000" b="1" dirty="0">
                <a:solidFill>
                  <a:srgbClr val="A50136"/>
                </a:solidFill>
                <a:effectLst/>
                <a:ea typeface="Times New Roman" panose="02020603050405020304" pitchFamily="18" charset="0"/>
              </a:rPr>
              <a:t>neposuzují podmínky pro odnětí půdy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 ze zemědělského půdního fondu.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dirty="0">
                <a:solidFill>
                  <a:srgbClr val="A50136"/>
                </a:solidFill>
                <a:ea typeface="Times New Roman" panose="02020603050405020304" pitchFamily="18" charset="0"/>
              </a:rPr>
              <a:t>+  doprovodné sesoulaďující novely ZOPK a ZPF</a:t>
            </a:r>
          </a:p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cs-CZ" sz="2000" b="1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942EE6-2A3A-C2E1-3FD3-97DE2C48B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53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18725773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18B06-DB53-88D4-CA64-F22C265A7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054D7F-E6F5-60AB-DD5E-D2A16DF9B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536" y="1124744"/>
            <a:ext cx="8568952" cy="365124"/>
          </a:xfrm>
        </p:spPr>
        <p:txBody>
          <a:bodyPr>
            <a:noAutofit/>
          </a:bodyPr>
          <a:lstStyle/>
          <a:p>
            <a:r>
              <a:rPr lang="cs-CZ" sz="2300" b="1" dirty="0"/>
              <a:t>Omezení mimořádných opravných prostředků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4CD334D-198D-E65C-15B3-CF27FDC1E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528" y="1648682"/>
            <a:ext cx="9145016" cy="4876662"/>
          </a:xfrm>
        </p:spPr>
        <p:txBody>
          <a:bodyPr>
            <a:noAutofit/>
          </a:bodyPr>
          <a:lstStyle/>
          <a:p>
            <a:pPr marL="92072" indent="0">
              <a:lnSpc>
                <a:spcPct val="114000"/>
              </a:lnSpc>
              <a:spcBef>
                <a:spcPts val="1200"/>
              </a:spcBef>
              <a:buNone/>
            </a:pPr>
            <a:r>
              <a:rPr lang="cs-CZ" sz="2000" dirty="0"/>
              <a:t>§ 179: Vyjádření a závazné stanovisko </a:t>
            </a:r>
            <a:r>
              <a:rPr lang="cs-CZ" sz="2000" b="1" dirty="0"/>
              <a:t>nelze</a:t>
            </a:r>
            <a:r>
              <a:rPr lang="cs-CZ" sz="2000" dirty="0"/>
              <a:t> v přezkumném řízení zrušit nebo změnit </a:t>
            </a:r>
            <a:r>
              <a:rPr lang="cs-CZ" sz="2000" b="1" dirty="0"/>
              <a:t>po právní moci rozhodnutí</a:t>
            </a:r>
            <a:r>
              <a:rPr lang="cs-CZ" sz="2000" dirty="0"/>
              <a:t>, jehož bylo vyjádření nebo závazné stanovisko podkladem. </a:t>
            </a:r>
            <a:r>
              <a:rPr lang="cs-CZ" sz="2000" dirty="0">
                <a:solidFill>
                  <a:srgbClr val="FF0000"/>
                </a:solidFill>
              </a:rPr>
              <a:t>(dnes lze zahájit do 6 měs. A zrušení je pak důvod obnovy řízení o povolení…)</a:t>
            </a:r>
            <a:endParaRPr lang="pl-PL" sz="2000" dirty="0"/>
          </a:p>
          <a:p>
            <a:pPr marL="92072" indent="0">
              <a:lnSpc>
                <a:spcPct val="114000"/>
              </a:lnSpc>
              <a:spcBef>
                <a:spcPts val="1200"/>
              </a:spcBef>
              <a:buNone/>
            </a:pPr>
            <a:r>
              <a:rPr lang="cs-CZ" sz="2000" dirty="0"/>
              <a:t>§ 195a</a:t>
            </a:r>
          </a:p>
          <a:p>
            <a:pPr marL="92072" indent="0">
              <a:lnSpc>
                <a:spcPct val="114000"/>
              </a:lnSpc>
              <a:spcBef>
                <a:spcPts val="1200"/>
              </a:spcBef>
              <a:buNone/>
            </a:pPr>
            <a:r>
              <a:rPr lang="cs-CZ" sz="2000" dirty="0"/>
              <a:t>(1) Usnesení o zahájení </a:t>
            </a:r>
            <a:r>
              <a:rPr lang="cs-CZ" sz="2000" b="1" dirty="0"/>
              <a:t>přezkumného řízení </a:t>
            </a:r>
            <a:r>
              <a:rPr lang="cs-CZ" sz="2000" dirty="0"/>
              <a:t>(proti rozhodnutí) lze vydat</a:t>
            </a:r>
          </a:p>
          <a:p>
            <a:pPr marL="434972" indent="-342900">
              <a:lnSpc>
                <a:spcPct val="114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s-CZ" sz="2000" dirty="0"/>
              <a:t>do 1 měsíce ode dne, kdy se příslušný správní orgán o důvodu zahájení přezkumného řízení dozvěděl </a:t>
            </a:r>
            <a:r>
              <a:rPr lang="cs-CZ" sz="2000" dirty="0">
                <a:solidFill>
                  <a:srgbClr val="FF0000"/>
                </a:solidFill>
              </a:rPr>
              <a:t>(dnes 2 měs.)</a:t>
            </a:r>
            <a:r>
              <a:rPr lang="cs-CZ" sz="2000" dirty="0"/>
              <a:t> </a:t>
            </a:r>
          </a:p>
          <a:p>
            <a:pPr marL="434972" indent="-342900">
              <a:lnSpc>
                <a:spcPct val="114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s-CZ" sz="2000" dirty="0"/>
              <a:t>nejpozději však do 3 měsíců od právní moci rozhodnutí ve věci </a:t>
            </a:r>
            <a:r>
              <a:rPr lang="cs-CZ" sz="2000" dirty="0">
                <a:solidFill>
                  <a:srgbClr val="FF0000"/>
                </a:solidFill>
              </a:rPr>
              <a:t>(dnes 1 rok)</a:t>
            </a:r>
            <a:endParaRPr lang="cs-CZ" sz="2000" dirty="0"/>
          </a:p>
          <a:p>
            <a:pPr marL="434972" indent="-342900">
              <a:lnSpc>
                <a:spcPct val="114000"/>
              </a:lnSpc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s-CZ" sz="2000" dirty="0"/>
              <a:t>rozhodnutí v přezkumném řízení v prvním stupni nelze vydat po uplynutí 6 měsíců od právní moci rozhodnutí ve věci. </a:t>
            </a:r>
            <a:r>
              <a:rPr lang="cs-CZ" sz="2000" dirty="0">
                <a:solidFill>
                  <a:srgbClr val="FF0000"/>
                </a:solidFill>
              </a:rPr>
              <a:t>(dnes 15 měs.)</a:t>
            </a:r>
            <a:endParaRPr lang="cs-CZ" sz="20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9942AAF-47EF-E8B2-2204-E7258F752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54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664558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C2093-0602-900D-A879-A6DCD5A2A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A378FF-A68D-168F-4AE3-605EB81B1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96752"/>
            <a:ext cx="9289032" cy="216024"/>
          </a:xfrm>
        </p:spPr>
        <p:txBody>
          <a:bodyPr/>
          <a:lstStyle/>
          <a:p>
            <a:r>
              <a:rPr lang="cs-CZ" sz="2400" dirty="0"/>
              <a:t>§ 311 – urychlení „nesporných“ věcí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64C546A-F38B-E32D-4AE4-92BF17AE3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739949"/>
            <a:ext cx="8928992" cy="4425355"/>
          </a:xfrm>
        </p:spPr>
        <p:txBody>
          <a:bodyPr>
            <a:noAutofit/>
          </a:bodyPr>
          <a:lstStyle/>
          <a:p>
            <a:pPr marL="323850" indent="-32385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(4) Povolení vydané podle tohoto zákona jako první úkon v řízení obsahuje pouze 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výrok. </a:t>
            </a:r>
            <a:r>
              <a:rPr lang="cs-CZ" sz="2000" dirty="0">
                <a:effectLst/>
                <a:ea typeface="Times New Roman" panose="02020603050405020304" pitchFamily="18" charset="0"/>
              </a:rPr>
              <a:t>Proti tomuto rozhodnutí 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není odvolání přípustné. </a:t>
            </a:r>
          </a:p>
          <a:p>
            <a:pPr marL="323850" indent="-32385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(5) Rozhodnutí nebo usnesení, proti kterému se nelze odvolat, nabývá 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právní moci dnem doručení stavebníkovi.</a:t>
            </a:r>
          </a:p>
          <a:p>
            <a:pPr marL="323850" indent="-32385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(6) Na návrh účastníka nebo je-li to účelné, lze provést ústní jednání podle tohoto zákona s využitím technického zařízení pro přenos obrazu a zvuku (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videokonferenční zařízení</a:t>
            </a:r>
            <a:r>
              <a:rPr lang="cs-CZ" sz="2000" dirty="0">
                <a:effectLst/>
                <a:ea typeface="Times New Roman" panose="02020603050405020304" pitchFamily="18" charset="0"/>
              </a:rPr>
              <a:t>).</a:t>
            </a:r>
          </a:p>
          <a:p>
            <a:pPr marL="323850" indent="-32385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cs-CZ" sz="2000" dirty="0">
                <a:effectLst/>
                <a:ea typeface="Times New Roman" panose="02020603050405020304" pitchFamily="18" charset="0"/>
              </a:rPr>
              <a:t>(7) Nevyžaduje-li úkon správního orgánu podle tohoto zákona správní uvážení, lze jej provést </a:t>
            </a:r>
            <a:r>
              <a:rPr lang="cs-CZ" sz="2000" b="1" dirty="0">
                <a:effectLst/>
                <a:ea typeface="Times New Roman" panose="02020603050405020304" pitchFamily="18" charset="0"/>
              </a:rPr>
              <a:t>automatizovaně </a:t>
            </a:r>
            <a:r>
              <a:rPr lang="cs-CZ" sz="2000" dirty="0">
                <a:effectLst/>
                <a:ea typeface="Times New Roman" panose="02020603050405020304" pitchFamily="18" charset="0"/>
              </a:rPr>
              <a:t>bez účasti úřední osoby, pokud tím nebude ohrožena ochrana práv dotčených osob nebo ochrana veřejného zájmu.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8310AC0-87DC-8EDF-38E4-9EDC3B639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55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234647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6A578-FE55-7880-FB94-096F924F1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046E3A50-B4F5-03FC-A183-F29A83AA8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24749"/>
            <a:ext cx="8208912" cy="364903"/>
          </a:xfrm>
        </p:spPr>
        <p:txBody>
          <a:bodyPr>
            <a:noAutofit/>
          </a:bodyPr>
          <a:lstStyle/>
          <a:p>
            <a:pPr lvl="0"/>
            <a:r>
              <a:rPr lang="cs-CZ" sz="2400" dirty="0"/>
              <a:t>§ 308 Odkladný účinek</a:t>
            </a:r>
          </a:p>
        </p:txBody>
      </p:sp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061F7E5B-ECA6-678F-82B2-41FA565B2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536" y="1700813"/>
            <a:ext cx="8672310" cy="4655543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dirty="0"/>
              <a:t>(1) Návrh na přiznání odkladného účinku žaloby proti rozhodnutí stavebního úřadu o povolení záměru lze podat </a:t>
            </a:r>
            <a:r>
              <a:rPr lang="cs-CZ" sz="2000" b="1" dirty="0"/>
              <a:t>pouze společně s žalobou</a:t>
            </a:r>
            <a:r>
              <a:rPr lang="cs-CZ" sz="2000" dirty="0"/>
              <a:t>. 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dirty="0"/>
              <a:t>	Návrh na přiznání odkladného účinku v řízení o kasační stížnosti lze podat </a:t>
            </a:r>
            <a:r>
              <a:rPr lang="cs-CZ" sz="2000" b="1" dirty="0"/>
              <a:t>pouze společně s touto kasační stížností</a:t>
            </a:r>
            <a:r>
              <a:rPr lang="cs-CZ" sz="2000" dirty="0"/>
              <a:t>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dirty="0"/>
              <a:t>(2) Přizná-li soud žalobě nebo kasační stížnosti odkladný účinek nebo nařídí-li předběžné opatření, rozhodne ve věci přednostně s nejvyšším urychlením, nejpozději do </a:t>
            </a:r>
            <a:r>
              <a:rPr lang="cs-CZ" sz="2000" b="1" dirty="0"/>
              <a:t>90 dnů </a:t>
            </a:r>
            <a:r>
              <a:rPr lang="cs-CZ" sz="2000" dirty="0"/>
              <a:t>od přiznání odkladného účinku nebo od nařízení předběžného opatření.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cs-CZ" sz="20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08A17F2-BDEB-2DB1-FF59-1D23415F4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591142-52C5-4B8E-A2CE-A70833A3C942}" type="slidenum">
              <a:rPr lang="sk-SK" smtClean="0"/>
              <a:pPr>
                <a:defRPr/>
              </a:pPr>
              <a:t>56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472085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0F051-205E-F77E-029B-06B743BB6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060A66B-C68D-573A-4230-4C6F40D71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24749"/>
            <a:ext cx="8208912" cy="364903"/>
          </a:xfrm>
        </p:spPr>
        <p:txBody>
          <a:bodyPr>
            <a:noAutofit/>
          </a:bodyPr>
          <a:lstStyle/>
          <a:p>
            <a:pPr lvl="0"/>
            <a:r>
              <a:rPr lang="cs-CZ" sz="2400" dirty="0"/>
              <a:t>§ 309 Jednání a dokazování</a:t>
            </a:r>
          </a:p>
        </p:txBody>
      </p:sp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90E49555-C733-D2D2-0DC7-4492D3226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536" y="1725785"/>
            <a:ext cx="8672310" cy="4655543"/>
          </a:xfrm>
        </p:spPr>
        <p:txBody>
          <a:bodyPr>
            <a:noAutofit/>
          </a:bodyPr>
          <a:lstStyle/>
          <a:p>
            <a:pPr marL="361950" indent="-361950" algn="just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s-CZ" sz="2000" b="1" dirty="0"/>
              <a:t>Soud sdělí účastníkům jednání právní názor a umožní jim reagovat.</a:t>
            </a:r>
          </a:p>
          <a:p>
            <a:pPr marL="361950" indent="-361950" algn="just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s-CZ" sz="2000" b="1" dirty="0"/>
              <a:t>Soud </a:t>
            </a:r>
            <a:r>
              <a:rPr lang="cs-CZ" sz="2000" b="1" dirty="0">
                <a:solidFill>
                  <a:srgbClr val="A50136"/>
                </a:solidFill>
              </a:rPr>
              <a:t>nezruší</a:t>
            </a:r>
            <a:r>
              <a:rPr lang="cs-CZ" sz="2000" b="1" dirty="0"/>
              <a:t> rozhodnutí ani opatření obecné povahy pouze pro nedostatek jejich odůvodnění a přezkoumá je z hlediska zákonnosti jejich výroku, je-li to na základě správního spisu nebo doplnění podkladů či důvodů rozhodnutí možné; </a:t>
            </a:r>
          </a:p>
          <a:p>
            <a:pPr marL="361950" indent="-361950" algn="just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s-CZ" sz="2000" b="1" dirty="0"/>
              <a:t>přitom vychází i z vyjádření žalovaného, odpůrce nebo dotčeného orgánu v řízení před soudem, kteří mohou chybějící podklady a důvody doplnit, k čemuž je soud vyzve. </a:t>
            </a:r>
            <a:r>
              <a:rPr lang="cs-CZ" sz="2000" dirty="0"/>
              <a:t>(srov. NSS 6 As 125/2024)</a:t>
            </a:r>
          </a:p>
          <a:p>
            <a:pPr marL="361950" indent="-361950" algn="just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s-CZ" sz="2000" b="1" dirty="0"/>
              <a:t> To platí i v případech, je-li žalobou napadeno rozhodnutí, které neobsahuje odůvodnění podle § 311 odst. 4 nebo které je založeno na závazném stanovisku bez odůvodnění podle § 178 odst. 3.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568ED2-AA72-8091-42E9-37869DC17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591142-52C5-4B8E-A2CE-A70833A3C942}" type="slidenum">
              <a:rPr lang="sk-SK" smtClean="0"/>
              <a:pPr>
                <a:defRPr/>
              </a:pPr>
              <a:t>57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602916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AEDAF-8431-DA89-D4A8-CD1C6C265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36FA53B3-3EC3-C681-86AB-A6F8A2FF5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24749"/>
            <a:ext cx="8208912" cy="364903"/>
          </a:xfrm>
        </p:spPr>
        <p:txBody>
          <a:bodyPr>
            <a:noAutofit/>
          </a:bodyPr>
          <a:lstStyle/>
          <a:p>
            <a:pPr lvl="0"/>
            <a:r>
              <a:rPr lang="cs-CZ" sz="2400" dirty="0"/>
              <a:t>§ 309 Rozhodnutí o žalobě</a:t>
            </a:r>
          </a:p>
        </p:txBody>
      </p:sp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97AC05F7-2257-6C8F-737A-BED69DDA7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536" y="1700813"/>
            <a:ext cx="8672310" cy="4655543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1" dirty="0"/>
              <a:t>(5) Soud nezruší napadené rozhodnutí nebo opatření obecné povahy a návrh zamítne, pokud by jeho zrušení představovalo pro jiné osoby nebo pro veřejný zájem nepoměrně větší újmu v porovnání s újmou vzniklou navrhovateli zamítnutím návrhu.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dirty="0"/>
              <a:t>+ doprovodná novela z. č. 82/1998 Sb.: § 8/4: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dirty="0"/>
              <a:t>  Nárok na náhradu škody způsobené nezákonným rozhodnutím lze uplatnit i tehdy, pokud soud ve správním soudnictví zamítl žalobu nebo návrh na zrušení opatření obecné povahy podle § 309 odst. 5 stavebního zákona a v odůvodnění rozsudku uvedl, že tak učinil proto, že by jeho zrušení představovalo pro jiné osoby nebo pro veřejný zájem nepoměrně větší újmu v porovnání s újmou vzniklou navrhovateli zamítnutím návrhu. 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5B701BD-BD99-E5E0-B157-B5755E492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591142-52C5-4B8E-A2CE-A70833A3C942}" type="slidenum">
              <a:rPr lang="sk-SK" smtClean="0"/>
              <a:pPr>
                <a:defRPr/>
              </a:pPr>
              <a:t>58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968144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5BF1283-7B1D-451A-B567-6AE601D93F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680" y="2060847"/>
            <a:ext cx="12235232" cy="4752529"/>
          </a:xfrm>
          <a:prstGeom prst="rect">
            <a:avLst/>
          </a:prstGeom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id="{89F31D64-658F-4FDB-B539-72BB3226A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672" y="1484784"/>
            <a:ext cx="5688136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marL="354013" indent="-354013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cs-CZ" altLang="cs-CZ" sz="2400" b="1" dirty="0">
                <a:solidFill>
                  <a:srgbClr val="141760"/>
                </a:solidFill>
                <a:latin typeface="Arial" charset="0"/>
              </a:rPr>
              <a:t>Děkuji Vám za pozornost!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6D8121D6-9567-ADC0-3A83-2E80F4A77B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5800" y="2499339"/>
            <a:ext cx="3312368" cy="56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177800" marR="0" lvl="0" indent="-177800" algn="ctr" defTabSz="914400" rtl="0" eaLnBrk="0" fontAlgn="base" latinLnBrk="0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A70336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Mgr. František Korbel, Ph.D. </a:t>
            </a:r>
          </a:p>
          <a:p>
            <a:pPr marL="177800" marR="0" lvl="0" indent="-177800" algn="ctr" defTabSz="914400" rtl="0" eaLnBrk="0" fontAlgn="base" latinLnBrk="0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14176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frantisek.korbel@havelpartners.cz</a:t>
            </a:r>
          </a:p>
        </p:txBody>
      </p:sp>
    </p:spTree>
    <p:extLst>
      <p:ext uri="{BB962C8B-B14F-4D97-AF65-F5344CB8AC3E}">
        <p14:creationId xmlns:p14="http://schemas.microsoft.com/office/powerpoint/2010/main" val="3822009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5E6AE-8980-396C-BCA8-F932E30B7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47ADC2D-B07E-EE07-7FAD-8EFD8471C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3736" y="1700808"/>
            <a:ext cx="9590856" cy="485740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buClr>
                <a:srgbClr val="FF0000"/>
              </a:buClr>
              <a:buNone/>
            </a:pPr>
            <a:r>
              <a:rPr lang="cs-CZ" sz="2000" dirty="0"/>
              <a:t>…a zásadní změny složkových zákonů, zejm.</a:t>
            </a:r>
          </a:p>
          <a:p>
            <a:pPr marL="720725" indent="-352425" algn="just">
              <a:spcBef>
                <a:spcPts val="1200"/>
              </a:spcBef>
              <a:buClr>
                <a:srgbClr val="A50021"/>
              </a:buClr>
              <a:buFont typeface="Wingdings" panose="05000000000000000000" pitchFamily="2" charset="2"/>
              <a:buChar char="Ø"/>
            </a:pPr>
            <a:r>
              <a:rPr lang="cs-CZ" sz="2000" dirty="0"/>
              <a:t>114/1992 Sb., o ochraně přírody a krajiny</a:t>
            </a:r>
          </a:p>
          <a:p>
            <a:pPr marL="720725" indent="-352425" algn="just">
              <a:spcBef>
                <a:spcPts val="1200"/>
              </a:spcBef>
              <a:buClr>
                <a:srgbClr val="A50021"/>
              </a:buClr>
              <a:buFont typeface="Wingdings" panose="05000000000000000000" pitchFamily="2" charset="2"/>
              <a:buChar char="Ø"/>
            </a:pPr>
            <a:r>
              <a:rPr lang="cs-CZ" sz="2000" dirty="0"/>
              <a:t>20/1987 Sb., o státní památkové péči</a:t>
            </a:r>
          </a:p>
          <a:p>
            <a:pPr marL="720725" indent="-352425" algn="just">
              <a:spcBef>
                <a:spcPts val="1200"/>
              </a:spcBef>
              <a:buClr>
                <a:srgbClr val="A50021"/>
              </a:buClr>
              <a:buFont typeface="Wingdings" panose="05000000000000000000" pitchFamily="2" charset="2"/>
              <a:buChar char="Ø"/>
            </a:pPr>
            <a:r>
              <a:rPr lang="cs-CZ" sz="2000" dirty="0"/>
              <a:t>334/1992 Sb., o ochraně zemědělského půdního fondu</a:t>
            </a:r>
          </a:p>
          <a:p>
            <a:pPr marL="720725" indent="-352425" algn="just">
              <a:spcBef>
                <a:spcPts val="1200"/>
              </a:spcBef>
              <a:buClr>
                <a:srgbClr val="A50021"/>
              </a:buClr>
              <a:buFont typeface="Wingdings" panose="05000000000000000000" pitchFamily="2" charset="2"/>
              <a:buChar char="Ø"/>
            </a:pPr>
            <a:r>
              <a:rPr lang="cs-CZ" sz="2000" dirty="0"/>
              <a:t>254/2001 Sb., o vodách a o změně některých zákonů (vodní zákon)</a:t>
            </a:r>
          </a:p>
          <a:p>
            <a:pPr marL="720725" indent="-352425" algn="just">
              <a:spcBef>
                <a:spcPts val="1200"/>
              </a:spcBef>
              <a:buClr>
                <a:srgbClr val="A50021"/>
              </a:buClr>
              <a:buFont typeface="Wingdings" panose="05000000000000000000" pitchFamily="2" charset="2"/>
              <a:buChar char="Ø"/>
            </a:pPr>
            <a:r>
              <a:rPr lang="cs-CZ" sz="2000" dirty="0"/>
              <a:t>č. 100/2001 Sb., o posuzování vlivů na životní prostředí</a:t>
            </a:r>
          </a:p>
          <a:p>
            <a:pPr marL="368300" indent="0" algn="just">
              <a:spcBef>
                <a:spcPts val="1200"/>
              </a:spcBef>
              <a:buClr>
                <a:srgbClr val="A50021"/>
              </a:buClr>
              <a:buNone/>
            </a:pPr>
            <a:r>
              <a:rPr lang="cs-CZ" sz="2000" dirty="0"/>
              <a:t>Celkem jde o změny 50 zákonů…</a:t>
            </a:r>
          </a:p>
          <a:p>
            <a:pPr marL="368300" indent="0" algn="just">
              <a:spcBef>
                <a:spcPts val="1200"/>
              </a:spcBef>
              <a:buClr>
                <a:srgbClr val="A50021"/>
              </a:buClr>
              <a:buNone/>
            </a:pPr>
            <a:r>
              <a:rPr lang="cs-CZ" sz="2000" dirty="0">
                <a:solidFill>
                  <a:srgbClr val="A50136"/>
                </a:solidFill>
              </a:rPr>
              <a:t>→ </a:t>
            </a:r>
            <a:r>
              <a:rPr lang="cs-CZ" sz="2000" dirty="0"/>
              <a:t>společným znakem je kategorizace významu chráněného zájmu a zmírnění přísnosti posuzování u méně významných (v právním řádu ČR výjimečné, neboť vše se naopak dlouhodobě zpřísňuje…)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AC836E6-624E-E00F-05EB-DEA55388D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3723" y="1191890"/>
            <a:ext cx="8846773" cy="364902"/>
          </a:xfrm>
        </p:spPr>
        <p:txBody>
          <a:bodyPr>
            <a:noAutofit/>
          </a:bodyPr>
          <a:lstStyle/>
          <a:p>
            <a:r>
              <a:rPr lang="cs-CZ" sz="2300" b="1" dirty="0"/>
              <a:t>Základní obsah a zadání novely dalších zákonů</a:t>
            </a:r>
          </a:p>
        </p:txBody>
      </p:sp>
      <p:sp>
        <p:nvSpPr>
          <p:cNvPr id="5" name="Zástupný symbol pro číslo snímku 3">
            <a:extLst>
              <a:ext uri="{FF2B5EF4-FFF2-40B4-BE49-F238E27FC236}">
                <a16:creationId xmlns:a16="http://schemas.microsoft.com/office/drawing/2014/main" id="{52817015-89A1-885E-9202-607520F1E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900" b="0" i="0" u="none" strike="noStrike" kern="1200" cap="none" spc="0" normalizeH="0" baseline="0" noProof="0" dirty="0">
                <a:ln>
                  <a:noFill/>
                </a:ln>
                <a:solidFill>
                  <a:srgbClr val="6C6C6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22EA559-5671-ECD0-E46B-286228554585}"/>
              </a:ext>
            </a:extLst>
          </p:cNvPr>
          <p:cNvSpPr txBox="1">
            <a:spLocks/>
          </p:cNvSpPr>
          <p:nvPr/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k-SK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3EEE21-BDC6-4582-999A-441C612124AB}" type="slidenum">
              <a:rPr kumimoji="0" lang="sk-S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k-SK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512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9493933" y="4171222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4" name="Group 4"/>
          <p:cNvGrpSpPr/>
          <p:nvPr/>
        </p:nvGrpSpPr>
        <p:grpSpPr>
          <a:xfrm>
            <a:off x="2108199" y="2643758"/>
            <a:ext cx="5909292" cy="1171734"/>
            <a:chOff x="0" y="0"/>
            <a:chExt cx="2735873" cy="54248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6863"/>
              </a:srgbClr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2735873" cy="61868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DĚKUJEME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141354" y="5411851"/>
            <a:ext cx="5909292" cy="616437"/>
            <a:chOff x="0" y="0"/>
            <a:chExt cx="2735873" cy="28539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735873" cy="285397"/>
            </a:xfrm>
            <a:custGeom>
              <a:avLst/>
              <a:gdLst/>
              <a:ahLst/>
              <a:cxnLst/>
              <a:rect l="l" t="t" r="r" b="b"/>
              <a:pathLst>
                <a:path w="2735873" h="28539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240853"/>
                  </a:lnTo>
                  <a:cubicBezTo>
                    <a:pt x="2735873" y="252666"/>
                    <a:pt x="2731180" y="263996"/>
                    <a:pt x="2722826" y="272350"/>
                  </a:cubicBezTo>
                  <a:cubicBezTo>
                    <a:pt x="2714473" y="280704"/>
                    <a:pt x="2703143" y="285397"/>
                    <a:pt x="2691329" y="285397"/>
                  </a:cubicBezTo>
                  <a:lnTo>
                    <a:pt x="44544" y="285397"/>
                  </a:lnTo>
                  <a:cubicBezTo>
                    <a:pt x="32730" y="285397"/>
                    <a:pt x="21400" y="280704"/>
                    <a:pt x="13047" y="272350"/>
                  </a:cubicBezTo>
                  <a:cubicBezTo>
                    <a:pt x="4693" y="263996"/>
                    <a:pt x="0" y="252666"/>
                    <a:pt x="0" y="24085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2735873" cy="31397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r>
                <a:rPr lang="en-US" sz="1266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WWW.KONGRESPRAVNIPROSTOR.CZ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29858" y="4880961"/>
            <a:ext cx="449745" cy="460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0"/>
              </a:lnSpc>
            </a:pPr>
            <a:r>
              <a:rPr lang="en-US" sz="5901">
                <a:solidFill>
                  <a:srgbClr val="00ACFE"/>
                </a:solidFill>
                <a:latin typeface="Arial"/>
                <a:ea typeface="Arial"/>
                <a:cs typeface="Arial"/>
                <a:sym typeface="Arial"/>
              </a:rPr>
              <a:t>§</a:t>
            </a:r>
          </a:p>
        </p:txBody>
      </p:sp>
      <p:sp>
        <p:nvSpPr>
          <p:cNvPr id="11" name="Freeform 11"/>
          <p:cNvSpPr/>
          <p:nvPr/>
        </p:nvSpPr>
        <p:spPr>
          <a:xfrm>
            <a:off x="4318960" y="440955"/>
            <a:ext cx="3554082" cy="606444"/>
          </a:xfrm>
          <a:custGeom>
            <a:avLst/>
            <a:gdLst/>
            <a:ahLst/>
            <a:cxnLst/>
            <a:rect l="l" t="t" r="r" b="b"/>
            <a:pathLst>
              <a:path w="5331123" h="909666">
                <a:moveTo>
                  <a:pt x="0" y="0"/>
                </a:moveTo>
                <a:lnTo>
                  <a:pt x="5331122" y="0"/>
                </a:lnTo>
                <a:lnTo>
                  <a:pt x="5331122" y="909666"/>
                </a:lnTo>
                <a:lnTo>
                  <a:pt x="0" y="909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8A042-347D-610F-B176-8013F8904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6562EA-0B42-F9AB-10BF-C02CC8F60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24744"/>
            <a:ext cx="7920880" cy="360040"/>
          </a:xfrm>
        </p:spPr>
        <p:txBody>
          <a:bodyPr/>
          <a:lstStyle/>
          <a:p>
            <a:r>
              <a:rPr lang="cs-CZ" sz="2400" dirty="0"/>
              <a:t>§ 1 – Doplnění orientace na člověka a potřeby lidí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F172CC7-8EFC-282D-7B2F-7E518D0A4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739949"/>
            <a:ext cx="8928992" cy="4425355"/>
          </a:xfrm>
        </p:spPr>
        <p:txBody>
          <a:bodyPr>
            <a:noAutofit/>
          </a:bodyPr>
          <a:lstStyle/>
          <a:p>
            <a:pPr marL="323850" indent="-3238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100" dirty="0">
                <a:effectLst/>
                <a:ea typeface="Times New Roman" panose="02020603050405020304" pitchFamily="18" charset="0"/>
              </a:rPr>
              <a:t>(3) Účelem stavebního zákona je zajistit integrovanou ochranu veřejných zájmů při územním plánování, povolování staveb a výstavbě a vytvářet podmínky pro </a:t>
            </a:r>
          </a:p>
          <a:p>
            <a:pPr marL="804863" indent="-446088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romanLcPeriod"/>
            </a:pPr>
            <a:r>
              <a:rPr lang="cs-CZ" sz="2100" b="1" dirty="0">
                <a:effectLst/>
                <a:ea typeface="Times New Roman" panose="02020603050405020304" pitchFamily="18" charset="0"/>
              </a:rPr>
              <a:t>bydlení, práci, podnikání a život lidí </a:t>
            </a:r>
            <a:r>
              <a:rPr lang="cs-CZ" sz="2100" i="1" dirty="0">
                <a:effectLst/>
                <a:ea typeface="Times New Roman" panose="02020603050405020304" pitchFamily="18" charset="0"/>
              </a:rPr>
              <a:t>(doplněno novelou)</a:t>
            </a:r>
            <a:endParaRPr lang="cs-CZ" sz="2100" i="1" dirty="0">
              <a:ea typeface="Times New Roman" panose="02020603050405020304" pitchFamily="18" charset="0"/>
            </a:endParaRPr>
          </a:p>
          <a:p>
            <a:pPr marL="804863" indent="-446088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romanLcPeriod"/>
            </a:pPr>
            <a:r>
              <a:rPr lang="cs-CZ" sz="2100" dirty="0">
                <a:effectLst/>
                <a:ea typeface="Times New Roman" panose="02020603050405020304" pitchFamily="18" charset="0"/>
              </a:rPr>
              <a:t>udržitelný rozvoj území a </a:t>
            </a:r>
          </a:p>
          <a:p>
            <a:pPr marL="804863" indent="-446088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romanLcPeriod"/>
            </a:pPr>
            <a:r>
              <a:rPr lang="cs-CZ" sz="2100" dirty="0">
                <a:effectLst/>
                <a:ea typeface="Times New Roman" panose="02020603050405020304" pitchFamily="18" charset="0"/>
              </a:rPr>
              <a:t>zvyšování kvality vystavěného prostředí, architektury a stavební kultury.</a:t>
            </a:r>
          </a:p>
          <a:p>
            <a:pPr marL="358775" indent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100" dirty="0">
                <a:solidFill>
                  <a:srgbClr val="C00000"/>
                </a:solidFill>
                <a:ea typeface="Times New Roman" panose="02020603050405020304" pitchFamily="18" charset="0"/>
              </a:rPr>
              <a:t>→ </a:t>
            </a:r>
            <a:r>
              <a:rPr lang="cs-CZ" sz="2100" dirty="0">
                <a:ea typeface="Times New Roman" panose="02020603050405020304" pitchFamily="18" charset="0"/>
              </a:rPr>
              <a:t>antropocentrické pojetí </a:t>
            </a:r>
          </a:p>
          <a:p>
            <a:pPr marL="358775" indent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100" dirty="0">
                <a:solidFill>
                  <a:srgbClr val="C00000"/>
                </a:solidFill>
                <a:ea typeface="Times New Roman" panose="02020603050405020304" pitchFamily="18" charset="0"/>
              </a:rPr>
              <a:t>→ </a:t>
            </a:r>
            <a:r>
              <a:rPr lang="cs-CZ" sz="2100" dirty="0">
                <a:ea typeface="Times New Roman" panose="02020603050405020304" pitchFamily="18" charset="0"/>
              </a:rPr>
              <a:t>srovnání účelů sledovaných zákonem</a:t>
            </a:r>
            <a:endParaRPr lang="cs-CZ" sz="21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6FA9A41-11BE-4004-6969-4AB8FBF8E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7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4465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6C8E-BDE4-FBC4-5FAD-E607BF13A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CCF4ED-032F-0395-1878-6880FE74E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24744"/>
            <a:ext cx="9001000" cy="432048"/>
          </a:xfrm>
        </p:spPr>
        <p:txBody>
          <a:bodyPr/>
          <a:lstStyle/>
          <a:p>
            <a:r>
              <a:rPr lang="cs-CZ" sz="2400" dirty="0"/>
              <a:t>§ 1a – priorita povolení před zamítnutím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98AB2FD-CD99-12CD-C887-D95EDC3D7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772816"/>
            <a:ext cx="9001000" cy="4909529"/>
          </a:xfrm>
        </p:spPr>
        <p:txBody>
          <a:bodyPr>
            <a:noAutofit/>
          </a:bodyPr>
          <a:lstStyle/>
          <a:p>
            <a:pPr marL="358775" indent="-358775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100" b="1" dirty="0">
                <a:effectLst/>
                <a:ea typeface="Times New Roman" panose="02020603050405020304" pitchFamily="18" charset="0"/>
              </a:rPr>
              <a:t>Odst. 3: Znemožnit rozvoj sídel, hospodářství, veřejné infrastruktury nebo výstavbu lze jen tehdy, není-li možné zajistit dostatečnou ochranu jiných hodnot podmínkami, kompenzačními anebo zmírňujícími opatřeními.</a:t>
            </a:r>
          </a:p>
          <a:p>
            <a:pPr marL="361950" indent="-36195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cs-CZ" sz="2100" i="1" dirty="0">
                <a:ea typeface="Times New Roman" panose="02020603050405020304" pitchFamily="18" charset="0"/>
              </a:rPr>
              <a:t>     → základní zásada navazující na nárokovosti povolení a na nenápadnou úpravu obsaženou již ve stávajícím § 195: </a:t>
            </a:r>
          </a:p>
          <a:p>
            <a:pPr marL="361950" indent="-361950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cs-CZ" sz="2100" i="1" dirty="0">
                <a:ea typeface="Times New Roman" panose="02020603050405020304" pitchFamily="18" charset="0"/>
              </a:rPr>
              <a:t>	Jsou-li splněny podmínky podle § 193 nebo </a:t>
            </a:r>
            <a:r>
              <a:rPr lang="cs-CZ" sz="2100" i="1" u="sng" dirty="0">
                <a:ea typeface="Times New Roman" panose="02020603050405020304" pitchFamily="18" charset="0"/>
              </a:rPr>
              <a:t>lze-li jejich splnění zajistit stanovením podmínek</a:t>
            </a:r>
            <a:r>
              <a:rPr lang="cs-CZ" sz="2100" i="1" dirty="0">
                <a:ea typeface="Times New Roman" panose="02020603050405020304" pitchFamily="18" charset="0"/>
              </a:rPr>
              <a:t> v rozhodnutí o povolení záměru, </a:t>
            </a:r>
            <a:r>
              <a:rPr lang="cs-CZ" sz="2100" i="1" u="sng" dirty="0">
                <a:ea typeface="Times New Roman" panose="02020603050405020304" pitchFamily="18" charset="0"/>
              </a:rPr>
              <a:t>stavební úřad vydá povolení záměru</a:t>
            </a:r>
            <a:r>
              <a:rPr lang="cs-CZ" sz="2100" i="1" dirty="0">
                <a:ea typeface="Times New Roman" panose="02020603050405020304" pitchFamily="18" charset="0"/>
              </a:rPr>
              <a:t>; v opačném případě žádost o povolení záměru zamítne.</a:t>
            </a:r>
            <a:endParaRPr lang="cs-CZ" sz="2100" i="1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4960D3C-844C-D58F-D095-CB53E54C2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8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45776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2C80A-9853-A694-2B3E-709B31BD6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DE204F-5253-286A-11FE-08B5301E0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1544" y="1124744"/>
            <a:ext cx="7920880" cy="360040"/>
          </a:xfrm>
        </p:spPr>
        <p:txBody>
          <a:bodyPr/>
          <a:lstStyle/>
          <a:p>
            <a:r>
              <a:rPr lang="cs-CZ" sz="2400" dirty="0"/>
              <a:t>§ 5 – podpora bydlení a infrastruktury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EA4645-7B31-912B-A406-BA4E3117A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700808"/>
            <a:ext cx="9433048" cy="4909529"/>
          </a:xfrm>
        </p:spPr>
        <p:txBody>
          <a:bodyPr>
            <a:noAutofit/>
          </a:bodyPr>
          <a:lstStyle/>
          <a:p>
            <a:pPr marL="358775" indent="-358775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100" dirty="0">
                <a:effectLst/>
                <a:ea typeface="Times New Roman" panose="02020603050405020304" pitchFamily="18" charset="0"/>
              </a:rPr>
              <a:t>Stavbou pro </a:t>
            </a:r>
            <a:r>
              <a:rPr lang="cs-CZ" sz="2100" b="1" dirty="0">
                <a:effectLst/>
                <a:ea typeface="Times New Roman" panose="02020603050405020304" pitchFamily="18" charset="0"/>
              </a:rPr>
              <a:t>hromadné bydlení </a:t>
            </a:r>
            <a:r>
              <a:rPr lang="cs-CZ" sz="2100" dirty="0">
                <a:effectLst/>
                <a:ea typeface="Times New Roman" panose="02020603050405020304" pitchFamily="18" charset="0"/>
              </a:rPr>
              <a:t>je stavba nebo soubor staveb s převažující funkcí bydlení s celkovou podlahovou plochou od 10 000 m2 (cca 150 bytů).</a:t>
            </a:r>
          </a:p>
          <a:p>
            <a:pPr marL="358775" indent="-358775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100" dirty="0">
                <a:ea typeface="Times New Roman" panose="02020603050405020304" pitchFamily="18" charset="0"/>
              </a:rPr>
              <a:t>Stavba pro </a:t>
            </a:r>
            <a:r>
              <a:rPr lang="cs-CZ" sz="2100" b="1" dirty="0">
                <a:ea typeface="Times New Roman" panose="02020603050405020304" pitchFamily="18" charset="0"/>
              </a:rPr>
              <a:t>hromadné bydlení je vyhrazenou stavbou</a:t>
            </a:r>
            <a:endParaRPr lang="cs-CZ" sz="2100" dirty="0">
              <a:effectLst/>
              <a:ea typeface="Times New Roman" panose="02020603050405020304" pitchFamily="18" charset="0"/>
            </a:endParaRPr>
          </a:p>
          <a:p>
            <a:pPr marL="358775" indent="-358775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100" dirty="0">
                <a:effectLst/>
                <a:ea typeface="Times New Roman" panose="02020603050405020304" pitchFamily="18" charset="0"/>
              </a:rPr>
              <a:t>Výstavba veřejné infrastruktury a vyhrazených staveb je ve </a:t>
            </a:r>
            <a:r>
              <a:rPr lang="cs-CZ" sz="21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veřejném zájmu</a:t>
            </a:r>
            <a:r>
              <a:rPr lang="cs-CZ" sz="2100" dirty="0">
                <a:effectLst/>
                <a:ea typeface="Times New Roman" panose="02020603050405020304" pitchFamily="18" charset="0"/>
              </a:rPr>
              <a:t>. → spíše ale jen srovnání pozic</a:t>
            </a:r>
            <a:r>
              <a:rPr lang="cs-CZ" sz="2100" dirty="0">
                <a:ea typeface="Times New Roman" panose="02020603050405020304" pitchFamily="18" charset="0"/>
              </a:rPr>
              <a:t> zájmů než reálná změna</a:t>
            </a:r>
            <a:endParaRPr lang="cs-CZ" sz="2100" dirty="0">
              <a:effectLst/>
              <a:ea typeface="Times New Roman" panose="02020603050405020304" pitchFamily="18" charset="0"/>
            </a:endParaRPr>
          </a:p>
          <a:p>
            <a:pPr marL="358775" indent="-358775" algn="just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sz="2100" dirty="0">
                <a:ea typeface="Times New Roman" panose="02020603050405020304" pitchFamily="18" charset="0"/>
              </a:rPr>
              <a:t>srov. závěry Pl. ÚS 39/18 k novele urychlovacího zákona 465/2023 Sb.: </a:t>
            </a:r>
            <a:r>
              <a:rPr lang="cs-CZ" sz="2100" i="1" dirty="0">
                <a:ea typeface="Times New Roman" panose="02020603050405020304" pitchFamily="18" charset="0"/>
              </a:rPr>
              <a:t>„Urychlení a zkvalitnění přípravných prací směřujících k dobudování staveb dopravní, vodní a energetické infrastruktury lze považovat za záležitosti důležitého veřejného zájmu…“</a:t>
            </a:r>
            <a:endParaRPr lang="cs-CZ" sz="2100" i="1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5ACD651-4EF3-A2E0-EEC0-04EE8172C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EEE21-BDC6-4582-999A-441C612124AB}" type="slidenum">
              <a:rPr lang="sk-SK" smtClean="0"/>
              <a:pPr>
                <a:defRPr/>
              </a:pPr>
              <a:t>9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66151320"/>
      </p:ext>
    </p:extLst>
  </p:cSld>
  <p:clrMapOvr>
    <a:masterClrMapping/>
  </p:clrMapOvr>
</p:sld>
</file>

<file path=ppt/theme/theme1.xml><?xml version="1.0" encoding="utf-8"?>
<a:theme xmlns:a="http://schemas.openxmlformats.org/drawingml/2006/main" name="H&amp;P_Prezentace_CZ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lektronická identifika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lastní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H&amp;P_Prezentace_CZ</Template>
  <TotalTime>4</TotalTime>
  <Words>4976</Words>
  <Application>Microsoft Office PowerPoint</Application>
  <PresentationFormat>Širokoúhlá obrazovka</PresentationFormat>
  <Paragraphs>423</Paragraphs>
  <Slides>60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60</vt:i4>
      </vt:variant>
    </vt:vector>
  </HeadingPairs>
  <TitlesOfParts>
    <vt:vector size="69" baseType="lpstr">
      <vt:lpstr>Arial</vt:lpstr>
      <vt:lpstr>Calibri</vt:lpstr>
      <vt:lpstr>Gustan Bold</vt:lpstr>
      <vt:lpstr>Roboto</vt:lpstr>
      <vt:lpstr>Symbol</vt:lpstr>
      <vt:lpstr>Times New Roman</vt:lpstr>
      <vt:lpstr>Wingdings</vt:lpstr>
      <vt:lpstr>H&amp;P_Prezentace_CZ</vt:lpstr>
      <vt:lpstr>Elektronická identifikace</vt:lpstr>
      <vt:lpstr>Prezentace aplikace PowerPoint</vt:lpstr>
      <vt:lpstr>Prezentace aplikace PowerPoint</vt:lpstr>
      <vt:lpstr>Prezentace aplikace PowerPoint</vt:lpstr>
      <vt:lpstr>Aktuální stav novely, tisk 67</vt:lpstr>
      <vt:lpstr>Základní obsah a zadání novely stavebního zákona</vt:lpstr>
      <vt:lpstr>Základní obsah a zadání novely dalších zákonů</vt:lpstr>
      <vt:lpstr>§ 1 – Doplnění orientace na člověka a potřeby lidí</vt:lpstr>
      <vt:lpstr>§ 1a – priorita povolení před zamítnutím</vt:lpstr>
      <vt:lpstr>§ 5 – podpora bydlení a infrastruktury</vt:lpstr>
      <vt:lpstr>§ 1a – podpora dohody a smíru</vt:lpstr>
      <vt:lpstr>Návrat k původní myšlence → integrace v povolování</vt:lpstr>
      <vt:lpstr>§ 1b – obecná integrační klauzule</vt:lpstr>
      <vt:lpstr>§ 1b/2 – důsledky integrace</vt:lpstr>
      <vt:lpstr>Prezentace aplikace PowerPoint</vt:lpstr>
      <vt:lpstr>Plná integrace → posuzuje a rozhoduje jen stavební úřad</vt:lpstr>
      <vt:lpstr>Integrace jen s odborným vyjádřením DOSSu</vt:lpstr>
      <vt:lpstr>Zrušení agendy</vt:lpstr>
      <vt:lpstr>Nejvýznamnější zájmy – zachování závazných stanovisek</vt:lpstr>
      <vt:lpstr>Omezení agendy → zejm. zvýšení limitů EIA pro zjišťovací řízení</vt:lpstr>
      <vt:lpstr>§ 17 – URU a soustava úřadů rozvoje území</vt:lpstr>
      <vt:lpstr>§ 17b – Úřady rozvoje území krajů (URUK)</vt:lpstr>
      <vt:lpstr>Vyvolané změny</vt:lpstr>
      <vt:lpstr>§ 16, 23, 26 – obec a kraj – působnost samosprávy</vt:lpstr>
      <vt:lpstr>§ 12 – změna pojmů a institutů v územním plánování</vt:lpstr>
      <vt:lpstr> Nové cíle územního plánování § 38</vt:lpstr>
      <vt:lpstr>Nové cíle územního plánování § 38</vt:lpstr>
      <vt:lpstr>§ 39a – Posílení politiky architektury a stavební kultury</vt:lpstr>
      <vt:lpstr>Obrázky a slajdy č. 24-31 MAPPA OSTRAVA!!! Děkuji.</vt:lpstr>
      <vt:lpstr>Prezentace aplikace PowerPoint</vt:lpstr>
      <vt:lpstr>Definice charakteru území § 41</vt:lpstr>
      <vt:lpstr>Začlenění do území</vt:lpstr>
      <vt:lpstr>Prezentace aplikace PowerPoint</vt:lpstr>
      <vt:lpstr>Nové sídlo Lasvit Nový Bor: Skleněná roubenka dostala Českou cenu za architekturu 2020 https://ceskacenazaarchitekturu.cz/rocniky/2020/sidlo-firmy-lasvit?ocenene=1</vt:lpstr>
      <vt:lpstr>Další změny v pořizování ÚPD</vt:lpstr>
      <vt:lpstr>Rušené instituty v důsledku sjednocení do samosprávy</vt:lpstr>
      <vt:lpstr>Prezentace aplikace PowerPoint</vt:lpstr>
      <vt:lpstr>Požadavky na výstavbu – smluvní nahrazení § 137/6</vt:lpstr>
      <vt:lpstr>§ 141 – kvalita veřejných prostranství (I)</vt:lpstr>
      <vt:lpstr>Požadavky na výsadbový pás § 142</vt:lpstr>
      <vt:lpstr>§ 141 – kvalita veřejných prostranství (II)</vt:lpstr>
      <vt:lpstr>Prezentace aplikace PowerPoint</vt:lpstr>
      <vt:lpstr>§ 144a – podpora OZE</vt:lpstr>
      <vt:lpstr>§ 141b – nová regulace staveb pro reklamu</vt:lpstr>
      <vt:lpstr>§ 141c – pohoda bydlení</vt:lpstr>
      <vt:lpstr>§ 141d – Účinky stávajících staveb a zařízení</vt:lpstr>
      <vt:lpstr>Prezentace aplikace PowerPoint</vt:lpstr>
      <vt:lpstr>§ 190a – Námitka podjatosti úřední osoby</vt:lpstr>
      <vt:lpstr>§ 193 – Posuzování záměru – zásadní změny</vt:lpstr>
      <vt:lpstr>§ 193/2 – odchýlení od ÚPD</vt:lpstr>
      <vt:lpstr>§ 193/4 – posuzování sítí</vt:lpstr>
      <vt:lpstr>§ 193/6 – rozhodný okamžik</vt:lpstr>
      <vt:lpstr>§ 194 – posuzování záměru v zastavitelném území</vt:lpstr>
      <vt:lpstr>§ 194 – posuzování záměru v zastavitelném území</vt:lpstr>
      <vt:lpstr>Omezení mimořádných opravných prostředků</vt:lpstr>
      <vt:lpstr>§ 311 – urychlení „nesporných“ věcí</vt:lpstr>
      <vt:lpstr>§ 308 Odkladný účinek</vt:lpstr>
      <vt:lpstr>§ 309 Jednání a dokazování</vt:lpstr>
      <vt:lpstr>§ 309 Rozhodnutí o žalobě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Odpovědnost poskytovatelů služeb informační společnosti a její meze</dc:title>
  <dc:creator>Korbel Frantisek</dc:creator>
  <cp:lastModifiedBy>Vojtěch Orlík</cp:lastModifiedBy>
  <cp:revision>756</cp:revision>
  <cp:lastPrinted>2022-12-07T16:12:39Z</cp:lastPrinted>
  <dcterms:created xsi:type="dcterms:W3CDTF">2013-11-22T11:09:53Z</dcterms:created>
  <dcterms:modified xsi:type="dcterms:W3CDTF">2026-04-27T20:47:52Z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15a8442-68f3-4087-8f05-d564bed44e92_Enabled">
    <vt:lpwstr>true</vt:lpwstr>
  </property>
  <property fmtid="{D5CDD505-2E9C-101B-9397-08002B2CF9AE}" pid="3" name="MSIP_Label_f15a8442-68f3-4087-8f05-d564bed44e92_SetDate">
    <vt:lpwstr>2024-08-18T07:59:22Z</vt:lpwstr>
  </property>
  <property fmtid="{D5CDD505-2E9C-101B-9397-08002B2CF9AE}" pid="4" name="MSIP_Label_f15a8442-68f3-4087-8f05-d564bed44e92_Method">
    <vt:lpwstr>Standard</vt:lpwstr>
  </property>
  <property fmtid="{D5CDD505-2E9C-101B-9397-08002B2CF9AE}" pid="5" name="MSIP_Label_f15a8442-68f3-4087-8f05-d564bed44e92_Name">
    <vt:lpwstr>97171605-0670-4512-b8c8-ebe12520d29a</vt:lpwstr>
  </property>
  <property fmtid="{D5CDD505-2E9C-101B-9397-08002B2CF9AE}" pid="6" name="MSIP_Label_f15a8442-68f3-4087-8f05-d564bed44e92_SiteId">
    <vt:lpwstr>138f17b0-6ad5-4ddf-a195-24e73c3655fd</vt:lpwstr>
  </property>
  <property fmtid="{D5CDD505-2E9C-101B-9397-08002B2CF9AE}" pid="7" name="MSIP_Label_f15a8442-68f3-4087-8f05-d564bed44e92_ActionId">
    <vt:lpwstr>79cea8e4-a2c1-4283-b18f-23dfde264c37</vt:lpwstr>
  </property>
  <property fmtid="{D5CDD505-2E9C-101B-9397-08002B2CF9AE}" pid="8" name="MSIP_Label_f15a8442-68f3-4087-8f05-d564bed44e92_ContentBits">
    <vt:lpwstr>0</vt:lpwstr>
  </property>
</Properties>
</file>