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18288000" cy="10287000"/>
  <p:notesSz cx="6858000" cy="9144000"/>
  <p:embeddedFontLst>
    <p:embeddedFont>
      <p:font typeface="Good Headline Pro 1" panose="020B0604020202020204" charset="-18"/>
      <p:regular r:id="rId20"/>
    </p:embeddedFont>
    <p:embeddedFont>
      <p:font typeface="Good Headline Pro 2" panose="020B0604020202020204" charset="-18"/>
      <p:regular r:id="rId21"/>
    </p:embeddedFont>
    <p:embeddedFont>
      <p:font typeface="Gustan Bold" panose="020B0604020202020204" charset="-18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 autoAdjust="0"/>
    <p:restoredTop sz="94551" autoAdjust="0"/>
  </p:normalViewPr>
  <p:slideViewPr>
    <p:cSldViewPr>
      <p:cViewPr varScale="1">
        <p:scale>
          <a:sx n="47" d="100"/>
          <a:sy n="47" d="100"/>
        </p:scale>
        <p:origin x="5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4240899" y="6256832"/>
            <a:ext cx="3362458" cy="3233985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6478439" y="661433"/>
            <a:ext cx="5331123" cy="909666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2604579" y="2580749"/>
            <a:ext cx="8863938" cy="1757601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99"/>
                </a:lnSpc>
              </a:pPr>
              <a:r>
                <a:rPr lang="en-US" sz="45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Pavel Kroupa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0808" y="5350525"/>
            <a:ext cx="8863938" cy="1757601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Od nejnižší ceny k nejlepší hodnotě aneb inovativní zadávání IT veřejných zakázek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857946" y="8117776"/>
            <a:ext cx="8863938" cy="924655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Legislativa v pohybu: veřejné zakázky, práce a stavby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5344787" y="7321441"/>
            <a:ext cx="674618" cy="796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5"/>
              </a:lnSpc>
            </a:pPr>
            <a:r>
              <a:rPr lang="en-US" sz="885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371600" y="2476500"/>
            <a:ext cx="689202" cy="447355"/>
          </a:xfrm>
          <a:custGeom>
            <a:avLst/>
            <a:gdLst/>
            <a:ahLst/>
            <a:cxnLst/>
            <a:rect l="l" t="t" r="r" b="b"/>
            <a:pathLst>
              <a:path w="689202" h="447355">
                <a:moveTo>
                  <a:pt x="0" y="0"/>
                </a:moveTo>
                <a:lnTo>
                  <a:pt x="689202" y="0"/>
                </a:lnTo>
                <a:lnTo>
                  <a:pt x="689202" y="447355"/>
                </a:lnTo>
                <a:lnTo>
                  <a:pt x="0" y="4473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Transparentnost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26265" y="2238833"/>
            <a:ext cx="9660189" cy="2334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Možnost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předvídat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, co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bude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hodnoceno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.</a:t>
            </a:r>
          </a:p>
          <a:p>
            <a:pPr algn="l">
              <a:lnSpc>
                <a:spcPts val="6440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Nikoliv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nutnost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dopředu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popsat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všechno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. </a:t>
            </a:r>
          </a:p>
          <a:p>
            <a:pPr algn="l">
              <a:lnSpc>
                <a:spcPts val="6440"/>
              </a:lnSpc>
            </a:pPr>
            <a:endParaRPr lang="en-US" sz="4076" dirty="0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2326265" y="5223463"/>
            <a:ext cx="12982966" cy="2988311"/>
            <a:chOff x="0" y="0"/>
            <a:chExt cx="3419382" cy="7870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19382" cy="787045"/>
            </a:xfrm>
            <a:custGeom>
              <a:avLst/>
              <a:gdLst/>
              <a:ahLst/>
              <a:cxnLst/>
              <a:rect l="l" t="t" r="r" b="b"/>
              <a:pathLst>
                <a:path w="3419382" h="787045">
                  <a:moveTo>
                    <a:pt x="30412" y="0"/>
                  </a:moveTo>
                  <a:lnTo>
                    <a:pt x="3388970" y="0"/>
                  </a:lnTo>
                  <a:cubicBezTo>
                    <a:pt x="3405766" y="0"/>
                    <a:pt x="3419382" y="13616"/>
                    <a:pt x="3419382" y="30412"/>
                  </a:cubicBezTo>
                  <a:lnTo>
                    <a:pt x="3419382" y="756633"/>
                  </a:lnTo>
                  <a:cubicBezTo>
                    <a:pt x="3419382" y="773429"/>
                    <a:pt x="3405766" y="787045"/>
                    <a:pt x="3388970" y="787045"/>
                  </a:cubicBezTo>
                  <a:lnTo>
                    <a:pt x="30412" y="787045"/>
                  </a:lnTo>
                  <a:cubicBezTo>
                    <a:pt x="22346" y="787045"/>
                    <a:pt x="14611" y="783841"/>
                    <a:pt x="8907" y="778137"/>
                  </a:cubicBezTo>
                  <a:cubicBezTo>
                    <a:pt x="3204" y="772434"/>
                    <a:pt x="0" y="764699"/>
                    <a:pt x="0" y="756633"/>
                  </a:cubicBezTo>
                  <a:lnTo>
                    <a:pt x="0" y="30412"/>
                  </a:lnTo>
                  <a:cubicBezTo>
                    <a:pt x="0" y="22346"/>
                    <a:pt x="3204" y="14611"/>
                    <a:pt x="8907" y="8907"/>
                  </a:cubicBezTo>
                  <a:cubicBezTo>
                    <a:pt x="14611" y="3204"/>
                    <a:pt x="22346" y="0"/>
                    <a:pt x="30412" y="0"/>
                  </a:cubicBezTo>
                  <a:close/>
                </a:path>
              </a:pathLst>
            </a:custGeom>
            <a:solidFill>
              <a:srgbClr val="E1E1E1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3419382" cy="89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821904" y="5379430"/>
            <a:ext cx="11664305" cy="2348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Důraz na: </a:t>
            </a:r>
          </a:p>
          <a:p>
            <a:pPr marL="928374" lvl="1" indent="-464187" algn="l">
              <a:lnSpc>
                <a:spcPts val="6020"/>
              </a:lnSpc>
              <a:buFont typeface="Arial"/>
              <a:buChar char="•"/>
            </a:pPr>
            <a:r>
              <a:rPr lang="en-US" sz="43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transparentnost procesu, ne uniformitu výsledků </a:t>
            </a:r>
          </a:p>
          <a:p>
            <a:pPr marL="928374" lvl="1" indent="-464187" algn="l">
              <a:lnSpc>
                <a:spcPts val="6020"/>
              </a:lnSpc>
              <a:buFont typeface="Arial"/>
              <a:buChar char="•"/>
            </a:pPr>
            <a:r>
              <a:rPr lang="en-US" sz="43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zdůvodnění a práci hodnotící komise </a:t>
            </a: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6EFBC3F2-38F7-CB00-7297-28138C39116B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09597" y="4254367"/>
            <a:ext cx="890144" cy="916493"/>
          </a:xfrm>
          <a:custGeom>
            <a:avLst/>
            <a:gdLst/>
            <a:ahLst/>
            <a:cxnLst/>
            <a:rect l="l" t="t" r="r" b="b"/>
            <a:pathLst>
              <a:path w="890144" h="916493">
                <a:moveTo>
                  <a:pt x="0" y="0"/>
                </a:moveTo>
                <a:lnTo>
                  <a:pt x="890144" y="0"/>
                </a:lnTo>
                <a:lnTo>
                  <a:pt x="890144" y="916493"/>
                </a:lnTo>
                <a:lnTo>
                  <a:pt x="0" y="9164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609600" y="5600700"/>
            <a:ext cx="1090141" cy="878926"/>
          </a:xfrm>
          <a:custGeom>
            <a:avLst/>
            <a:gdLst/>
            <a:ahLst/>
            <a:cxnLst/>
            <a:rect l="l" t="t" r="r" b="b"/>
            <a:pathLst>
              <a:path w="1090141" h="878926">
                <a:moveTo>
                  <a:pt x="0" y="0"/>
                </a:moveTo>
                <a:lnTo>
                  <a:pt x="1090141" y="0"/>
                </a:lnTo>
                <a:lnTo>
                  <a:pt x="1090141" y="878926"/>
                </a:lnTo>
                <a:lnTo>
                  <a:pt x="0" y="878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809597" y="7020603"/>
            <a:ext cx="726052" cy="839367"/>
          </a:xfrm>
          <a:custGeom>
            <a:avLst/>
            <a:gdLst/>
            <a:ahLst/>
            <a:cxnLst/>
            <a:rect l="l" t="t" r="r" b="b"/>
            <a:pathLst>
              <a:path w="726052" h="839367">
                <a:moveTo>
                  <a:pt x="0" y="0"/>
                </a:moveTo>
                <a:lnTo>
                  <a:pt x="726052" y="0"/>
                </a:lnTo>
                <a:lnTo>
                  <a:pt x="726052" y="839366"/>
                </a:lnTo>
                <a:lnTo>
                  <a:pt x="0" y="8393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8700" y="772090"/>
            <a:ext cx="13025370" cy="2187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Absurdní požadavky některých dodavatelů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66688" y="3900808"/>
            <a:ext cx="16321312" cy="535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50"/>
              </a:lnSpc>
            </a:pP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Zadaní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musí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být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jasné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pro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odborníka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ale ne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vyčerpávající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popis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detailů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  <a:p>
            <a:pPr algn="l">
              <a:lnSpc>
                <a:spcPts val="10750"/>
              </a:lnSpc>
            </a:pP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Zadání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není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popisem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pro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dodavatele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jak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dosáhnout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nejlepšího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hodnocení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  <a:p>
            <a:pPr algn="l">
              <a:lnSpc>
                <a:spcPts val="10750"/>
              </a:lnSpc>
            </a:pP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Zadavatel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nemusí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předem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popsat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co za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něj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dostane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plný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počet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bodů</a:t>
            </a:r>
            <a:r>
              <a:rPr lang="en-US" sz="43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  <a:p>
            <a:pPr algn="l">
              <a:lnSpc>
                <a:spcPts val="10750"/>
              </a:lnSpc>
            </a:pPr>
            <a:endParaRPr lang="en-US" sz="4300" dirty="0">
              <a:solidFill>
                <a:srgbClr val="000000"/>
              </a:solidFill>
              <a:latin typeface="Good Headline Pro 2"/>
              <a:ea typeface="Good Headline Pro 2"/>
              <a:cs typeface="Good Headline Pro 2"/>
              <a:sym typeface="Good Headline Pro 2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C9C14205-140E-0549-21FD-AD4718AC7159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2700000">
            <a:off x="854318" y="6160527"/>
            <a:ext cx="3227972" cy="787700"/>
          </a:xfrm>
          <a:custGeom>
            <a:avLst/>
            <a:gdLst/>
            <a:ahLst/>
            <a:cxnLst/>
            <a:rect l="l" t="t" r="r" b="b"/>
            <a:pathLst>
              <a:path w="3227972" h="787700">
                <a:moveTo>
                  <a:pt x="0" y="0"/>
                </a:moveTo>
                <a:lnTo>
                  <a:pt x="3227973" y="0"/>
                </a:lnTo>
                <a:lnTo>
                  <a:pt x="3227973" y="787699"/>
                </a:lnTo>
                <a:lnTo>
                  <a:pt x="0" y="787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146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3279308">
            <a:off x="920143" y="3887851"/>
            <a:ext cx="2815606" cy="1188784"/>
          </a:xfrm>
          <a:custGeom>
            <a:avLst/>
            <a:gdLst/>
            <a:ahLst/>
            <a:cxnLst/>
            <a:rect l="l" t="t" r="r" b="b"/>
            <a:pathLst>
              <a:path w="2815606" h="1188784">
                <a:moveTo>
                  <a:pt x="0" y="0"/>
                </a:moveTo>
                <a:lnTo>
                  <a:pt x="2815606" y="0"/>
                </a:lnTo>
                <a:lnTo>
                  <a:pt x="2815606" y="1188785"/>
                </a:lnTo>
                <a:lnTo>
                  <a:pt x="0" y="1188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8797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781374" y="2657260"/>
            <a:ext cx="665610" cy="665610"/>
          </a:xfrm>
          <a:custGeom>
            <a:avLst/>
            <a:gdLst/>
            <a:ahLst/>
            <a:cxnLst/>
            <a:rect l="l" t="t" r="r" b="b"/>
            <a:pathLst>
              <a:path w="665610" h="665610">
                <a:moveTo>
                  <a:pt x="0" y="0"/>
                </a:moveTo>
                <a:lnTo>
                  <a:pt x="665610" y="0"/>
                </a:lnTo>
                <a:lnTo>
                  <a:pt x="665610" y="665611"/>
                </a:lnTo>
                <a:lnTo>
                  <a:pt x="0" y="6656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3232622" y="5075080"/>
            <a:ext cx="665610" cy="665610"/>
          </a:xfrm>
          <a:custGeom>
            <a:avLst/>
            <a:gdLst/>
            <a:ahLst/>
            <a:cxnLst/>
            <a:rect l="l" t="t" r="r" b="b"/>
            <a:pathLst>
              <a:path w="665610" h="665610">
                <a:moveTo>
                  <a:pt x="0" y="0"/>
                </a:moveTo>
                <a:lnTo>
                  <a:pt x="665610" y="0"/>
                </a:lnTo>
                <a:lnTo>
                  <a:pt x="665610" y="665610"/>
                </a:lnTo>
                <a:lnTo>
                  <a:pt x="0" y="6656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115764" y="7368063"/>
            <a:ext cx="665610" cy="665610"/>
          </a:xfrm>
          <a:custGeom>
            <a:avLst/>
            <a:gdLst/>
            <a:ahLst/>
            <a:cxnLst/>
            <a:rect l="l" t="t" r="r" b="b"/>
            <a:pathLst>
              <a:path w="665610" h="665610">
                <a:moveTo>
                  <a:pt x="0" y="0"/>
                </a:moveTo>
                <a:lnTo>
                  <a:pt x="665610" y="0"/>
                </a:lnTo>
                <a:lnTo>
                  <a:pt x="665610" y="665610"/>
                </a:lnTo>
                <a:lnTo>
                  <a:pt x="0" y="6656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2667000" y="2341936"/>
            <a:ext cx="14153851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Škálování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je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přípustné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např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. bez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nedostatků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/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drobné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nedostatky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/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zásadní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nedostatky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Proces hodnocení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4800" y="4681759"/>
            <a:ext cx="13327698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Přiléhavé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věci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vztažené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ke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konkrétním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hodnoceným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aspektům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a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vstupům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dodavatele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57400" y="6980469"/>
            <a:ext cx="16012696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Hodnocení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kvality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je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založeno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na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odborném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úsudku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není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možné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ani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žádoucí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jej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plně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objektivizovat</a:t>
            </a:r>
            <a:r>
              <a:rPr lang="en-US" sz="42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88367" y="9115425"/>
            <a:ext cx="12111266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Zásadní požadavek: transparentnost a přezkoumatelnost 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5572D9D-43F3-678D-780B-BCD67A100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3" y="8788104"/>
            <a:ext cx="11082694" cy="1320321"/>
          </a:xfrm>
          <a:prstGeom prst="rect">
            <a:avLst/>
          </a:prstGeom>
        </p:spPr>
      </p:pic>
      <p:sp>
        <p:nvSpPr>
          <p:cNvPr id="13" name="Freeform 2">
            <a:extLst>
              <a:ext uri="{FF2B5EF4-FFF2-40B4-BE49-F238E27FC236}">
                <a16:creationId xmlns:a16="http://schemas.microsoft.com/office/drawing/2014/main" id="{4D754158-2CD4-6AF4-51AD-FB48E438C528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772090"/>
            <a:ext cx="13025370" cy="2187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Rozhodovací praxe ke kritériu „typové úlohy“ 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9448944"/>
            <a:ext cx="16230600" cy="0"/>
          </a:xfrm>
          <a:prstGeom prst="line">
            <a:avLst/>
          </a:prstGeom>
          <a:ln w="19050" cap="flat">
            <a:solidFill>
              <a:srgbClr val="E5007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0" y="9480133"/>
            <a:ext cx="8124346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ÚOHS-S0520/2025/VZ, ÚOHS-S0621/2025/VZ, ÚOHS-R0159/2025/VZ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76782" y="4858980"/>
            <a:ext cx="14126245" cy="2447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ověřuje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obecnou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odbornost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dodavatele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</a:t>
            </a:r>
          </a:p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souvisí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s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předmětem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plnění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zde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poskytování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IT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odborných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rolí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), </a:t>
            </a:r>
          </a:p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některé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informace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jsou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záměrně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otevřené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</a:t>
            </a:r>
          </a:p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dodavatel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má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prostor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ukázat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způsob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uvažování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ne „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uhodnout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správné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řešení</a:t>
            </a:r>
            <a:r>
              <a:rPr lang="en-US" sz="34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“.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76782" y="3478478"/>
            <a:ext cx="15982518" cy="1190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Je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legitimní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pokud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kvalitativní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spočívající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ve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zpracování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modelového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výstupu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dodavatele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9186" y="8221806"/>
            <a:ext cx="14013841" cy="588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Přílišná konkrétnost by popřela smysl kvalitativního hodnocení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6971E95-97D0-D4DD-6EA5-59CA6F814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8031566"/>
            <a:ext cx="11107614" cy="1191621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AD771252-61BD-B872-6C17-B63CB82EF099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772090"/>
            <a:ext cx="13025370" cy="2187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Rozhodovací praxe ke kritériu „pohovor“ 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9448944"/>
            <a:ext cx="16230600" cy="0"/>
          </a:xfrm>
          <a:prstGeom prst="line">
            <a:avLst/>
          </a:prstGeom>
          <a:ln w="19050" cap="flat">
            <a:solidFill>
              <a:srgbClr val="E5007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0" y="9480133"/>
            <a:ext cx="8124346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ÚOHS-S0520/2025/VZ, ÚOHS-S0621/2025/VZ, ÚOHS-R0159/2025/VZ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2243" y="6502499"/>
            <a:ext cx="13664208" cy="184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zadavatel vymezí okruhy vztahující se k odbornosti členů týmu dodavatele, </a:t>
            </a:r>
          </a:p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otázky jsou stejné pro srovnatelné členy týmu u všech dodavatelů, </a:t>
            </a:r>
          </a:p>
          <a:p>
            <a:pPr marL="734069" lvl="1" indent="-367035" algn="l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otázky směřují k ověření předpokladů pro plnění zakázky.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2243" y="5779536"/>
            <a:ext cx="4651357" cy="549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Plně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postačuje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když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2243" y="3589421"/>
            <a:ext cx="15363919" cy="1247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Zadavatel nemusí zveřejňovat konkrétní otázky předem (kdyby byly otázky známé, pohovor by ztratil smysl).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4911739-8F42-85B7-F9FF-34712C15F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393293"/>
            <a:ext cx="14973300" cy="1917066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3EF461A1-E9C4-2B54-FCA3-5F35A76D31DF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90857" y="2302429"/>
            <a:ext cx="15793251" cy="60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Mít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odborníka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předmět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zakázky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(IT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konzultanta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) </a:t>
            </a:r>
          </a:p>
        </p:txBody>
      </p:sp>
      <p:sp>
        <p:nvSpPr>
          <p:cNvPr id="4" name="Freeform 4"/>
          <p:cNvSpPr/>
          <p:nvPr/>
        </p:nvSpPr>
        <p:spPr>
          <a:xfrm>
            <a:off x="1044545" y="3848100"/>
            <a:ext cx="512190" cy="525324"/>
          </a:xfrm>
          <a:custGeom>
            <a:avLst/>
            <a:gdLst/>
            <a:ahLst/>
            <a:cxnLst/>
            <a:rect l="l" t="t" r="r" b="b"/>
            <a:pathLst>
              <a:path w="512190" h="525324">
                <a:moveTo>
                  <a:pt x="0" y="0"/>
                </a:moveTo>
                <a:lnTo>
                  <a:pt x="512190" y="0"/>
                </a:lnTo>
                <a:lnTo>
                  <a:pt x="512190" y="525323"/>
                </a:lnTo>
                <a:lnTo>
                  <a:pt x="0" y="5253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014845" y="2394105"/>
            <a:ext cx="541890" cy="555548"/>
          </a:xfrm>
          <a:custGeom>
            <a:avLst/>
            <a:gdLst/>
            <a:ahLst/>
            <a:cxnLst/>
            <a:rect l="l" t="t" r="r" b="b"/>
            <a:pathLst>
              <a:path w="541890" h="555548">
                <a:moveTo>
                  <a:pt x="0" y="0"/>
                </a:moveTo>
                <a:lnTo>
                  <a:pt x="541890" y="0"/>
                </a:lnTo>
                <a:lnTo>
                  <a:pt x="541890" y="555547"/>
                </a:lnTo>
                <a:lnTo>
                  <a:pt x="0" y="5555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014845" y="3121102"/>
            <a:ext cx="541890" cy="555548"/>
          </a:xfrm>
          <a:custGeom>
            <a:avLst/>
            <a:gdLst/>
            <a:ahLst/>
            <a:cxnLst/>
            <a:rect l="l" t="t" r="r" b="b"/>
            <a:pathLst>
              <a:path w="541890" h="555548">
                <a:moveTo>
                  <a:pt x="0" y="0"/>
                </a:moveTo>
                <a:lnTo>
                  <a:pt x="541890" y="0"/>
                </a:lnTo>
                <a:lnTo>
                  <a:pt x="541890" y="555548"/>
                </a:lnTo>
                <a:lnTo>
                  <a:pt x="0" y="555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54037" y="5236399"/>
            <a:ext cx="502698" cy="515368"/>
          </a:xfrm>
          <a:custGeom>
            <a:avLst/>
            <a:gdLst/>
            <a:ahLst/>
            <a:cxnLst/>
            <a:rect l="l" t="t" r="r" b="b"/>
            <a:pathLst>
              <a:path w="502698" h="515368">
                <a:moveTo>
                  <a:pt x="0" y="0"/>
                </a:moveTo>
                <a:lnTo>
                  <a:pt x="502698" y="0"/>
                </a:lnTo>
                <a:lnTo>
                  <a:pt x="502698" y="515368"/>
                </a:lnTo>
                <a:lnTo>
                  <a:pt x="0" y="515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Praktická doporučení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03398" y="5919778"/>
            <a:ext cx="15355902" cy="3149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9" lvl="1" indent="-377829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předmět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hodnocení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objektivní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výstup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dodavatele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), </a:t>
            </a:r>
          </a:p>
          <a:p>
            <a:pPr marL="755659" lvl="1" indent="-377829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účel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vazbu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předmět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zakázky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), </a:t>
            </a:r>
          </a:p>
          <a:p>
            <a:pPr marL="755659" lvl="1" indent="-377829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hodnocené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aspekty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(ne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vyčerpávající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návod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100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bodů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ale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formulace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mantinelů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), </a:t>
            </a:r>
          </a:p>
          <a:p>
            <a:pPr marL="755659" lvl="1" indent="-377829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zasazení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kritéria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do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kontextu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ostatních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kritérií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(aby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i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kritéria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společně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dávala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smysl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zaměřovala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se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na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různé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aspekty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plnění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apod</a:t>
            </a:r>
            <a:r>
              <a:rPr lang="en-US" sz="35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.).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0857" y="3029426"/>
            <a:ext cx="15793251" cy="637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 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jeho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pomocí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si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ujasnit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požadavky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předmět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zakázky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např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. user stories)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90857" y="3712129"/>
            <a:ext cx="15793251" cy="1324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Teprve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potom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formulovat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požadavky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dodavatele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hodnotící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kritéria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– co je pro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zadavatele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přínosem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, co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nutností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tedy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smluvní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/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technickou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podmínkou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)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90857" y="5100110"/>
            <a:ext cx="15793251" cy="60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U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každého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kritéria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si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stanovte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explicitně</a:t>
            </a:r>
            <a:r>
              <a:rPr lang="en-US" sz="36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: 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618D982A-55FF-AE15-DBCB-28DBC157A62D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969612">
            <a:off x="1171793" y="2507630"/>
            <a:ext cx="778724" cy="757309"/>
          </a:xfrm>
          <a:custGeom>
            <a:avLst/>
            <a:gdLst/>
            <a:ahLst/>
            <a:cxnLst/>
            <a:rect l="l" t="t" r="r" b="b"/>
            <a:pathLst>
              <a:path w="778724" h="757309">
                <a:moveTo>
                  <a:pt x="0" y="0"/>
                </a:moveTo>
                <a:lnTo>
                  <a:pt x="778724" y="0"/>
                </a:lnTo>
                <a:lnTo>
                  <a:pt x="778724" y="757308"/>
                </a:lnTo>
                <a:lnTo>
                  <a:pt x="0" y="757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2162463" y="2418216"/>
            <a:ext cx="15044010" cy="77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36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Hodnoťte </a:t>
            </a:r>
            <a:r>
              <a:rPr lang="en-US" sz="36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pouze</a:t>
            </a:r>
            <a:r>
              <a:rPr lang="en-US" sz="36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to, co je </a:t>
            </a:r>
            <a:r>
              <a:rPr lang="en-US" sz="36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stanoveno</a:t>
            </a:r>
            <a:r>
              <a:rPr lang="en-US" sz="36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v </a:t>
            </a:r>
            <a:r>
              <a:rPr lang="en-US" sz="36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zadávací</a:t>
            </a:r>
            <a:r>
              <a:rPr lang="en-US" sz="36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dokumentaci</a:t>
            </a:r>
            <a:r>
              <a:rPr lang="en-US" sz="3600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2463" y="3612648"/>
            <a:ext cx="15044010" cy="77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36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Dokumentujte nejen formální průběh hodnocení, ale i konkrétní úvahy komise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62463" y="4883281"/>
            <a:ext cx="15044010" cy="1342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8"/>
              </a:lnSpc>
            </a:pPr>
            <a:r>
              <a:rPr lang="en-US" sz="36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Identifikujte, které skutečnosti vedly ke zvýšení či snížení bodů, které odůvodňují, že jedna nabídka je lepší než jiná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62463" y="6645024"/>
            <a:ext cx="15044010" cy="775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36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Postupujte konzistentně napříč všemi nabídkami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62463" y="7915657"/>
            <a:ext cx="15044010" cy="1342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8"/>
              </a:lnSpc>
            </a:pPr>
            <a:r>
              <a:rPr lang="en-US" sz="360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Zkontrolujte přezkoumatelnost odůvodnění (nechte třeba přečíst kolegu, jestli pochopí, proč je jedna nabídka lépe hodnocená než jiná) </a:t>
            </a:r>
          </a:p>
        </p:txBody>
      </p:sp>
      <p:sp>
        <p:nvSpPr>
          <p:cNvPr id="10" name="Freeform 10"/>
          <p:cNvSpPr/>
          <p:nvPr/>
        </p:nvSpPr>
        <p:spPr>
          <a:xfrm rot="1969612">
            <a:off x="1171793" y="3692825"/>
            <a:ext cx="778724" cy="757309"/>
          </a:xfrm>
          <a:custGeom>
            <a:avLst/>
            <a:gdLst/>
            <a:ahLst/>
            <a:cxnLst/>
            <a:rect l="l" t="t" r="r" b="b"/>
            <a:pathLst>
              <a:path w="778724" h="757309">
                <a:moveTo>
                  <a:pt x="0" y="0"/>
                </a:moveTo>
                <a:lnTo>
                  <a:pt x="778724" y="0"/>
                </a:lnTo>
                <a:lnTo>
                  <a:pt x="778724" y="757308"/>
                </a:lnTo>
                <a:lnTo>
                  <a:pt x="0" y="757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1969612">
            <a:off x="1171793" y="4878019"/>
            <a:ext cx="778724" cy="757309"/>
          </a:xfrm>
          <a:custGeom>
            <a:avLst/>
            <a:gdLst/>
            <a:ahLst/>
            <a:cxnLst/>
            <a:rect l="l" t="t" r="r" b="b"/>
            <a:pathLst>
              <a:path w="778724" h="757309">
                <a:moveTo>
                  <a:pt x="0" y="0"/>
                </a:moveTo>
                <a:lnTo>
                  <a:pt x="778724" y="0"/>
                </a:lnTo>
                <a:lnTo>
                  <a:pt x="778724" y="757309"/>
                </a:lnTo>
                <a:lnTo>
                  <a:pt x="0" y="7573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 rot="1969612">
            <a:off x="1171793" y="6741908"/>
            <a:ext cx="778724" cy="757309"/>
          </a:xfrm>
          <a:custGeom>
            <a:avLst/>
            <a:gdLst/>
            <a:ahLst/>
            <a:cxnLst/>
            <a:rect l="l" t="t" r="r" b="b"/>
            <a:pathLst>
              <a:path w="778724" h="757309">
                <a:moveTo>
                  <a:pt x="0" y="0"/>
                </a:moveTo>
                <a:lnTo>
                  <a:pt x="778724" y="0"/>
                </a:lnTo>
                <a:lnTo>
                  <a:pt x="778724" y="757309"/>
                </a:lnTo>
                <a:lnTo>
                  <a:pt x="0" y="7573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 rot="1969612">
            <a:off x="1171793" y="7924257"/>
            <a:ext cx="778724" cy="757309"/>
          </a:xfrm>
          <a:custGeom>
            <a:avLst/>
            <a:gdLst/>
            <a:ahLst/>
            <a:cxnLst/>
            <a:rect l="l" t="t" r="r" b="b"/>
            <a:pathLst>
              <a:path w="778724" h="757309">
                <a:moveTo>
                  <a:pt x="0" y="0"/>
                </a:moveTo>
                <a:lnTo>
                  <a:pt x="778724" y="0"/>
                </a:lnTo>
                <a:lnTo>
                  <a:pt x="778724" y="757309"/>
                </a:lnTo>
                <a:lnTo>
                  <a:pt x="0" y="7573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12E886F0-0675-81C0-B37D-2D10C0AF0C37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43091" y="5514023"/>
            <a:ext cx="19552625" cy="5085093"/>
            <a:chOff x="0" y="0"/>
            <a:chExt cx="5149663" cy="1339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9663" cy="1339284"/>
            </a:xfrm>
            <a:custGeom>
              <a:avLst/>
              <a:gdLst/>
              <a:ahLst/>
              <a:cxnLst/>
              <a:rect l="l" t="t" r="r" b="b"/>
              <a:pathLst>
                <a:path w="5149663" h="1339284">
                  <a:moveTo>
                    <a:pt x="0" y="0"/>
                  </a:moveTo>
                  <a:lnTo>
                    <a:pt x="5149663" y="0"/>
                  </a:lnTo>
                  <a:lnTo>
                    <a:pt x="5149663" y="1339284"/>
                  </a:lnTo>
                  <a:lnTo>
                    <a:pt x="0" y="1339284"/>
                  </a:lnTo>
                  <a:close/>
                </a:path>
              </a:pathLst>
            </a:custGeom>
            <a:solidFill>
              <a:srgbClr val="E2007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5149663" cy="1444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904944" y="9395112"/>
            <a:ext cx="2278319" cy="584740"/>
          </a:xfrm>
          <a:custGeom>
            <a:avLst/>
            <a:gdLst/>
            <a:ahLst/>
            <a:cxnLst/>
            <a:rect l="l" t="t" r="r" b="b"/>
            <a:pathLst>
              <a:path w="2278319" h="584740">
                <a:moveTo>
                  <a:pt x="0" y="0"/>
                </a:moveTo>
                <a:lnTo>
                  <a:pt x="2278319" y="0"/>
                </a:lnTo>
                <a:lnTo>
                  <a:pt x="2278319" y="584741"/>
                </a:lnTo>
                <a:lnTo>
                  <a:pt x="0" y="584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04" r="-4704"/>
            </a:stretch>
          </a:blipFill>
        </p:spPr>
        <p:txBody>
          <a:bodyPr/>
          <a:lstStyle/>
          <a:p>
            <a:endParaRPr lang="cs-CZ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61" y="2593768"/>
            <a:ext cx="3718326" cy="3718326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2240065" y="5514023"/>
            <a:ext cx="11501978" cy="11501978"/>
          </a:xfrm>
          <a:custGeom>
            <a:avLst/>
            <a:gdLst/>
            <a:ahLst/>
            <a:cxnLst/>
            <a:rect l="l" t="t" r="r" b="b"/>
            <a:pathLst>
              <a:path w="11501978" h="11501978">
                <a:moveTo>
                  <a:pt x="0" y="0"/>
                </a:moveTo>
                <a:lnTo>
                  <a:pt x="11501979" y="0"/>
                </a:lnTo>
                <a:lnTo>
                  <a:pt x="11501979" y="11501978"/>
                </a:lnTo>
                <a:lnTo>
                  <a:pt x="0" y="115019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8668048" y="5144453"/>
            <a:ext cx="951905" cy="60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762000"/>
            <a:ext cx="16656224" cy="1327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Spojme se pro více novinek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47626" y="3107278"/>
            <a:ext cx="525327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600" dirty="0">
                <a:solidFill>
                  <a:srgbClr val="E2007A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Mgr. Pavel Kroupa</a:t>
            </a:r>
          </a:p>
          <a:p>
            <a:pPr algn="just">
              <a:lnSpc>
                <a:spcPts val="4200"/>
              </a:lnSpc>
            </a:pPr>
            <a:r>
              <a:rPr lang="en-US" sz="3600" dirty="0" err="1">
                <a:solidFill>
                  <a:srgbClr val="5A5A59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kroupa@kroupalide.cz</a:t>
            </a:r>
            <a:endParaRPr lang="en-US" sz="3600" dirty="0">
              <a:solidFill>
                <a:srgbClr val="5A5A59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  <a:p>
            <a:pPr algn="just">
              <a:lnSpc>
                <a:spcPts val="4200"/>
              </a:lnSpc>
            </a:pPr>
            <a:r>
              <a:rPr lang="en-US" sz="3600" dirty="0">
                <a:solidFill>
                  <a:srgbClr val="5A5A59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+420-777-286-916</a:t>
            </a:r>
          </a:p>
          <a:p>
            <a:pPr algn="just">
              <a:lnSpc>
                <a:spcPts val="4200"/>
              </a:lnSpc>
            </a:pPr>
            <a:r>
              <a:rPr lang="en-US" sz="3600" dirty="0" err="1">
                <a:solidFill>
                  <a:srgbClr val="5A5A59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www.kroupalide.cz</a:t>
            </a:r>
            <a:endParaRPr lang="en-US" sz="3600" dirty="0">
              <a:solidFill>
                <a:srgbClr val="5A5A59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5623462" y="7112496"/>
            <a:ext cx="1868789" cy="1981561"/>
            <a:chOff x="0" y="0"/>
            <a:chExt cx="2799911" cy="29688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99969" cy="2968879"/>
            </a:xfrm>
            <a:custGeom>
              <a:avLst/>
              <a:gdLst/>
              <a:ahLst/>
              <a:cxnLst/>
              <a:rect l="l" t="t" r="r" b="b"/>
              <a:pathLst>
                <a:path w="2799969" h="2968879">
                  <a:moveTo>
                    <a:pt x="0" y="0"/>
                  </a:moveTo>
                  <a:lnTo>
                    <a:pt x="2799969" y="0"/>
                  </a:lnTo>
                  <a:lnTo>
                    <a:pt x="2799969" y="2968879"/>
                  </a:lnTo>
                  <a:lnTo>
                    <a:pt x="0" y="2968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6" r="2" b="-56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244094" y="7112496"/>
            <a:ext cx="1688393" cy="1981561"/>
            <a:chOff x="0" y="0"/>
            <a:chExt cx="2529632" cy="296887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9586" cy="2968879"/>
            </a:xfrm>
            <a:custGeom>
              <a:avLst/>
              <a:gdLst/>
              <a:ahLst/>
              <a:cxnLst/>
              <a:rect l="l" t="t" r="r" b="b"/>
              <a:pathLst>
                <a:path w="2529586" h="2968879">
                  <a:moveTo>
                    <a:pt x="0" y="0"/>
                  </a:moveTo>
                  <a:lnTo>
                    <a:pt x="2529586" y="0"/>
                  </a:lnTo>
                  <a:lnTo>
                    <a:pt x="2529586" y="2968879"/>
                  </a:lnTo>
                  <a:lnTo>
                    <a:pt x="0" y="2968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5406" r="-5406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984560" y="7112496"/>
            <a:ext cx="1688393" cy="1981561"/>
            <a:chOff x="0" y="0"/>
            <a:chExt cx="2529632" cy="29688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29586" cy="2968879"/>
            </a:xfrm>
            <a:custGeom>
              <a:avLst/>
              <a:gdLst/>
              <a:ahLst/>
              <a:cxnLst/>
              <a:rect l="l" t="t" r="r" b="b"/>
              <a:pathLst>
                <a:path w="2529586" h="2968879">
                  <a:moveTo>
                    <a:pt x="0" y="0"/>
                  </a:moveTo>
                  <a:lnTo>
                    <a:pt x="2529586" y="0"/>
                  </a:lnTo>
                  <a:lnTo>
                    <a:pt x="2529586" y="2968879"/>
                  </a:lnTo>
                  <a:lnTo>
                    <a:pt x="0" y="2968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5280" r="-5281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4240899" y="6256832"/>
            <a:ext cx="3362458" cy="3233985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>
            <a:off x="3162298" y="3965637"/>
            <a:ext cx="8863938" cy="1757601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99"/>
                </a:lnSpc>
              </a:pPr>
              <a:r>
                <a:rPr lang="en-US" sz="45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12031" y="8117776"/>
            <a:ext cx="8863938" cy="924655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344787" y="7321441"/>
            <a:ext cx="674618" cy="796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5"/>
              </a:lnSpc>
            </a:pPr>
            <a:r>
              <a:rPr lang="en-US" sz="885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6478439" y="661433"/>
            <a:ext cx="5331123" cy="909666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00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603" y="7752278"/>
            <a:ext cx="16230697" cy="0"/>
          </a:xfrm>
          <a:prstGeom prst="line">
            <a:avLst/>
          </a:prstGeom>
          <a:ln w="19050" cap="flat">
            <a:solidFill>
              <a:srgbClr val="F7FDF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4819343" y="711696"/>
            <a:ext cx="2440054" cy="634009"/>
          </a:xfrm>
          <a:custGeom>
            <a:avLst/>
            <a:gdLst/>
            <a:ahLst/>
            <a:cxnLst/>
            <a:rect l="l" t="t" r="r" b="b"/>
            <a:pathLst>
              <a:path w="2440054" h="634009">
                <a:moveTo>
                  <a:pt x="0" y="0"/>
                </a:moveTo>
                <a:lnTo>
                  <a:pt x="2440054" y="0"/>
                </a:lnTo>
                <a:lnTo>
                  <a:pt x="2440054" y="634008"/>
                </a:lnTo>
                <a:lnTo>
                  <a:pt x="0" y="6340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82" r="-5382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 rot="-251364">
            <a:off x="6549842" y="5725025"/>
            <a:ext cx="5190021" cy="1146208"/>
            <a:chOff x="0" y="0"/>
            <a:chExt cx="1533220" cy="3733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33220" cy="373390"/>
            </a:xfrm>
            <a:custGeom>
              <a:avLst/>
              <a:gdLst/>
              <a:ahLst/>
              <a:cxnLst/>
              <a:rect l="l" t="t" r="r" b="b"/>
              <a:pathLst>
                <a:path w="1533220" h="373390">
                  <a:moveTo>
                    <a:pt x="46058" y="0"/>
                  </a:moveTo>
                  <a:lnTo>
                    <a:pt x="1487163" y="0"/>
                  </a:lnTo>
                  <a:cubicBezTo>
                    <a:pt x="1512600" y="0"/>
                    <a:pt x="1533220" y="20621"/>
                    <a:pt x="1533220" y="46058"/>
                  </a:cubicBezTo>
                  <a:lnTo>
                    <a:pt x="1533220" y="327332"/>
                  </a:lnTo>
                  <a:cubicBezTo>
                    <a:pt x="1533220" y="339548"/>
                    <a:pt x="1528368" y="351263"/>
                    <a:pt x="1519730" y="359900"/>
                  </a:cubicBezTo>
                  <a:cubicBezTo>
                    <a:pt x="1511093" y="368537"/>
                    <a:pt x="1499378" y="373390"/>
                    <a:pt x="1487163" y="373390"/>
                  </a:cubicBezTo>
                  <a:lnTo>
                    <a:pt x="46058" y="373390"/>
                  </a:lnTo>
                  <a:cubicBezTo>
                    <a:pt x="20621" y="373390"/>
                    <a:pt x="0" y="352769"/>
                    <a:pt x="0" y="327332"/>
                  </a:cubicBezTo>
                  <a:lnTo>
                    <a:pt x="0" y="46058"/>
                  </a:lnTo>
                  <a:cubicBezTo>
                    <a:pt x="0" y="20621"/>
                    <a:pt x="20621" y="0"/>
                    <a:pt x="46058" y="0"/>
                  </a:cubicBezTo>
                  <a:close/>
                </a:path>
              </a:pathLst>
            </a:custGeom>
            <a:solidFill>
              <a:srgbClr val="E1E1E1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04775"/>
              <a:ext cx="1533220" cy="4781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62210" y="7889095"/>
            <a:ext cx="4363773" cy="849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54"/>
              </a:lnSpc>
            </a:pPr>
            <a:r>
              <a:rPr lang="en-US" sz="4763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Mgr. Pavel Kroupa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069060"/>
            <a:ext cx="16230793" cy="2883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44"/>
              </a:lnSpc>
            </a:pPr>
            <a:r>
              <a:rPr lang="en-US" sz="9586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Inovativní zadávání IT veřejných zakázek</a:t>
            </a:r>
          </a:p>
        </p:txBody>
      </p:sp>
      <p:pic>
        <p:nvPicPr>
          <p:cNvPr id="1026" name="Picture 2" descr="Program - Kongres Právní prostor">
            <a:extLst>
              <a:ext uri="{FF2B5EF4-FFF2-40B4-BE49-F238E27FC236}">
                <a16:creationId xmlns:a16="http://schemas.microsoft.com/office/drawing/2014/main" id="{D8AFBA9E-1CA0-C5C0-AF09-6921E6B23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6610">
            <a:off x="6987853" y="5924513"/>
            <a:ext cx="4461222" cy="76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84624" y="0"/>
            <a:ext cx="11737794" cy="10287000"/>
          </a:xfrm>
          <a:custGeom>
            <a:avLst/>
            <a:gdLst/>
            <a:ahLst/>
            <a:cxnLst/>
            <a:rect l="l" t="t" r="r" b="b"/>
            <a:pathLst>
              <a:path w="11737794" h="10287000">
                <a:moveTo>
                  <a:pt x="0" y="0"/>
                </a:moveTo>
                <a:lnTo>
                  <a:pt x="11737794" y="0"/>
                </a:lnTo>
                <a:lnTo>
                  <a:pt x="117377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17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4904944" y="9395112"/>
            <a:ext cx="2278319" cy="584740"/>
          </a:xfrm>
          <a:custGeom>
            <a:avLst/>
            <a:gdLst/>
            <a:ahLst/>
            <a:cxnLst/>
            <a:rect l="l" t="t" r="r" b="b"/>
            <a:pathLst>
              <a:path w="2278319" h="584740">
                <a:moveTo>
                  <a:pt x="0" y="0"/>
                </a:moveTo>
                <a:lnTo>
                  <a:pt x="2278319" y="0"/>
                </a:lnTo>
                <a:lnTo>
                  <a:pt x="2278319" y="584741"/>
                </a:lnTo>
                <a:lnTo>
                  <a:pt x="0" y="584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04" r="-470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028700" y="1028700"/>
            <a:ext cx="10223348" cy="122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99"/>
              </a:lnSpc>
            </a:pPr>
            <a:r>
              <a:rPr lang="en-US" sz="80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Co si dnes projdeme?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74730" y="7795400"/>
            <a:ext cx="4853420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1. </a:t>
            </a:r>
            <a:r>
              <a:rPr lang="en-US" sz="3399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Specifikace</a:t>
            </a: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a </a:t>
            </a:r>
            <a:r>
              <a:rPr lang="en-US" sz="3399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</a:t>
            </a:r>
            <a:endParaRPr lang="en-US" sz="3399" dirty="0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338958" y="6680929"/>
            <a:ext cx="4168626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2. Case study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00311" y="4636163"/>
            <a:ext cx="4168626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3. Rozhodovací </a:t>
            </a:r>
            <a:r>
              <a:rPr lang="en-US" sz="3399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praxe</a:t>
            </a:r>
            <a:endParaRPr lang="en-US" sz="3399" dirty="0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090674" y="3089134"/>
            <a:ext cx="4168626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4. </a:t>
            </a:r>
            <a:r>
              <a:rPr lang="en-US" sz="3399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Praktická</a:t>
            </a:r>
            <a:r>
              <a:rPr lang="en-US" sz="3399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doporučení</a:t>
            </a:r>
            <a:endParaRPr lang="en-US" sz="3399" dirty="0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8376206" flipH="1">
            <a:off x="853961" y="1711469"/>
            <a:ext cx="605338" cy="1458646"/>
          </a:xfrm>
          <a:custGeom>
            <a:avLst/>
            <a:gdLst/>
            <a:ahLst/>
            <a:cxnLst/>
            <a:rect l="l" t="t" r="r" b="b"/>
            <a:pathLst>
              <a:path w="605338" h="1458646">
                <a:moveTo>
                  <a:pt x="605339" y="0"/>
                </a:moveTo>
                <a:lnTo>
                  <a:pt x="0" y="0"/>
                </a:lnTo>
                <a:lnTo>
                  <a:pt x="0" y="1458647"/>
                </a:lnTo>
                <a:lnTo>
                  <a:pt x="605339" y="1458647"/>
                </a:lnTo>
                <a:lnTo>
                  <a:pt x="6053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334633" y="7390216"/>
            <a:ext cx="306516" cy="1304321"/>
          </a:xfrm>
          <a:custGeom>
            <a:avLst/>
            <a:gdLst/>
            <a:ahLst/>
            <a:cxnLst/>
            <a:rect l="l" t="t" r="r" b="b"/>
            <a:pathLst>
              <a:path w="306516" h="1304321">
                <a:moveTo>
                  <a:pt x="0" y="0"/>
                </a:moveTo>
                <a:lnTo>
                  <a:pt x="306515" y="0"/>
                </a:lnTo>
                <a:lnTo>
                  <a:pt x="306515" y="1304321"/>
                </a:lnTo>
                <a:lnTo>
                  <a:pt x="0" y="1304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3455429" y="3771900"/>
            <a:ext cx="9648556" cy="2585899"/>
            <a:chOff x="0" y="0"/>
            <a:chExt cx="2541184" cy="6396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41183" cy="639631"/>
            </a:xfrm>
            <a:custGeom>
              <a:avLst/>
              <a:gdLst/>
              <a:ahLst/>
              <a:cxnLst/>
              <a:rect l="l" t="t" r="r" b="b"/>
              <a:pathLst>
                <a:path w="2541183" h="639631">
                  <a:moveTo>
                    <a:pt x="16048" y="0"/>
                  </a:moveTo>
                  <a:lnTo>
                    <a:pt x="2525136" y="0"/>
                  </a:lnTo>
                  <a:cubicBezTo>
                    <a:pt x="2533999" y="0"/>
                    <a:pt x="2541183" y="7185"/>
                    <a:pt x="2541183" y="16048"/>
                  </a:cubicBezTo>
                  <a:lnTo>
                    <a:pt x="2541183" y="623583"/>
                  </a:lnTo>
                  <a:cubicBezTo>
                    <a:pt x="2541183" y="627839"/>
                    <a:pt x="2539493" y="631921"/>
                    <a:pt x="2536483" y="634930"/>
                  </a:cubicBezTo>
                  <a:cubicBezTo>
                    <a:pt x="2533474" y="637940"/>
                    <a:pt x="2529392" y="639631"/>
                    <a:pt x="2525136" y="639631"/>
                  </a:cubicBezTo>
                  <a:lnTo>
                    <a:pt x="16048" y="639631"/>
                  </a:lnTo>
                  <a:cubicBezTo>
                    <a:pt x="11792" y="639631"/>
                    <a:pt x="7710" y="637940"/>
                    <a:pt x="4700" y="634930"/>
                  </a:cubicBezTo>
                  <a:cubicBezTo>
                    <a:pt x="1691" y="631921"/>
                    <a:pt x="0" y="627839"/>
                    <a:pt x="0" y="623583"/>
                  </a:cubicBezTo>
                  <a:lnTo>
                    <a:pt x="0" y="16048"/>
                  </a:lnTo>
                  <a:cubicBezTo>
                    <a:pt x="0" y="11792"/>
                    <a:pt x="1691" y="7710"/>
                    <a:pt x="4700" y="4700"/>
                  </a:cubicBezTo>
                  <a:cubicBezTo>
                    <a:pt x="7710" y="1691"/>
                    <a:pt x="11792" y="0"/>
                    <a:pt x="16048" y="0"/>
                  </a:cubicBezTo>
                  <a:close/>
                </a:path>
              </a:pathLst>
            </a:custGeom>
            <a:solidFill>
              <a:srgbClr val="E2007A"/>
            </a:solidFill>
            <a:ln w="19050" cap="sq">
              <a:solidFill>
                <a:srgbClr val="E2007A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2541184" cy="763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0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Specifika IT veřejných zakázek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57400" y="2375135"/>
            <a:ext cx="12246455" cy="847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IT </a:t>
            </a:r>
            <a:r>
              <a:rPr lang="en-US" sz="4499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není</a:t>
            </a:r>
            <a:r>
              <a:rPr lang="en-US" sz="4499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499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komodita</a:t>
            </a:r>
            <a:r>
              <a:rPr lang="en-US" sz="4499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14535" y="7398579"/>
            <a:ext cx="14985574" cy="1327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Informační/kompetenční nerovnováha mezi dodavatelem, zadavatelem a reálným uživatelem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72210" y="4022253"/>
            <a:ext cx="10960361" cy="2020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Dlouhý životní cyklus </a:t>
            </a:r>
          </a:p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Vysoké riziko selhání </a:t>
            </a:r>
          </a:p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Cena řeší „kolik“ a ne „jak“ a s „jakým dopadem“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77830" y="5804291"/>
            <a:ext cx="541345" cy="419091"/>
          </a:xfrm>
          <a:custGeom>
            <a:avLst/>
            <a:gdLst/>
            <a:ahLst/>
            <a:cxnLst/>
            <a:rect l="l" t="t" r="r" b="b"/>
            <a:pathLst>
              <a:path w="541345" h="419091">
                <a:moveTo>
                  <a:pt x="0" y="0"/>
                </a:moveTo>
                <a:lnTo>
                  <a:pt x="541345" y="0"/>
                </a:lnTo>
                <a:lnTo>
                  <a:pt x="541345" y="419091"/>
                </a:lnTo>
                <a:lnTo>
                  <a:pt x="0" y="419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 IT veřejných zakázek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37079" y="2979018"/>
            <a:ext cx="14013841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dirty="0">
                <a:solidFill>
                  <a:srgbClr val="FFFFFF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KVALITA JAKO DŮLEŽITÉ A LEGITIMNÍ KRITÉRIUM EKONOMICKÉ VÝHODNOSTI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20201" y="5645431"/>
            <a:ext cx="15867799" cy="2948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vendor lock-in</a:t>
            </a:r>
          </a:p>
          <a:p>
            <a:pPr algn="l">
              <a:lnSpc>
                <a:spcPts val="5706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technologický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dluh</a:t>
            </a:r>
            <a:endParaRPr lang="en-US" sz="4076" dirty="0">
              <a:solidFill>
                <a:srgbClr val="000000"/>
              </a:solidFill>
              <a:latin typeface="Good Headline Pro 2"/>
              <a:ea typeface="Good Headline Pro 2"/>
              <a:cs typeface="Good Headline Pro 2"/>
              <a:sym typeface="Good Headline Pro 2"/>
            </a:endParaRPr>
          </a:p>
          <a:p>
            <a:pPr algn="l">
              <a:lnSpc>
                <a:spcPts val="5706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nekvalitní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architektura</a:t>
            </a:r>
            <a:endParaRPr lang="en-US" sz="4076" dirty="0">
              <a:solidFill>
                <a:srgbClr val="000000"/>
              </a:solidFill>
              <a:latin typeface="Good Headline Pro 2"/>
              <a:ea typeface="Good Headline Pro 2"/>
              <a:cs typeface="Good Headline Pro 2"/>
              <a:sym typeface="Good Headline Pro 2"/>
            </a:endParaRPr>
          </a:p>
          <a:p>
            <a:pPr algn="l">
              <a:lnSpc>
                <a:spcPts val="5706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problémy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při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provozu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a </a:t>
            </a:r>
            <a:r>
              <a:rPr lang="en-US" sz="4076" dirty="0" err="1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rozvoji</a:t>
            </a:r>
            <a:r>
              <a:rPr lang="en-US" sz="4076" dirty="0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06934" y="4821274"/>
            <a:ext cx="7122465" cy="62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Problémy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jen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076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cenu</a:t>
            </a:r>
            <a:r>
              <a:rPr lang="en-US" sz="4076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: </a:t>
            </a:r>
          </a:p>
        </p:txBody>
      </p:sp>
      <p:sp>
        <p:nvSpPr>
          <p:cNvPr id="8" name="Freeform 8"/>
          <p:cNvSpPr/>
          <p:nvPr/>
        </p:nvSpPr>
        <p:spPr>
          <a:xfrm>
            <a:off x="1677830" y="6512886"/>
            <a:ext cx="541345" cy="419091"/>
          </a:xfrm>
          <a:custGeom>
            <a:avLst/>
            <a:gdLst/>
            <a:ahLst/>
            <a:cxnLst/>
            <a:rect l="l" t="t" r="r" b="b"/>
            <a:pathLst>
              <a:path w="541345" h="419091">
                <a:moveTo>
                  <a:pt x="0" y="0"/>
                </a:moveTo>
                <a:lnTo>
                  <a:pt x="541345" y="0"/>
                </a:lnTo>
                <a:lnTo>
                  <a:pt x="541345" y="419091"/>
                </a:lnTo>
                <a:lnTo>
                  <a:pt x="0" y="419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677830" y="7277100"/>
            <a:ext cx="541345" cy="419091"/>
          </a:xfrm>
          <a:custGeom>
            <a:avLst/>
            <a:gdLst/>
            <a:ahLst/>
            <a:cxnLst/>
            <a:rect l="l" t="t" r="r" b="b"/>
            <a:pathLst>
              <a:path w="541345" h="419091">
                <a:moveTo>
                  <a:pt x="0" y="0"/>
                </a:moveTo>
                <a:lnTo>
                  <a:pt x="541345" y="0"/>
                </a:lnTo>
                <a:lnTo>
                  <a:pt x="541345" y="419091"/>
                </a:lnTo>
                <a:lnTo>
                  <a:pt x="0" y="419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677830" y="8036063"/>
            <a:ext cx="541345" cy="419091"/>
          </a:xfrm>
          <a:custGeom>
            <a:avLst/>
            <a:gdLst/>
            <a:ahLst/>
            <a:cxnLst/>
            <a:rect l="l" t="t" r="r" b="b"/>
            <a:pathLst>
              <a:path w="541345" h="419091">
                <a:moveTo>
                  <a:pt x="0" y="0"/>
                </a:moveTo>
                <a:lnTo>
                  <a:pt x="541345" y="0"/>
                </a:lnTo>
                <a:lnTo>
                  <a:pt x="541345" y="419091"/>
                </a:lnTo>
                <a:lnTo>
                  <a:pt x="0" y="419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A0A8BA5-911D-52B1-843A-91655212F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30" y="2689061"/>
            <a:ext cx="14970822" cy="1428750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C2722C55-2509-55DC-0891-01B7654DEAC5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698837" y="4518524"/>
            <a:ext cx="782570" cy="782570"/>
          </a:xfrm>
          <a:custGeom>
            <a:avLst/>
            <a:gdLst/>
            <a:ahLst/>
            <a:cxnLst/>
            <a:rect l="l" t="t" r="r" b="b"/>
            <a:pathLst>
              <a:path w="782570" h="782570">
                <a:moveTo>
                  <a:pt x="0" y="0"/>
                </a:moveTo>
                <a:lnTo>
                  <a:pt x="782570" y="0"/>
                </a:lnTo>
                <a:lnTo>
                  <a:pt x="782570" y="782569"/>
                </a:lnTo>
                <a:lnTo>
                  <a:pt x="0" y="7825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2743200" y="5846970"/>
            <a:ext cx="693844" cy="844863"/>
          </a:xfrm>
          <a:custGeom>
            <a:avLst/>
            <a:gdLst/>
            <a:ahLst/>
            <a:cxnLst/>
            <a:rect l="l" t="t" r="r" b="b"/>
            <a:pathLst>
              <a:path w="693844" h="844863">
                <a:moveTo>
                  <a:pt x="0" y="0"/>
                </a:moveTo>
                <a:lnTo>
                  <a:pt x="693844" y="0"/>
                </a:lnTo>
                <a:lnTo>
                  <a:pt x="693844" y="844863"/>
                </a:lnTo>
                <a:lnTo>
                  <a:pt x="0" y="8448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2617914" y="7263333"/>
            <a:ext cx="944417" cy="944417"/>
          </a:xfrm>
          <a:custGeom>
            <a:avLst/>
            <a:gdLst/>
            <a:ahLst/>
            <a:cxnLst/>
            <a:rect l="l" t="t" r="r" b="b"/>
            <a:pathLst>
              <a:path w="944417" h="944417">
                <a:moveTo>
                  <a:pt x="0" y="0"/>
                </a:moveTo>
                <a:lnTo>
                  <a:pt x="944416" y="0"/>
                </a:lnTo>
                <a:lnTo>
                  <a:pt x="944416" y="944417"/>
                </a:lnTo>
                <a:lnTo>
                  <a:pt x="0" y="9444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Typické obavy zadavatelů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50513"/>
            <a:ext cx="12111266" cy="1327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Hodnocení na kvalitu je náročnější a bohužel i rizikovější proces </a:t>
            </a:r>
          </a:p>
          <a:p>
            <a:pPr algn="ctr">
              <a:lnSpc>
                <a:spcPts val="5039"/>
              </a:lnSpc>
            </a:pPr>
            <a:endParaRPr lang="en-US" sz="3599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883195" y="4536707"/>
            <a:ext cx="7122465" cy="782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4076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„ÚOHS nám to zruší“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83195" y="5909545"/>
            <a:ext cx="10170875" cy="782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4076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„Neobhájíme subjektivní hodnocení“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83195" y="7375685"/>
            <a:ext cx="10170875" cy="782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6"/>
              </a:lnSpc>
            </a:pPr>
            <a:r>
              <a:rPr lang="en-US" sz="4076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„Nejsme IT experti a nemáme na to tým“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9FAE21A-153E-6CA1-264B-A83B62766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212787"/>
            <a:ext cx="12111266" cy="1486653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28FC29B5-BCEE-419B-BBCF-336A533EA8D1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444339" y="4347611"/>
            <a:ext cx="13183749" cy="3145010"/>
            <a:chOff x="0" y="0"/>
            <a:chExt cx="3419382" cy="8283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19382" cy="828315"/>
            </a:xfrm>
            <a:custGeom>
              <a:avLst/>
              <a:gdLst/>
              <a:ahLst/>
              <a:cxnLst/>
              <a:rect l="l" t="t" r="r" b="b"/>
              <a:pathLst>
                <a:path w="3419382" h="828315">
                  <a:moveTo>
                    <a:pt x="30412" y="0"/>
                  </a:moveTo>
                  <a:lnTo>
                    <a:pt x="3388970" y="0"/>
                  </a:lnTo>
                  <a:cubicBezTo>
                    <a:pt x="3405766" y="0"/>
                    <a:pt x="3419382" y="13616"/>
                    <a:pt x="3419382" y="30412"/>
                  </a:cubicBezTo>
                  <a:lnTo>
                    <a:pt x="3419382" y="797903"/>
                  </a:lnTo>
                  <a:cubicBezTo>
                    <a:pt x="3419382" y="805969"/>
                    <a:pt x="3416178" y="813704"/>
                    <a:pt x="3410474" y="819408"/>
                  </a:cubicBezTo>
                  <a:cubicBezTo>
                    <a:pt x="3404771" y="825111"/>
                    <a:pt x="3397036" y="828315"/>
                    <a:pt x="3388970" y="828315"/>
                  </a:cubicBezTo>
                  <a:lnTo>
                    <a:pt x="30412" y="828315"/>
                  </a:lnTo>
                  <a:cubicBezTo>
                    <a:pt x="13616" y="828315"/>
                    <a:pt x="0" y="814699"/>
                    <a:pt x="0" y="797903"/>
                  </a:cubicBezTo>
                  <a:lnTo>
                    <a:pt x="0" y="30412"/>
                  </a:lnTo>
                  <a:cubicBezTo>
                    <a:pt x="0" y="22346"/>
                    <a:pt x="3204" y="14611"/>
                    <a:pt x="8907" y="8907"/>
                  </a:cubicBezTo>
                  <a:cubicBezTo>
                    <a:pt x="14611" y="3204"/>
                    <a:pt x="22346" y="0"/>
                    <a:pt x="30412" y="0"/>
                  </a:cubicBezTo>
                  <a:close/>
                </a:path>
              </a:pathLst>
            </a:custGeom>
            <a:solidFill>
              <a:srgbClr val="E1E1E1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3419382" cy="9330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874872" y="4758141"/>
            <a:ext cx="590435" cy="484895"/>
          </a:xfrm>
          <a:custGeom>
            <a:avLst/>
            <a:gdLst/>
            <a:ahLst/>
            <a:cxnLst/>
            <a:rect l="l" t="t" r="r" b="b"/>
            <a:pathLst>
              <a:path w="590435" h="484895">
                <a:moveTo>
                  <a:pt x="0" y="0"/>
                </a:moveTo>
                <a:lnTo>
                  <a:pt x="590436" y="0"/>
                </a:lnTo>
                <a:lnTo>
                  <a:pt x="590436" y="484895"/>
                </a:lnTo>
                <a:lnTo>
                  <a:pt x="0" y="484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2874872" y="5631044"/>
            <a:ext cx="590435" cy="484895"/>
          </a:xfrm>
          <a:custGeom>
            <a:avLst/>
            <a:gdLst/>
            <a:ahLst/>
            <a:cxnLst/>
            <a:rect l="l" t="t" r="r" b="b"/>
            <a:pathLst>
              <a:path w="590435" h="484895">
                <a:moveTo>
                  <a:pt x="0" y="0"/>
                </a:moveTo>
                <a:lnTo>
                  <a:pt x="590436" y="0"/>
                </a:lnTo>
                <a:lnTo>
                  <a:pt x="590436" y="484895"/>
                </a:lnTo>
                <a:lnTo>
                  <a:pt x="0" y="484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2874872" y="6503946"/>
            <a:ext cx="590435" cy="484895"/>
          </a:xfrm>
          <a:custGeom>
            <a:avLst/>
            <a:gdLst/>
            <a:ahLst/>
            <a:cxnLst/>
            <a:rect l="l" t="t" r="r" b="b"/>
            <a:pathLst>
              <a:path w="590435" h="484895">
                <a:moveTo>
                  <a:pt x="0" y="0"/>
                </a:moveTo>
                <a:lnTo>
                  <a:pt x="590436" y="0"/>
                </a:lnTo>
                <a:lnTo>
                  <a:pt x="590436" y="484895"/>
                </a:lnTo>
                <a:lnTo>
                  <a:pt x="0" y="484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9422894" y="8634875"/>
            <a:ext cx="4051131" cy="1098818"/>
          </a:xfrm>
          <a:custGeom>
            <a:avLst/>
            <a:gdLst/>
            <a:ahLst/>
            <a:cxnLst/>
            <a:rect l="l" t="t" r="r" b="b"/>
            <a:pathLst>
              <a:path w="4051131" h="1098818">
                <a:moveTo>
                  <a:pt x="0" y="0"/>
                </a:moveTo>
                <a:lnTo>
                  <a:pt x="4051131" y="0"/>
                </a:lnTo>
                <a:lnTo>
                  <a:pt x="4051131" y="1098818"/>
                </a:lnTo>
                <a:lnTo>
                  <a:pt x="0" y="1098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516" t="-60292" r="-17007" b="-5995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5356915" y="8919463"/>
            <a:ext cx="3277434" cy="707260"/>
          </a:xfrm>
          <a:custGeom>
            <a:avLst/>
            <a:gdLst/>
            <a:ahLst/>
            <a:cxnLst/>
            <a:rect l="l" t="t" r="r" b="b"/>
            <a:pathLst>
              <a:path w="3277434" h="707260">
                <a:moveTo>
                  <a:pt x="0" y="0"/>
                </a:moveTo>
                <a:lnTo>
                  <a:pt x="3277434" y="0"/>
                </a:lnTo>
                <a:lnTo>
                  <a:pt x="3277434" y="707260"/>
                </a:lnTo>
                <a:lnTo>
                  <a:pt x="0" y="7072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TextBox 11"/>
          <p:cNvSpPr txBox="1"/>
          <p:nvPr/>
        </p:nvSpPr>
        <p:spPr>
          <a:xfrm>
            <a:off x="1028700" y="772090"/>
            <a:ext cx="13025370" cy="1846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Case study</a:t>
            </a:r>
          </a:p>
          <a:p>
            <a:pPr algn="l">
              <a:lnSpc>
                <a:spcPts val="5405"/>
              </a:lnSpc>
            </a:pPr>
            <a:r>
              <a:rPr lang="en-US" sz="470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Rámcové dohody na vývoj IT systémů MMR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37251" y="3405138"/>
            <a:ext cx="12111266" cy="755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Rámcové dohody: bodyshopping a vývoj IT systémů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46572" y="4475808"/>
            <a:ext cx="12111266" cy="2612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9"/>
              </a:lnSpc>
            </a:pPr>
            <a:r>
              <a:rPr lang="en-US" sz="39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Spolupráce s Asociací softwarových agentur z. s. (ASWA) </a:t>
            </a:r>
          </a:p>
          <a:p>
            <a:pPr algn="l">
              <a:lnSpc>
                <a:spcPts val="6879"/>
              </a:lnSpc>
            </a:pPr>
            <a:r>
              <a:rPr lang="en-US" sz="39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Návrh kvalitativních kritérií ze strany IT odborníků </a:t>
            </a:r>
          </a:p>
          <a:p>
            <a:pPr algn="l">
              <a:lnSpc>
                <a:spcPts val="6879"/>
              </a:lnSpc>
            </a:pPr>
            <a:r>
              <a:rPr lang="en-US" sz="39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Právní ukotvení a precizace procesu </a:t>
            </a: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BEB6EAE7-B992-BDC8-8301-A6EB6AC5746C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38667" y="3988170"/>
            <a:ext cx="9259004" cy="3499936"/>
            <a:chOff x="0" y="0"/>
            <a:chExt cx="2438585" cy="9217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585" cy="921794"/>
            </a:xfrm>
            <a:custGeom>
              <a:avLst/>
              <a:gdLst/>
              <a:ahLst/>
              <a:cxnLst/>
              <a:rect l="l" t="t" r="r" b="b"/>
              <a:pathLst>
                <a:path w="2438585" h="921794">
                  <a:moveTo>
                    <a:pt x="42644" y="0"/>
                  </a:moveTo>
                  <a:lnTo>
                    <a:pt x="2395942" y="0"/>
                  </a:lnTo>
                  <a:cubicBezTo>
                    <a:pt x="2407251" y="0"/>
                    <a:pt x="2418098" y="4493"/>
                    <a:pt x="2426095" y="12490"/>
                  </a:cubicBezTo>
                  <a:cubicBezTo>
                    <a:pt x="2434093" y="20487"/>
                    <a:pt x="2438585" y="31334"/>
                    <a:pt x="2438585" y="42644"/>
                  </a:cubicBezTo>
                  <a:lnTo>
                    <a:pt x="2438585" y="879150"/>
                  </a:lnTo>
                  <a:cubicBezTo>
                    <a:pt x="2438585" y="890460"/>
                    <a:pt x="2434093" y="901307"/>
                    <a:pt x="2426095" y="909304"/>
                  </a:cubicBezTo>
                  <a:cubicBezTo>
                    <a:pt x="2418098" y="917301"/>
                    <a:pt x="2407251" y="921794"/>
                    <a:pt x="2395942" y="921794"/>
                  </a:cubicBezTo>
                  <a:lnTo>
                    <a:pt x="42644" y="921794"/>
                  </a:lnTo>
                  <a:cubicBezTo>
                    <a:pt x="31334" y="921794"/>
                    <a:pt x="20487" y="917301"/>
                    <a:pt x="12490" y="909304"/>
                  </a:cubicBezTo>
                  <a:cubicBezTo>
                    <a:pt x="4493" y="901307"/>
                    <a:pt x="0" y="890460"/>
                    <a:pt x="0" y="879150"/>
                  </a:cubicBezTo>
                  <a:lnTo>
                    <a:pt x="0" y="42644"/>
                  </a:lnTo>
                  <a:cubicBezTo>
                    <a:pt x="0" y="31334"/>
                    <a:pt x="4493" y="20487"/>
                    <a:pt x="12490" y="12490"/>
                  </a:cubicBezTo>
                  <a:cubicBezTo>
                    <a:pt x="20487" y="4493"/>
                    <a:pt x="31334" y="0"/>
                    <a:pt x="42644" y="0"/>
                  </a:cubicBezTo>
                  <a:close/>
                </a:path>
              </a:pathLst>
            </a:custGeom>
            <a:solidFill>
              <a:srgbClr val="E2007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2438585" cy="1026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772090"/>
            <a:ext cx="13025370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 dirty="0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Case study</a:t>
            </a:r>
          </a:p>
          <a:p>
            <a:pPr algn="l">
              <a:lnSpc>
                <a:spcPts val="5405"/>
              </a:lnSpc>
            </a:pPr>
            <a:r>
              <a:rPr lang="en-US" sz="47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Rámcové</a:t>
            </a:r>
            <a:r>
              <a:rPr lang="en-US" sz="47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7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dohody</a:t>
            </a:r>
            <a:r>
              <a:rPr lang="en-US" sz="47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7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na</a:t>
            </a:r>
            <a:r>
              <a:rPr lang="en-US" sz="47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47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vývoj</a:t>
            </a:r>
            <a:r>
              <a:rPr lang="en-US" sz="47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IT </a:t>
            </a:r>
            <a:r>
              <a:rPr lang="en-US" sz="47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systémů</a:t>
            </a:r>
            <a:r>
              <a:rPr lang="en-US" sz="47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MMR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38667" y="3071422"/>
            <a:ext cx="12111266" cy="755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Jaká kritéria nakonec byla zvolena?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36324" y="4024949"/>
            <a:ext cx="9609034" cy="3213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6" lvl="1" indent="-399413" algn="l">
              <a:lnSpc>
                <a:spcPts val="6363"/>
              </a:lnSpc>
              <a:buFont typeface="Arial"/>
              <a:buChar char="•"/>
            </a:pP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Kvalita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řešení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typové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úlohy</a:t>
            </a:r>
            <a:endParaRPr lang="en-US" sz="3699" dirty="0">
              <a:solidFill>
                <a:srgbClr val="FFFFFF"/>
              </a:solidFill>
              <a:latin typeface="Good Headline Pro 2"/>
              <a:ea typeface="Good Headline Pro 2"/>
              <a:cs typeface="Good Headline Pro 2"/>
              <a:sym typeface="Good Headline Pro 2"/>
            </a:endParaRPr>
          </a:p>
          <a:p>
            <a:pPr marL="798826" lvl="1" indent="-399413" algn="l">
              <a:lnSpc>
                <a:spcPts val="6363"/>
              </a:lnSpc>
              <a:buFont typeface="Arial"/>
              <a:buChar char="•"/>
            </a:pP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Pohovory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s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realizačním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týmem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  <a:p>
            <a:pPr marL="798826" lvl="1" indent="-399413" algn="l">
              <a:lnSpc>
                <a:spcPts val="6363"/>
              </a:lnSpc>
              <a:buFont typeface="Arial"/>
              <a:buChar char="•"/>
            </a:pP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Realizační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tým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a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způsob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řízení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projektu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  <a:p>
            <a:pPr marL="798826" lvl="1" indent="-399413" algn="l">
              <a:lnSpc>
                <a:spcPts val="6363"/>
              </a:lnSpc>
              <a:buFont typeface="Arial"/>
              <a:buChar char="•"/>
            </a:pP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Riziko a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jeho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  <a:r>
              <a:rPr lang="en-US" sz="3699" dirty="0" err="1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řízení</a:t>
            </a:r>
            <a:r>
              <a:rPr lang="en-US" sz="3699" dirty="0">
                <a:solidFill>
                  <a:srgbClr val="FFFFFF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89563" y="8360564"/>
            <a:ext cx="15163633" cy="999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Částečně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negativní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zkušenost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MMR s 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kritérii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: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Kvalita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řešení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typové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úlohy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Pohovory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s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realizačním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týmem</a:t>
            </a:r>
            <a:r>
              <a:rPr lang="en-US" sz="3000" dirty="0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67471" y="8420100"/>
            <a:ext cx="224434" cy="1019329"/>
          </a:xfrm>
          <a:custGeom>
            <a:avLst/>
            <a:gdLst/>
            <a:ahLst/>
            <a:cxnLst/>
            <a:rect l="l" t="t" r="r" b="b"/>
            <a:pathLst>
              <a:path w="224434" h="955040">
                <a:moveTo>
                  <a:pt x="0" y="0"/>
                </a:moveTo>
                <a:lnTo>
                  <a:pt x="224435" y="0"/>
                </a:lnTo>
                <a:lnTo>
                  <a:pt x="224435" y="955040"/>
                </a:lnTo>
                <a:lnTo>
                  <a:pt x="0" y="9550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AD3BF8E1-1C3F-FF56-A0C8-CDA46E28C0D0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365880" y="4107216"/>
            <a:ext cx="925742" cy="481386"/>
          </a:xfrm>
          <a:custGeom>
            <a:avLst/>
            <a:gdLst/>
            <a:ahLst/>
            <a:cxnLst/>
            <a:rect l="l" t="t" r="r" b="b"/>
            <a:pathLst>
              <a:path w="925742" h="481386">
                <a:moveTo>
                  <a:pt x="0" y="0"/>
                </a:moveTo>
                <a:lnTo>
                  <a:pt x="925742" y="0"/>
                </a:lnTo>
                <a:lnTo>
                  <a:pt x="925742" y="481386"/>
                </a:lnTo>
                <a:lnTo>
                  <a:pt x="0" y="4813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028700" y="772090"/>
            <a:ext cx="13025370" cy="116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E6007E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Rozhodovací praxe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59402" y="2718451"/>
            <a:ext cx="12111266" cy="1460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Zadavatel má právo hodnotit subjektivně:</a:t>
            </a:r>
          </a:p>
          <a:p>
            <a:pPr algn="just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Good Headline Pro 1"/>
              <a:ea typeface="Good Headline Pro 1"/>
              <a:cs typeface="Good Headline Pro 1"/>
              <a:sym typeface="Good Headline Pro 1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71577" y="3767317"/>
            <a:ext cx="9660189" cy="327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076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předem vymezená kritéria (transparentnost) </a:t>
            </a:r>
          </a:p>
          <a:p>
            <a:pPr algn="l">
              <a:lnSpc>
                <a:spcPts val="6440"/>
              </a:lnSpc>
            </a:pPr>
            <a:r>
              <a:rPr lang="en-US" sz="4076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srozumitelnost</a:t>
            </a:r>
          </a:p>
          <a:p>
            <a:pPr algn="l">
              <a:lnSpc>
                <a:spcPts val="6440"/>
              </a:lnSpc>
            </a:pPr>
            <a:r>
              <a:rPr lang="en-US" sz="4076">
                <a:solidFill>
                  <a:srgbClr val="000000"/>
                </a:solidFill>
                <a:latin typeface="Good Headline Pro 2"/>
                <a:ea typeface="Good Headline Pro 2"/>
                <a:cs typeface="Good Headline Pro 2"/>
                <a:sym typeface="Good Headline Pro 2"/>
              </a:rPr>
              <a:t>přezkoumatelnost</a:t>
            </a:r>
          </a:p>
          <a:p>
            <a:pPr algn="l">
              <a:lnSpc>
                <a:spcPts val="6440"/>
              </a:lnSpc>
            </a:pPr>
            <a:endParaRPr lang="en-US" sz="4076">
              <a:solidFill>
                <a:srgbClr val="000000"/>
              </a:solidFill>
              <a:latin typeface="Good Headline Pro 2"/>
              <a:ea typeface="Good Headline Pro 2"/>
              <a:cs typeface="Good Headline Pro 2"/>
              <a:sym typeface="Good Headline Pro 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65880" y="4934238"/>
            <a:ext cx="925742" cy="481386"/>
          </a:xfrm>
          <a:custGeom>
            <a:avLst/>
            <a:gdLst/>
            <a:ahLst/>
            <a:cxnLst/>
            <a:rect l="l" t="t" r="r" b="b"/>
            <a:pathLst>
              <a:path w="925742" h="481386">
                <a:moveTo>
                  <a:pt x="0" y="0"/>
                </a:moveTo>
                <a:lnTo>
                  <a:pt x="925742" y="0"/>
                </a:lnTo>
                <a:lnTo>
                  <a:pt x="925742" y="481386"/>
                </a:lnTo>
                <a:lnTo>
                  <a:pt x="0" y="4813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1365880" y="5761260"/>
            <a:ext cx="925742" cy="481386"/>
          </a:xfrm>
          <a:custGeom>
            <a:avLst/>
            <a:gdLst/>
            <a:ahLst/>
            <a:cxnLst/>
            <a:rect l="l" t="t" r="r" b="b"/>
            <a:pathLst>
              <a:path w="925742" h="481386">
                <a:moveTo>
                  <a:pt x="0" y="0"/>
                </a:moveTo>
                <a:lnTo>
                  <a:pt x="925742" y="0"/>
                </a:lnTo>
                <a:lnTo>
                  <a:pt x="925742" y="481386"/>
                </a:lnTo>
                <a:lnTo>
                  <a:pt x="0" y="4813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828751" y="7999722"/>
            <a:ext cx="14824391" cy="779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66"/>
              </a:lnSpc>
              <a:spcBef>
                <a:spcPct val="0"/>
              </a:spcBef>
            </a:pPr>
            <a:r>
              <a:rPr lang="en-US" sz="3776">
                <a:solidFill>
                  <a:srgbClr val="000000"/>
                </a:solidFill>
                <a:latin typeface="Good Headline Pro 1"/>
                <a:ea typeface="Good Headline Pro 1"/>
                <a:cs typeface="Good Headline Pro 1"/>
                <a:sym typeface="Good Headline Pro 1"/>
              </a:rPr>
              <a:t>Zákon nevyžaduje exaktní, matematické měření a bodování „za každou větu“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212622" y="7866372"/>
            <a:ext cx="306516" cy="1304321"/>
          </a:xfrm>
          <a:custGeom>
            <a:avLst/>
            <a:gdLst/>
            <a:ahLst/>
            <a:cxnLst/>
            <a:rect l="l" t="t" r="r" b="b"/>
            <a:pathLst>
              <a:path w="306516" h="1304321">
                <a:moveTo>
                  <a:pt x="0" y="0"/>
                </a:moveTo>
                <a:lnTo>
                  <a:pt x="306516" y="0"/>
                </a:lnTo>
                <a:lnTo>
                  <a:pt x="306516" y="1304322"/>
                </a:lnTo>
                <a:lnTo>
                  <a:pt x="0" y="13043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40E399E-4D94-334C-C1C9-54AC47BD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03" y="2521590"/>
            <a:ext cx="9293287" cy="1304321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8C32B79B-E041-E53B-155B-C329E5A7F445}"/>
              </a:ext>
            </a:extLst>
          </p:cNvPr>
          <p:cNvSpPr/>
          <p:nvPr/>
        </p:nvSpPr>
        <p:spPr>
          <a:xfrm>
            <a:off x="14173200" y="592289"/>
            <a:ext cx="3086101" cy="703111"/>
          </a:xfrm>
          <a:custGeom>
            <a:avLst/>
            <a:gdLst/>
            <a:ahLst/>
            <a:cxnLst/>
            <a:rect l="l" t="t" r="r" b="b"/>
            <a:pathLst>
              <a:path w="2430393" h="569153">
                <a:moveTo>
                  <a:pt x="0" y="0"/>
                </a:moveTo>
                <a:lnTo>
                  <a:pt x="2430393" y="0"/>
                </a:lnTo>
                <a:lnTo>
                  <a:pt x="2430393" y="569152"/>
                </a:lnTo>
                <a:lnTo>
                  <a:pt x="0" y="569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740</Words>
  <Application>Microsoft Office PowerPoint</Application>
  <PresentationFormat>Vlastní</PresentationFormat>
  <Paragraphs>102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Good Headline Pro 2</vt:lpstr>
      <vt:lpstr>Good Headline Pro 1</vt:lpstr>
      <vt:lpstr>Calibri</vt:lpstr>
      <vt:lpstr>Gustan Bold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veřejné zakázky - Pavel</dc:title>
  <dc:creator>Vojtěch Orlík</dc:creator>
  <cp:lastModifiedBy>Vojtěch Orlík</cp:lastModifiedBy>
  <cp:revision>8</cp:revision>
  <dcterms:created xsi:type="dcterms:W3CDTF">2006-08-16T00:00:00Z</dcterms:created>
  <dcterms:modified xsi:type="dcterms:W3CDTF">2026-04-27T21:00:51Z</dcterms:modified>
  <dc:identifier>DAHHrr8J-zc</dc:identifier>
</cp:coreProperties>
</file>