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93" r:id="rId3"/>
    <p:sldId id="378" r:id="rId4"/>
    <p:sldId id="381" r:id="rId5"/>
    <p:sldId id="382" r:id="rId6"/>
    <p:sldId id="379" r:id="rId7"/>
    <p:sldId id="385" r:id="rId8"/>
    <p:sldId id="389" r:id="rId9"/>
    <p:sldId id="383" r:id="rId10"/>
    <p:sldId id="387" r:id="rId11"/>
    <p:sldId id="390" r:id="rId12"/>
    <p:sldId id="374" r:id="rId13"/>
    <p:sldId id="257" r:id="rId1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506F"/>
    <a:srgbClr val="D46D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4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8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D5138168-CFC9-43A4-A6D5-771487BF64D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4" y="4776930"/>
            <a:ext cx="5437827" cy="3908682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815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F9184B3F-D383-492E-88DC-A7179C8188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63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74341F-6859-4C3E-9B49-865479005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33EA24-ED66-4D62-8405-1817BF60F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C0F702-A3BA-40DA-8A35-7F47B0482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FC0215-5FA9-48C5-B76A-B863D5CF1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3181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3DD871-C166-49EF-BCFA-2A0B356ED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6208F7C-A4C6-4AED-9A7F-B9D40F31A0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22D2138-F5D1-449E-958D-A06C88CF1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CCEF56-3649-428A-932C-2724F333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7A23600-3E42-4B1C-80C8-11B1D947E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822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F746F-933B-4E12-808E-EB81E8792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9BFF3C3-76F0-4FE0-9A11-723907B1CD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CE00F3-4A45-489E-9DF1-9D82686A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24D3AA-6A76-4616-9473-6E1C4EFCC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874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1C8559A-92D7-4287-A491-CF4CE96BC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E83513-BAC1-4CE6-92FC-04316D258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C437C0-1F8E-49DF-8B84-1684307D4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9F3ADA-215C-4F9B-B149-FAE5FAB3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307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3FE012-DFAF-491C-9CCE-C9F0F480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3E194C-4BB7-404D-B4F2-EACE5DB1E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A46BFF-1914-476B-8CD1-53EF5C0CE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D6B0E8-CE9B-41E6-BE93-B69C7A99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6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exteriér, obloha, strom, budova&#10;&#10;Popis byl vytvořen automaticky">
            <a:extLst>
              <a:ext uri="{FF2B5EF4-FFF2-40B4-BE49-F238E27FC236}">
                <a16:creationId xmlns:a16="http://schemas.microsoft.com/office/drawing/2014/main" id="{A3921E77-9C50-4C98-B5A6-42BC899115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" r="3752" b="24002"/>
          <a:stretch/>
        </p:blipFill>
        <p:spPr>
          <a:xfrm>
            <a:off x="1" y="-370936"/>
            <a:ext cx="12192000" cy="602123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D12FBCAD-9374-4D12-863F-F969F80375CC}"/>
              </a:ext>
            </a:extLst>
          </p:cNvPr>
          <p:cNvSpPr txBox="1"/>
          <p:nvPr userDrawn="1"/>
        </p:nvSpPr>
        <p:spPr>
          <a:xfrm>
            <a:off x="3133725" y="5787564"/>
            <a:ext cx="5924550" cy="8854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/>
          <a:p>
            <a:r>
              <a:rPr lang="cs-CZ" sz="2400" b="1" dirty="0">
                <a:solidFill>
                  <a:schemeClr val="tx1"/>
                </a:solidFill>
                <a:latin typeface="Gill Sans MT" panose="020B0502020104020203" pitchFamily="34" charset="-18"/>
              </a:rPr>
              <a:t>Státní sociální podpora</a:t>
            </a:r>
          </a:p>
          <a:p>
            <a:r>
              <a:rPr lang="cs-CZ" sz="1600" dirty="0">
                <a:solidFill>
                  <a:schemeClr val="tx1"/>
                </a:solidFill>
                <a:latin typeface="Gill Sans MT" panose="020B0502020104020203" pitchFamily="34" charset="-18"/>
              </a:rPr>
              <a:t>Dávky státní sociální podpory a dávky pěstounské péče</a:t>
            </a:r>
          </a:p>
          <a:p>
            <a:r>
              <a:rPr lang="cs-CZ" sz="1600" i="1" dirty="0">
                <a:solidFill>
                  <a:schemeClr val="tx1"/>
                </a:solidFill>
                <a:latin typeface="Gill Sans MT" panose="020B0502020104020203" pitchFamily="34" charset="-18"/>
              </a:rPr>
              <a:t>prof. JUDr. Věra </a:t>
            </a:r>
            <a:r>
              <a:rPr lang="cs-CZ" sz="1600" i="1" dirty="0" err="1">
                <a:solidFill>
                  <a:schemeClr val="tx1"/>
                </a:solidFill>
                <a:latin typeface="Gill Sans MT" panose="020B0502020104020203" pitchFamily="34" charset="-18"/>
              </a:rPr>
              <a:t>Štangová</a:t>
            </a:r>
            <a:r>
              <a:rPr lang="cs-CZ" sz="1600" i="1" dirty="0">
                <a:solidFill>
                  <a:schemeClr val="tx1"/>
                </a:solidFill>
                <a:latin typeface="Gill Sans MT" panose="020B0502020104020203" pitchFamily="34" charset="-18"/>
              </a:rPr>
              <a:t>, CSc.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187914D-FBAA-4991-B163-70EBB203AE39}"/>
              </a:ext>
            </a:extLst>
          </p:cNvPr>
          <p:cNvCxnSpPr/>
          <p:nvPr userDrawn="1"/>
        </p:nvCxnSpPr>
        <p:spPr>
          <a:xfrm>
            <a:off x="2953096" y="5762625"/>
            <a:ext cx="0" cy="981075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68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4DBAD8-3CC7-4563-971E-4D4F861A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64557EE-42A3-4375-85F6-6946CCFA7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16B916-0389-4948-A07E-6E45A5C9D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16C3DA-AB28-4C68-B353-62F210FD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701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99A55A-1A53-4BBB-8222-A507275CD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971D2-D61A-4BC2-846A-58C9BBA54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6E6C1AC-3A57-4A04-B4D2-47049C28C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668CF6-D7A8-4C79-A03B-5EFB11ED6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9A8147-2030-4614-A9D5-084AD2C3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3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4C5A0-7576-46A1-90B3-7F1EEB3B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6BAE4F-A05B-416B-94B0-44965DB26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45693F1-9B8D-4FA8-80E3-2A33E4A31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F403B9F-F39F-481F-A89E-34C3D6F21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F32B435-2574-4918-9386-5973458494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085A077-77CF-49DE-9711-09AC7568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EAF3D90-4E18-4B4C-B0D9-82A110CD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443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172A4-F95A-438D-A1A1-2B85A17AC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CD59FD6-EDA2-4FCA-8F21-1B81CA66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3041D52-2C95-446E-98E2-713A64B0B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77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42CB126-0867-487F-B98A-C2DA9AB48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D85B3F-B6D1-4D64-9DEB-9503D0E9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860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B5BAC-DE39-4C8C-8B48-3067D9CB0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3488A2-C9EE-4C31-97E7-303B3DB18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E7DF73C-4085-497E-B813-BFC7195C0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5A61BDF-EC78-46A6-8228-29BE72E0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1ECA0E-4D35-43DF-A21F-A7BD9D8E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56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65F79AA-9FA1-4859-9A83-5B6C6489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4107B8-7111-4D0B-885D-F035ACBEA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90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8CB009-14EF-4507-8073-BDD57CF9BF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-18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D5DCB5-0FA9-4D4D-9EA2-3A93F3BE6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-18"/>
              </a:defRPr>
            </a:lvl1pPr>
          </a:lstStyle>
          <a:p>
            <a:fld id="{55198495-D922-4C84-9C05-B0CB6B9CE971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413AC6C-3CC2-4395-B1A6-D26662619244}"/>
              </a:ext>
            </a:extLst>
          </p:cNvPr>
          <p:cNvSpPr/>
          <p:nvPr userDrawn="1"/>
        </p:nvSpPr>
        <p:spPr>
          <a:xfrm flipV="1">
            <a:off x="246000" y="5619162"/>
            <a:ext cx="11700000" cy="21600"/>
          </a:xfrm>
          <a:prstGeom prst="rect">
            <a:avLst/>
          </a:prstGeom>
          <a:solidFill>
            <a:srgbClr val="CD1F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9E0545A6-DB51-4E6A-9DEA-5B3EFA0EDB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9328" y="5868786"/>
            <a:ext cx="2590276" cy="86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2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Gill Sans MT" panose="020B050202010402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1736386" y="1720500"/>
            <a:ext cx="5909292" cy="1171734"/>
            <a:chOff x="0" y="0"/>
            <a:chExt cx="2735873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Doc. JUDr. Jakub Morávek, Ph.D.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Pracovní podmínky pracovníků platforem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Legislativa v pohybu: veřejné zakázky, práce a stavby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73DD7-476F-FC29-F443-CF10AE354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834329-41B7-1D65-D735-0CAA74FB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možné problematické momenty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AA6BDB-B48E-28A3-69A3-D99702E79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7999" y="1524000"/>
            <a:ext cx="6896847" cy="4652963"/>
          </a:xfrm>
        </p:spPr>
        <p:txBody>
          <a:bodyPr>
            <a:normAutofit/>
          </a:bodyPr>
          <a:lstStyle/>
          <a:p>
            <a:r>
              <a:rPr lang="cs-CZ" dirty="0"/>
              <a:t>Dohled nad </a:t>
            </a:r>
            <a:r>
              <a:rPr lang="cs-CZ" dirty="0" err="1"/>
              <a:t>platformovou</a:t>
            </a:r>
            <a:r>
              <a:rPr lang="cs-CZ" dirty="0"/>
              <a:t> prací</a:t>
            </a:r>
          </a:p>
          <a:p>
            <a:pPr lvl="1"/>
            <a:r>
              <a:rPr lang="cs-CZ" sz="2800" dirty="0"/>
              <a:t>Úřad pro ochranu osobních údajů</a:t>
            </a:r>
          </a:p>
          <a:p>
            <a:pPr lvl="1"/>
            <a:r>
              <a:rPr lang="cs-CZ" sz="2800" dirty="0"/>
              <a:t>Inspekce práce</a:t>
            </a:r>
          </a:p>
          <a:p>
            <a:endParaRPr lang="cs-CZ" dirty="0"/>
          </a:p>
          <a:p>
            <a:r>
              <a:rPr lang="cs-CZ" dirty="0"/>
              <a:t>Informační záplava - „vědomé rozhodování“</a:t>
            </a:r>
          </a:p>
          <a:p>
            <a:endParaRPr lang="cs-CZ" dirty="0"/>
          </a:p>
          <a:p>
            <a:r>
              <a:rPr lang="cs-CZ" dirty="0"/>
              <a:t>Odborně způsobilá osoba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6AEF7E-E1D1-9051-B6D8-B32550F06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15411" y="1523999"/>
            <a:ext cx="5181600" cy="4652963"/>
          </a:xfrm>
        </p:spPr>
        <p:txBody>
          <a:bodyPr/>
          <a:lstStyle/>
          <a:p>
            <a:r>
              <a:rPr lang="cs-CZ" dirty="0"/>
              <a:t>Počet ukončených kontrol</a:t>
            </a:r>
          </a:p>
          <a:p>
            <a:pPr lvl="1"/>
            <a:r>
              <a:rPr lang="cs-CZ" dirty="0"/>
              <a:t>2017	-	110</a:t>
            </a:r>
          </a:p>
          <a:p>
            <a:pPr lvl="1"/>
            <a:r>
              <a:rPr lang="cs-CZ" dirty="0"/>
              <a:t>2018	-	89</a:t>
            </a:r>
          </a:p>
          <a:p>
            <a:pPr lvl="1"/>
            <a:r>
              <a:rPr lang="cs-CZ" dirty="0"/>
              <a:t>2019	-	75</a:t>
            </a:r>
          </a:p>
          <a:p>
            <a:pPr lvl="1"/>
            <a:r>
              <a:rPr lang="cs-CZ" dirty="0"/>
              <a:t>2020	-	48</a:t>
            </a:r>
          </a:p>
          <a:p>
            <a:pPr lvl="1"/>
            <a:r>
              <a:rPr lang="cs-CZ" dirty="0"/>
              <a:t>2021	-	43</a:t>
            </a:r>
          </a:p>
          <a:p>
            <a:pPr lvl="1"/>
            <a:r>
              <a:rPr lang="cs-CZ" dirty="0"/>
              <a:t>2022	-	20</a:t>
            </a:r>
          </a:p>
          <a:p>
            <a:pPr lvl="1"/>
            <a:r>
              <a:rPr lang="cs-CZ" dirty="0"/>
              <a:t>2023	-	25</a:t>
            </a:r>
          </a:p>
          <a:p>
            <a:pPr lvl="1"/>
            <a:r>
              <a:rPr lang="cs-CZ" dirty="0"/>
              <a:t>2024	-	12</a:t>
            </a:r>
          </a:p>
          <a:p>
            <a:pPr lvl="1"/>
            <a:r>
              <a:rPr lang="cs-CZ" dirty="0"/>
              <a:t>2025	-	13</a:t>
            </a:r>
          </a:p>
        </p:txBody>
      </p:sp>
    </p:spTree>
    <p:extLst>
      <p:ext uri="{BB962C8B-B14F-4D97-AF65-F5344CB8AC3E}">
        <p14:creationId xmlns:p14="http://schemas.microsoft.com/office/powerpoint/2010/main" val="253149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ED356-241E-03FC-8484-F98A28E8C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3BF12-5977-A809-9B9D-5B8AAE04C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Možná řešení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7E7CA1-79A5-A995-0F59-1934F459ED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7999" y="1825625"/>
            <a:ext cx="11101295" cy="4351338"/>
          </a:xfrm>
        </p:spPr>
        <p:txBody>
          <a:bodyPr>
            <a:normAutofit/>
          </a:bodyPr>
          <a:lstStyle/>
          <a:p>
            <a:r>
              <a:rPr lang="cs-CZ" dirty="0"/>
              <a:t>Zachování stávající definice závislé práce</a:t>
            </a:r>
          </a:p>
          <a:p>
            <a:endParaRPr lang="cs-CZ" dirty="0"/>
          </a:p>
          <a:p>
            <a:r>
              <a:rPr lang="cs-CZ" dirty="0"/>
              <a:t>Odlišná konstrukce domněnky </a:t>
            </a:r>
          </a:p>
          <a:p>
            <a:endParaRPr lang="cs-CZ" dirty="0"/>
          </a:p>
          <a:p>
            <a:r>
              <a:rPr lang="cs-CZ" dirty="0"/>
              <a:t>Vymezení specifického základního pracovněprávního vztahu pro platformy</a:t>
            </a:r>
          </a:p>
          <a:p>
            <a:endParaRPr lang="cs-CZ" dirty="0"/>
          </a:p>
          <a:p>
            <a:r>
              <a:rPr lang="cs-CZ" dirty="0"/>
              <a:t>Efektivní kontrola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20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CA62E1-46CE-4DBD-B309-B2C5987CA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03207"/>
            <a:ext cx="9144000" cy="2387600"/>
          </a:xfrm>
        </p:spPr>
        <p:txBody>
          <a:bodyPr/>
          <a:lstStyle/>
          <a:p>
            <a:r>
              <a:rPr lang="cs-CZ" dirty="0"/>
              <a:t>Děkuji za pozornost</a:t>
            </a:r>
            <a:br>
              <a:rPr lang="cs-CZ" dirty="0"/>
            </a:br>
            <a:br>
              <a:rPr lang="cs-CZ" sz="1800" b="0" dirty="0"/>
            </a:br>
            <a:endParaRPr lang="cs-CZ" sz="1800" b="0" dirty="0"/>
          </a:p>
        </p:txBody>
      </p:sp>
    </p:spTree>
    <p:extLst>
      <p:ext uri="{BB962C8B-B14F-4D97-AF65-F5344CB8AC3E}">
        <p14:creationId xmlns:p14="http://schemas.microsoft.com/office/powerpoint/2010/main" val="381159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4D4FCA-A4ED-0F63-7427-73A2B26A3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2ADF44-E708-E900-2312-2D6753BA8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aJakub</a:t>
            </a: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Obsah obrázku exteriér, obloha, strom, budova&#10;&#10;Popis byl vytvořen automaticky">
            <a:extLst>
              <a:ext uri="{FF2B5EF4-FFF2-40B4-BE49-F238E27FC236}">
                <a16:creationId xmlns:a16="http://schemas.microsoft.com/office/drawing/2014/main" id="{DB3709C8-DE35-220E-0EC2-C44EF791A3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" r="3752" b="24002"/>
          <a:stretch/>
        </p:blipFill>
        <p:spPr>
          <a:xfrm>
            <a:off x="1" y="-370936"/>
            <a:ext cx="12192000" cy="602123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522B6AC-99B1-E14B-6686-33CD1D2E223F}"/>
              </a:ext>
            </a:extLst>
          </p:cNvPr>
          <p:cNvSpPr txBox="1"/>
          <p:nvPr/>
        </p:nvSpPr>
        <p:spPr>
          <a:xfrm>
            <a:off x="2777067" y="5657671"/>
            <a:ext cx="9541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i="1" dirty="0">
                <a:latin typeface="Gill Sans MT" panose="020B0502020104020203" pitchFamily="34" charset="-18"/>
              </a:rPr>
              <a:t>Pracovní podmínky pracovníků platforem</a:t>
            </a:r>
          </a:p>
          <a:p>
            <a:r>
              <a:rPr lang="cs-CZ" sz="2400" i="1" dirty="0">
                <a:latin typeface="Gill Sans MT" panose="020B0502020104020203" pitchFamily="34" charset="-18"/>
              </a:rPr>
              <a:t>doc. JUDr. Jakub Morávek, Ph.D.</a:t>
            </a:r>
          </a:p>
        </p:txBody>
      </p:sp>
    </p:spTree>
    <p:extLst>
      <p:ext uri="{BB962C8B-B14F-4D97-AF65-F5344CB8AC3E}">
        <p14:creationId xmlns:p14="http://schemas.microsoft.com/office/powerpoint/2010/main" val="387316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AB62CE-AEEB-E252-755D-3CDC44CC2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5008"/>
          </a:xfrm>
        </p:spPr>
        <p:txBody>
          <a:bodyPr/>
          <a:lstStyle/>
          <a:p>
            <a:r>
              <a:rPr lang="cs-CZ" dirty="0"/>
              <a:t>Právní úprava </a:t>
            </a:r>
            <a:r>
              <a:rPr lang="cs-CZ" dirty="0" err="1"/>
              <a:t>platformové</a:t>
            </a:r>
            <a:r>
              <a:rPr lang="cs-CZ" dirty="0"/>
              <a:t>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CC9231-5010-219A-10C5-DD4EEF39C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0133"/>
            <a:ext cx="10515600" cy="402642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směrnice Evropského parlamentu a Rady (EU) 2024/2831 </a:t>
            </a:r>
            <a:br>
              <a:rPr lang="cs-CZ" dirty="0"/>
            </a:br>
            <a:r>
              <a:rPr lang="cs-CZ" dirty="0"/>
              <a:t>ze dne 23. října 2024 o zlepšení pracovních podmínek při práci prostřednictvím platformy</a:t>
            </a:r>
          </a:p>
          <a:p>
            <a:endParaRPr lang="cs-CZ" dirty="0"/>
          </a:p>
          <a:p>
            <a:r>
              <a:rPr lang="cs-CZ" dirty="0"/>
              <a:t>transpoziční lhůta </a:t>
            </a:r>
            <a:r>
              <a:rPr lang="cs-CZ" b="1" u="sng" dirty="0"/>
              <a:t>2. prosince 2026</a:t>
            </a:r>
          </a:p>
          <a:p>
            <a:endParaRPr lang="cs-CZ" dirty="0"/>
          </a:p>
          <a:p>
            <a:r>
              <a:rPr lang="cs-CZ" dirty="0"/>
              <a:t>bude zachována nebo to dopadne to jako obvykle? </a:t>
            </a:r>
          </a:p>
          <a:p>
            <a:endParaRPr lang="cs-CZ" dirty="0"/>
          </a:p>
          <a:p>
            <a:r>
              <a:rPr lang="cs-CZ" dirty="0" err="1"/>
              <a:t>VeKLEP</a:t>
            </a:r>
            <a:r>
              <a:rPr lang="cs-CZ" dirty="0"/>
              <a:t> - č.j. předkladatele MPSV-2025/213059-521</a:t>
            </a:r>
          </a:p>
        </p:txBody>
      </p:sp>
    </p:spTree>
    <p:extLst>
      <p:ext uri="{BB962C8B-B14F-4D97-AF65-F5344CB8AC3E}">
        <p14:creationId xmlns:p14="http://schemas.microsoft.com/office/powerpoint/2010/main" val="311201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54B1F1-8076-2ED8-3F61-CA85B97F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Platformová</a:t>
            </a:r>
            <a:r>
              <a:rPr lang="cs-CZ" dirty="0"/>
              <a:t>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3E2BFE-03F1-F61B-8CAD-3E898F041A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Platforma  </a:t>
            </a:r>
          </a:p>
          <a:p>
            <a:endParaRPr lang="cs-CZ" dirty="0"/>
          </a:p>
          <a:p>
            <a:r>
              <a:rPr lang="cs-CZ" dirty="0" err="1"/>
              <a:t>Platformový</a:t>
            </a:r>
            <a:r>
              <a:rPr lang="cs-CZ" dirty="0"/>
              <a:t> zprostředkovatel</a:t>
            </a:r>
          </a:p>
          <a:p>
            <a:endParaRPr lang="cs-CZ" dirty="0"/>
          </a:p>
          <a:p>
            <a:r>
              <a:rPr lang="cs-CZ" dirty="0" err="1"/>
              <a:t>Platformový</a:t>
            </a:r>
            <a:r>
              <a:rPr lang="cs-CZ" dirty="0"/>
              <a:t> pracovník</a:t>
            </a:r>
          </a:p>
          <a:p>
            <a:endParaRPr lang="cs-CZ" dirty="0"/>
          </a:p>
          <a:p>
            <a:r>
              <a:rPr lang="cs-CZ" dirty="0" err="1"/>
              <a:t>Platformový</a:t>
            </a:r>
            <a:r>
              <a:rPr lang="cs-CZ" dirty="0"/>
              <a:t> zaměstnanec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C66AEAE-EADA-6306-C90B-2A8AADA850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Algoritmické řízení</a:t>
            </a:r>
          </a:p>
          <a:p>
            <a:endParaRPr lang="cs-CZ" dirty="0"/>
          </a:p>
          <a:p>
            <a:r>
              <a:rPr lang="cs-CZ" dirty="0"/>
              <a:t>Automatizované monitorovací systémy</a:t>
            </a:r>
          </a:p>
          <a:p>
            <a:endParaRPr lang="cs-CZ" dirty="0"/>
          </a:p>
          <a:p>
            <a:r>
              <a:rPr lang="cs-CZ" dirty="0"/>
              <a:t>Automatizované rozhodovací systémy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10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ACCE0-B865-D1DE-B6CA-464E9B0F8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6258E2-FE93-5F7A-9C48-BE3E83E9A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pracovní platforma</a:t>
            </a:r>
          </a:p>
        </p:txBody>
      </p:sp>
      <p:pic>
        <p:nvPicPr>
          <p:cNvPr id="20" name="Zástupný obsah 19">
            <a:extLst>
              <a:ext uri="{FF2B5EF4-FFF2-40B4-BE49-F238E27FC236}">
                <a16:creationId xmlns:a16="http://schemas.microsoft.com/office/drawing/2014/main" id="{54B4B5E7-E699-A1BE-24D0-DACF3903876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5" y="1690688"/>
            <a:ext cx="2770407" cy="2426155"/>
          </a:xfrm>
          <a:prstGeom prst="rect">
            <a:avLst/>
          </a:prstGeom>
        </p:spPr>
      </p:pic>
      <p:pic>
        <p:nvPicPr>
          <p:cNvPr id="22" name="Zástupný obsah 21">
            <a:extLst>
              <a:ext uri="{FF2B5EF4-FFF2-40B4-BE49-F238E27FC236}">
                <a16:creationId xmlns:a16="http://schemas.microsoft.com/office/drawing/2014/main" id="{5F0730F3-FF7D-3A85-21D4-60AA8BA634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690" y="2677560"/>
            <a:ext cx="2878563" cy="2878563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BB9BD2C4-C514-E8AB-6E08-4D645DEB18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797" y="3429000"/>
            <a:ext cx="3193026" cy="3193026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E3FC228A-6FDE-F14F-5F21-8597717264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313" y="1386348"/>
            <a:ext cx="4513377" cy="1885335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5FADA49B-4AB1-BC2E-3266-35AB5ECE17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356" y="13565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7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1B448-85BA-42A6-5E16-EF12581B9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AC20DF-BAA3-6785-7C25-C0EEBEE0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882" y="212725"/>
            <a:ext cx="11196918" cy="1325563"/>
          </a:xfrm>
        </p:spPr>
        <p:txBody>
          <a:bodyPr/>
          <a:lstStyle/>
          <a:p>
            <a:r>
              <a:rPr lang="cs-CZ" dirty="0"/>
              <a:t>Cíle směrnice a prostředky jejich dosažení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E34689C-CC90-4929-B5AE-E1FEF6A3B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323602"/>
            <a:ext cx="5181600" cy="4351338"/>
          </a:xfrm>
        </p:spPr>
        <p:txBody>
          <a:bodyPr>
            <a:normAutofit/>
          </a:bodyPr>
          <a:lstStyle/>
          <a:p>
            <a:r>
              <a:rPr lang="cs-CZ" b="1" dirty="0"/>
              <a:t>Účel</a:t>
            </a:r>
          </a:p>
          <a:p>
            <a:pPr marL="447675" lvl="1"/>
            <a:r>
              <a:rPr lang="cs-CZ" dirty="0"/>
              <a:t>zlepšení pracovních podmínek </a:t>
            </a:r>
            <a:br>
              <a:rPr lang="cs-CZ" dirty="0"/>
            </a:br>
            <a:r>
              <a:rPr lang="cs-CZ" dirty="0"/>
              <a:t>a postavení pracovníků platforem </a:t>
            </a:r>
          </a:p>
          <a:p>
            <a:pPr marL="447675" lvl="1"/>
            <a:endParaRPr lang="cs-CZ" dirty="0"/>
          </a:p>
          <a:p>
            <a:pPr marL="447675" lvl="1"/>
            <a:endParaRPr lang="cs-CZ" dirty="0"/>
          </a:p>
          <a:p>
            <a:pPr marL="447675" lvl="1"/>
            <a:r>
              <a:rPr lang="cs-CZ" dirty="0"/>
              <a:t>zvýšení ochrany osobních údajů souvislosti při činnosti platforem </a:t>
            </a:r>
            <a:br>
              <a:rPr lang="cs-CZ" dirty="0"/>
            </a:br>
            <a:r>
              <a:rPr lang="cs-CZ" dirty="0"/>
              <a:t>a ochrany před možnými negativními důsledky algoritmického řízení 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A21056F-2F3D-252C-2D37-052C3512D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323602"/>
            <a:ext cx="5562601" cy="4351338"/>
          </a:xfrm>
        </p:spPr>
        <p:txBody>
          <a:bodyPr>
            <a:normAutofit/>
          </a:bodyPr>
          <a:lstStyle/>
          <a:p>
            <a:r>
              <a:rPr lang="cs-CZ" b="1" dirty="0"/>
              <a:t>Prostředky </a:t>
            </a:r>
          </a:p>
          <a:p>
            <a:pPr marL="538163" lvl="1"/>
            <a:r>
              <a:rPr lang="cs-CZ" dirty="0"/>
              <a:t>domněnka pracovního poměru</a:t>
            </a:r>
          </a:p>
          <a:p>
            <a:pPr marL="538163" lvl="1"/>
            <a:endParaRPr lang="cs-CZ" sz="1500" dirty="0"/>
          </a:p>
          <a:p>
            <a:pPr marL="538163" lvl="1"/>
            <a:r>
              <a:rPr lang="cs-CZ" dirty="0"/>
              <a:t>omezení zpracování některých údajů</a:t>
            </a:r>
          </a:p>
          <a:p>
            <a:pPr marL="538163" lvl="1"/>
            <a:endParaRPr lang="cs-CZ" sz="1500" dirty="0"/>
          </a:p>
          <a:p>
            <a:pPr marL="538163" lvl="1"/>
            <a:r>
              <a:rPr lang="cs-CZ" dirty="0"/>
              <a:t>informování pracovníků</a:t>
            </a:r>
          </a:p>
          <a:p>
            <a:pPr marL="538163" lvl="1"/>
            <a:endParaRPr lang="cs-CZ" sz="1500" dirty="0"/>
          </a:p>
          <a:p>
            <a:pPr marL="538163" lvl="1"/>
            <a:r>
              <a:rPr lang="cs-CZ" dirty="0"/>
              <a:t>zohlednění názoru pracovníků</a:t>
            </a:r>
          </a:p>
          <a:p>
            <a:pPr marL="538163" lvl="1"/>
            <a:endParaRPr lang="cs-CZ" sz="1500" dirty="0"/>
          </a:p>
          <a:p>
            <a:pPr marL="538163" lvl="1"/>
            <a:r>
              <a:rPr lang="cs-CZ" dirty="0"/>
              <a:t>zapojení zástupců pracovníků</a:t>
            </a:r>
          </a:p>
          <a:p>
            <a:pPr marL="538163" lvl="1"/>
            <a:endParaRPr lang="cs-CZ" sz="1500" dirty="0"/>
          </a:p>
          <a:p>
            <a:pPr marL="538163" lvl="1"/>
            <a:r>
              <a:rPr lang="cs-CZ" dirty="0"/>
              <a:t>lidský dohled a přezkum</a:t>
            </a:r>
          </a:p>
          <a:p>
            <a:pPr marL="538163"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40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B78AB-57CB-B75A-2FCB-2368D7290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383F32-C27D-5FD0-AB3A-B35F7F6A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2725"/>
            <a:ext cx="11125200" cy="1325563"/>
          </a:xfrm>
        </p:spPr>
        <p:txBody>
          <a:bodyPr/>
          <a:lstStyle/>
          <a:p>
            <a:r>
              <a:rPr lang="cs-CZ" dirty="0"/>
              <a:t>Domněnka pracovněprávního vztahu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A4408D-B9E2-1408-E011-6F4DDCB2D4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1" y="1538288"/>
            <a:ext cx="6311152" cy="413665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Má se za to</a:t>
            </a:r>
            <a:r>
              <a:rPr lang="cs-CZ" dirty="0"/>
              <a:t>, že </a:t>
            </a:r>
            <a:r>
              <a:rPr lang="cs-CZ" dirty="0" err="1"/>
              <a:t>platformový</a:t>
            </a:r>
            <a:r>
              <a:rPr lang="cs-CZ" dirty="0"/>
              <a:t> pracovník je </a:t>
            </a:r>
            <a:r>
              <a:rPr lang="cs-CZ" b="1" u="sng" dirty="0"/>
              <a:t>v základním pracovněprávním vztahu </a:t>
            </a:r>
            <a:r>
              <a:rPr lang="cs-CZ" dirty="0"/>
              <a:t>k platformě nebo ke zprostředkovateli, </a:t>
            </a:r>
            <a:r>
              <a:rPr lang="cs-CZ" dirty="0">
                <a:solidFill>
                  <a:srgbClr val="FF0000"/>
                </a:solidFill>
              </a:rPr>
              <a:t>pokud jsou dány skutečnosti, které důvodně značí</a:t>
            </a:r>
            <a:r>
              <a:rPr lang="cs-CZ" dirty="0"/>
              <a:t>, že došlo k naplnění znaků závislé práce podle § 2 odst. 1 zákoníku práce, </a:t>
            </a:r>
            <a:r>
              <a:rPr lang="cs-CZ" dirty="0">
                <a:solidFill>
                  <a:srgbClr val="FF0000"/>
                </a:solidFill>
              </a:rPr>
              <a:t>ledaže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platforma nebo zprostředkovatel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prokáže,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že alespoň jeden znak</a:t>
            </a:r>
            <a:r>
              <a:rPr lang="cs-CZ" dirty="0"/>
              <a:t> závislé práce podle § 2 odst. 1 </a:t>
            </a:r>
            <a:r>
              <a:rPr lang="cs-CZ" dirty="0">
                <a:solidFill>
                  <a:srgbClr val="FF0000"/>
                </a:solidFill>
              </a:rPr>
              <a:t>naplněn není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37FD382-1BC5-6007-5CC0-684E11C5C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17976" y="1538288"/>
            <a:ext cx="4616824" cy="4136652"/>
          </a:xfrm>
        </p:spPr>
        <p:txBody>
          <a:bodyPr>
            <a:normAutofit/>
          </a:bodyPr>
          <a:lstStyle/>
          <a:p>
            <a:r>
              <a:rPr lang="cs-CZ" b="1" dirty="0"/>
              <a:t>Otázky</a:t>
            </a:r>
          </a:p>
          <a:p>
            <a:pPr marL="538163" lvl="1"/>
            <a:r>
              <a:rPr lang="cs-CZ" sz="2800" dirty="0"/>
              <a:t>konstrukce domněnky </a:t>
            </a:r>
          </a:p>
          <a:p>
            <a:pPr marL="538163" lvl="1"/>
            <a:endParaRPr lang="cs-CZ" sz="2800" dirty="0"/>
          </a:p>
          <a:p>
            <a:pPr marL="538163" lvl="1"/>
            <a:r>
              <a:rPr lang="cs-CZ" sz="2800" dirty="0"/>
              <a:t>v jakém základním pracovněprávním vztahu</a:t>
            </a:r>
          </a:p>
          <a:p>
            <a:pPr marL="538163"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708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D7B3A-BB6A-60F5-B0CC-BA8D52199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38473-5443-F950-CC05-2396E410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2725"/>
            <a:ext cx="11125200" cy="1325563"/>
          </a:xfrm>
        </p:spPr>
        <p:txBody>
          <a:bodyPr/>
          <a:lstStyle/>
          <a:p>
            <a:r>
              <a:rPr lang="cs-CZ" dirty="0"/>
              <a:t>Vymezení závislé práce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1E8675-9002-1829-EDBB-F07D717D05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80565"/>
            <a:ext cx="11277599" cy="4294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§ 2</a:t>
            </a:r>
          </a:p>
          <a:p>
            <a:pPr marL="514350" indent="-514350">
              <a:buAutoNum type="arabicParenBoth"/>
            </a:pPr>
            <a:r>
              <a:rPr lang="cs-CZ" dirty="0"/>
              <a:t>Závislou prací je práce, která je vykonávána ve vztahu nadřízenosti zaměstnavatele a podřízenosti zaměstnance a jménem zaměstnavatele.</a:t>
            </a:r>
          </a:p>
          <a:p>
            <a:pPr marL="514350" indent="-514350">
              <a:buAutoNum type="arabicParenBoth"/>
            </a:pPr>
            <a:r>
              <a:rPr lang="cs-CZ" dirty="0"/>
              <a:t>Vztahem nadřízenosti zaměstnavatele a podřízenosti zaměstnance je, pokud </a:t>
            </a:r>
          </a:p>
          <a:p>
            <a:pPr marL="914400" lvl="1" indent="-457200">
              <a:buAutoNum type="alphaLcParenR"/>
            </a:pPr>
            <a:r>
              <a:rPr lang="cs-CZ" sz="2800" dirty="0"/>
              <a:t>zaměstnavatel </a:t>
            </a:r>
            <a:r>
              <a:rPr lang="cs-CZ" sz="2800" dirty="0">
                <a:solidFill>
                  <a:srgbClr val="FF0000"/>
                </a:solidFill>
              </a:rPr>
              <a:t>organizuje práci</a:t>
            </a:r>
            <a:r>
              <a:rPr lang="cs-CZ" sz="2800" dirty="0"/>
              <a:t>, </a:t>
            </a:r>
          </a:p>
          <a:p>
            <a:pPr marL="914400" lvl="1" indent="-457200">
              <a:buAutoNum type="alphaLcParenR"/>
            </a:pPr>
            <a:r>
              <a:rPr lang="cs-CZ" sz="2800" dirty="0"/>
              <a:t>zaměstnavatel </a:t>
            </a:r>
            <a:r>
              <a:rPr lang="cs-CZ" sz="2800" dirty="0">
                <a:solidFill>
                  <a:srgbClr val="FF0000"/>
                </a:solidFill>
              </a:rPr>
              <a:t>dohlíží nad výkonem práce </a:t>
            </a:r>
            <a:r>
              <a:rPr lang="cs-CZ" sz="2800" dirty="0"/>
              <a:t>zaměstnance,</a:t>
            </a:r>
          </a:p>
          <a:p>
            <a:pPr marL="914400" lvl="1" indent="-457200">
              <a:buAutoNum type="alphaLcParenR"/>
            </a:pPr>
            <a:r>
              <a:rPr lang="cs-CZ" sz="2800" dirty="0"/>
              <a:t>zaměstnanec vykonává práci </a:t>
            </a:r>
            <a:r>
              <a:rPr lang="cs-CZ" sz="2800" dirty="0">
                <a:solidFill>
                  <a:srgbClr val="FF0000"/>
                </a:solidFill>
              </a:rPr>
              <a:t>podle pokynů </a:t>
            </a:r>
            <a:r>
              <a:rPr lang="cs-CZ" sz="2800" dirty="0"/>
              <a:t>zaměstnavatele a</a:t>
            </a:r>
          </a:p>
          <a:p>
            <a:pPr marL="914400" lvl="1" indent="-457200">
              <a:buAutoNum type="alphaLcParenR"/>
            </a:pPr>
            <a:r>
              <a:rPr lang="cs-CZ" sz="2800" dirty="0"/>
              <a:t>zaměstnanec vykonává práci </a:t>
            </a:r>
            <a:r>
              <a:rPr lang="cs-CZ" sz="2800" dirty="0">
                <a:solidFill>
                  <a:srgbClr val="FF0000"/>
                </a:solidFill>
              </a:rPr>
              <a:t>v pracovní době</a:t>
            </a:r>
            <a:r>
              <a:rPr lang="cs-CZ" sz="2800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155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D08215-42A1-2E25-54DB-F7E74A45E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Důsledky, souvislosti a 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66420B-02C1-8B89-355A-43EB5CC43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812" y="1592543"/>
            <a:ext cx="10797988" cy="4351338"/>
          </a:xfrm>
        </p:spPr>
        <p:txBody>
          <a:bodyPr/>
          <a:lstStyle/>
          <a:p>
            <a:r>
              <a:rPr lang="cs-CZ" dirty="0"/>
              <a:t>Smysl směrnice a pracovněprávní ochrany</a:t>
            </a:r>
          </a:p>
          <a:p>
            <a:endParaRPr lang="cs-CZ" dirty="0"/>
          </a:p>
          <a:p>
            <a:r>
              <a:rPr lang="cs-CZ" dirty="0"/>
              <a:t>Neohlášená/nelegální práce</a:t>
            </a:r>
          </a:p>
          <a:p>
            <a:endParaRPr lang="cs-CZ" dirty="0"/>
          </a:p>
          <a:p>
            <a:r>
              <a:rPr lang="cs-CZ" dirty="0"/>
              <a:t>Dopady na veřejné rozpočty, sociální zabezpečení a sociální stát </a:t>
            </a:r>
          </a:p>
          <a:p>
            <a:endParaRPr lang="cs-CZ" dirty="0"/>
          </a:p>
          <a:p>
            <a:r>
              <a:rPr lang="cs-CZ" dirty="0"/>
              <a:t>Dlouhodobé perspektivy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24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fuk.pptx" id="{7A269987-504B-4087-B03C-5EB8DE11DB40}" vid="{E084D833-96DC-4325-9498-D5556D39F6D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PF UK 2019 s foto</Template>
  <TotalTime>1243</TotalTime>
  <Words>429</Words>
  <Application>Microsoft Office PowerPoint</Application>
  <PresentationFormat>Širokoúhlá obrazovka</PresentationFormat>
  <Paragraphs>106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Gill Sans MT</vt:lpstr>
      <vt:lpstr>Gustan Bold</vt:lpstr>
      <vt:lpstr>Motiv Office</vt:lpstr>
      <vt:lpstr>Prezentace aplikace PowerPoint</vt:lpstr>
      <vt:lpstr>Prezentace aplikace PowerPoint</vt:lpstr>
      <vt:lpstr>Právní úprava platformové práce</vt:lpstr>
      <vt:lpstr>Platformová práce</vt:lpstr>
      <vt:lpstr>Digitální pracovní platforma</vt:lpstr>
      <vt:lpstr>Cíle směrnice a prostředky jejich dosažení</vt:lpstr>
      <vt:lpstr>Domněnka pracovněprávního vztahu</vt:lpstr>
      <vt:lpstr>Vymezení závislé práce</vt:lpstr>
      <vt:lpstr>Důsledky, souvislosti a otázky</vt:lpstr>
      <vt:lpstr>Další možné problematické momenty</vt:lpstr>
      <vt:lpstr>Možná řešení</vt:lpstr>
      <vt:lpstr>Děkuji za pozornost 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Jakub Morávek</dc:creator>
  <cp:lastModifiedBy>Vojtěch Orlík</cp:lastModifiedBy>
  <cp:revision>140</cp:revision>
  <cp:lastPrinted>2025-05-11T16:42:28Z</cp:lastPrinted>
  <dcterms:created xsi:type="dcterms:W3CDTF">2022-05-02T12:10:28Z</dcterms:created>
  <dcterms:modified xsi:type="dcterms:W3CDTF">2026-04-27T21:03:59Z</dcterms:modified>
</cp:coreProperties>
</file>