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8" r:id="rId2"/>
    <p:sldId id="27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4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4070410" y="440956"/>
            <a:ext cx="4051180" cy="691265"/>
          </a:xfrm>
          <a:custGeom>
            <a:avLst/>
            <a:gdLst/>
            <a:ahLst/>
            <a:cxnLst/>
            <a:rect l="l" t="t" r="r" b="b"/>
            <a:pathLst>
              <a:path w="6076770" h="1036898">
                <a:moveTo>
                  <a:pt x="0" y="0"/>
                </a:moveTo>
                <a:lnTo>
                  <a:pt x="6076770" y="0"/>
                </a:lnTo>
                <a:lnTo>
                  <a:pt x="6076770" y="1036898"/>
                </a:lnTo>
                <a:lnTo>
                  <a:pt x="0" y="1036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519142" y="5746915"/>
            <a:ext cx="7467867" cy="616437"/>
            <a:chOff x="0" y="0"/>
            <a:chExt cx="3457459" cy="2853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7460" cy="285397"/>
            </a:xfrm>
            <a:custGeom>
              <a:avLst/>
              <a:gdLst/>
              <a:ahLst/>
              <a:cxnLst/>
              <a:rect l="l" t="t" r="r" b="b"/>
              <a:pathLst>
                <a:path w="3457460" h="285397">
                  <a:moveTo>
                    <a:pt x="35248" y="0"/>
                  </a:moveTo>
                  <a:lnTo>
                    <a:pt x="3422212" y="0"/>
                  </a:lnTo>
                  <a:cubicBezTo>
                    <a:pt x="3431560" y="0"/>
                    <a:pt x="3440526" y="3714"/>
                    <a:pt x="3447136" y="10324"/>
                  </a:cubicBezTo>
                  <a:cubicBezTo>
                    <a:pt x="3453746" y="16934"/>
                    <a:pt x="3457460" y="25899"/>
                    <a:pt x="3457460" y="35248"/>
                  </a:cubicBezTo>
                  <a:lnTo>
                    <a:pt x="3457460" y="250149"/>
                  </a:lnTo>
                  <a:cubicBezTo>
                    <a:pt x="3457460" y="259497"/>
                    <a:pt x="3453746" y="268463"/>
                    <a:pt x="3447136" y="275073"/>
                  </a:cubicBezTo>
                  <a:cubicBezTo>
                    <a:pt x="3440526" y="281683"/>
                    <a:pt x="3431560" y="285397"/>
                    <a:pt x="3422212" y="285397"/>
                  </a:cubicBezTo>
                  <a:lnTo>
                    <a:pt x="35248" y="285397"/>
                  </a:lnTo>
                  <a:cubicBezTo>
                    <a:pt x="25899" y="285397"/>
                    <a:pt x="16934" y="281683"/>
                    <a:pt x="10324" y="275073"/>
                  </a:cubicBezTo>
                  <a:cubicBezTo>
                    <a:pt x="3714" y="268463"/>
                    <a:pt x="0" y="259497"/>
                    <a:pt x="0" y="250149"/>
                  </a:cubicBezTo>
                  <a:lnTo>
                    <a:pt x="0" y="35248"/>
                  </a:lnTo>
                  <a:cubicBezTo>
                    <a:pt x="0" y="25899"/>
                    <a:pt x="3714" y="16934"/>
                    <a:pt x="10324" y="10324"/>
                  </a:cubicBezTo>
                  <a:cubicBezTo>
                    <a:pt x="16934" y="3714"/>
                    <a:pt x="25899" y="0"/>
                    <a:pt x="35248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457459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Právo, média a digitální svět: AI a ochrana dat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761070" y="234828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8" y="0"/>
                </a:lnTo>
                <a:lnTo>
                  <a:pt x="3362458" y="3233985"/>
                </a:lnTo>
                <a:lnTo>
                  <a:pt x="0" y="3233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8" name="Freeform 8"/>
          <p:cNvSpPr/>
          <p:nvPr/>
        </p:nvSpPr>
        <p:spPr>
          <a:xfrm>
            <a:off x="4975181" y="234828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8" y="0"/>
                </a:lnTo>
                <a:lnTo>
                  <a:pt x="3362458" y="3233985"/>
                </a:lnTo>
                <a:lnTo>
                  <a:pt x="0" y="3233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9" name="Freeform 9"/>
          <p:cNvSpPr/>
          <p:nvPr/>
        </p:nvSpPr>
        <p:spPr>
          <a:xfrm>
            <a:off x="8537619" y="2351006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8" y="0"/>
                </a:lnTo>
                <a:lnTo>
                  <a:pt x="3362458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10" name="Group 10"/>
          <p:cNvGrpSpPr/>
          <p:nvPr/>
        </p:nvGrpSpPr>
        <p:grpSpPr>
          <a:xfrm>
            <a:off x="1573758" y="4504272"/>
            <a:ext cx="2428951" cy="616437"/>
            <a:chOff x="0" y="0"/>
            <a:chExt cx="1124552" cy="28539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Doc. JUDr. Aleš Rozehnal, Ph.D.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787869" y="4506995"/>
            <a:ext cx="2428951" cy="616437"/>
            <a:chOff x="0" y="0"/>
            <a:chExt cx="1124552" cy="2853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Monika Novotná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350307" y="4506995"/>
            <a:ext cx="2428951" cy="616437"/>
            <a:chOff x="0" y="0"/>
            <a:chExt cx="1124552" cy="28539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Roman Horáček, Ph.D.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15341" y="2453546"/>
            <a:ext cx="1553517" cy="155351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5"/>
              <a:stretch>
                <a:fillRect l="-946" r="-946"/>
              </a:stretch>
            </a:blipFill>
          </p:spPr>
          <p:txBody>
            <a:bodyPr/>
            <a:lstStyle/>
            <a:p>
              <a:endParaRPr lang="cs-CZ" sz="12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126996" y="2453546"/>
            <a:ext cx="1553517" cy="1553517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6"/>
              <a:stretch>
                <a:fillRect t="-1830" b="-31502"/>
              </a:stretch>
            </a:blipFill>
          </p:spPr>
          <p:txBody>
            <a:bodyPr/>
            <a:lstStyle/>
            <a:p>
              <a:endParaRPr lang="cs-CZ"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788024" y="2453546"/>
            <a:ext cx="1553517" cy="1553517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7"/>
              <a:stretch>
                <a:fillRect b="-49925"/>
              </a:stretch>
            </a:blipFill>
          </p:spPr>
          <p:txBody>
            <a:bodyPr/>
            <a:lstStyle/>
            <a:p>
              <a:endParaRPr lang="cs-CZ" sz="12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48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5" name="Group 50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52" name="Rectangle 51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66" name="Picture 55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67" name="Rectangle 57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44" name="Zástupný symbol obrázku 43">
            <a:extLst>
              <a:ext uri="{FF2B5EF4-FFF2-40B4-BE49-F238E27FC236}">
                <a16:creationId xmlns:a16="http://schemas.microsoft.com/office/drawing/2014/main" id="{D2200160-B941-5F0B-CE99-B79B23FB51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r="41810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68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69" name="Rectangle 61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1B7C81-F1D6-798A-1914-F1379F266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000" b="1" dirty="0">
                <a:solidFill>
                  <a:schemeClr val="bg1"/>
                </a:solidFill>
              </a:rPr>
            </a:br>
            <a:br>
              <a:rPr lang="cs-CZ" sz="3000" b="1" dirty="0">
                <a:solidFill>
                  <a:schemeClr val="bg1"/>
                </a:solidFill>
              </a:rPr>
            </a:br>
            <a:br>
              <a:rPr lang="cs-CZ" sz="3000" b="1" dirty="0">
                <a:solidFill>
                  <a:schemeClr val="bg1"/>
                </a:solidFill>
              </a:rPr>
            </a:br>
            <a:r>
              <a:rPr lang="en-US" sz="5600" b="1" dirty="0">
                <a:solidFill>
                  <a:schemeClr val="bg1"/>
                </a:solidFill>
              </a:rPr>
              <a:t>O ČLOVĚKU ROZHODUJE PROFIL</a:t>
            </a:r>
            <a:br>
              <a:rPr lang="en-US" sz="5600" dirty="0">
                <a:solidFill>
                  <a:schemeClr val="bg1"/>
                </a:solidFill>
              </a:rPr>
            </a:br>
            <a:endParaRPr lang="en-US" sz="56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4BD94BD-F165-FDF1-5768-868290A81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neposuzuje se člověk, ale jeho skóre </a:t>
            </a:r>
            <a:endParaRPr lang="en-US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rozhoduje pravděpodobnost, ne skutečnost </a:t>
            </a:r>
            <a:endParaRPr lang="en-US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model má větší váhu než realita </a:t>
            </a:r>
            <a:endParaRPr lang="en-US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člověk nese důsledky cizí konstrukce </a:t>
            </a:r>
            <a:endParaRPr lang="en-US" dirty="0">
              <a:solidFill>
                <a:schemeClr val="bg1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25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BA17CEC7-ACCB-17F6-6B17-2C7E1BBEF5E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1848" r="19962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2F4816-8E11-6D08-6490-CDD01F0FA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2600" b="1" dirty="0">
                <a:solidFill>
                  <a:schemeClr val="bg1"/>
                </a:solidFill>
              </a:rPr>
              <a:t> </a:t>
            </a:r>
            <a:br>
              <a:rPr lang="cs-CZ" sz="2600" b="1" dirty="0">
                <a:solidFill>
                  <a:schemeClr val="bg1"/>
                </a:solidFill>
              </a:rPr>
            </a:br>
            <a:br>
              <a:rPr lang="cs-CZ" sz="2600" b="1" dirty="0">
                <a:solidFill>
                  <a:schemeClr val="bg1"/>
                </a:solidFill>
              </a:rPr>
            </a:br>
            <a:br>
              <a:rPr lang="cs-CZ" sz="2600" b="1" dirty="0">
                <a:solidFill>
                  <a:schemeClr val="bg1"/>
                </a:solidFill>
              </a:rPr>
            </a:br>
            <a:r>
              <a:rPr lang="en-US" sz="3100" b="1" dirty="0">
                <a:solidFill>
                  <a:schemeClr val="bg1"/>
                </a:solidFill>
              </a:rPr>
              <a:t>ZTRÁTA KONTROLY NAD IDENTITOU</a:t>
            </a:r>
            <a:br>
              <a:rPr lang="en-US" sz="3100" dirty="0">
                <a:solidFill>
                  <a:schemeClr val="bg1"/>
                </a:solidFill>
              </a:rPr>
            </a:b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55BC8FE-FEA8-8538-0E60-5FCC6910F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identita</a:t>
            </a:r>
            <a:r>
              <a:rPr lang="en-US" dirty="0">
                <a:solidFill>
                  <a:schemeClr val="bg1"/>
                </a:solidFill>
              </a:rPr>
              <a:t> je </a:t>
            </a:r>
            <a:r>
              <a:rPr lang="en-US" dirty="0" err="1">
                <a:solidFill>
                  <a:schemeClr val="bg1"/>
                </a:solidFill>
              </a:rPr>
              <a:t>rozptýlená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nesourodá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Neexistuje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centrální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kontrol</a:t>
            </a:r>
            <a:r>
              <a:rPr lang="cs-CZ" dirty="0">
                <a:solidFill>
                  <a:schemeClr val="bg1"/>
                </a:solidFill>
              </a:rPr>
              <a:t>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nelze</a:t>
            </a:r>
            <a:r>
              <a:rPr lang="en-US" dirty="0">
                <a:solidFill>
                  <a:schemeClr val="bg1"/>
                </a:solidFill>
              </a:rPr>
              <a:t> ji </a:t>
            </a:r>
            <a:r>
              <a:rPr lang="en-US" dirty="0" err="1">
                <a:solidFill>
                  <a:schemeClr val="bg1"/>
                </a:solidFill>
              </a:rPr>
              <a:t>uzavřít</a:t>
            </a:r>
            <a:r>
              <a:rPr lang="en-US" dirty="0">
                <a:solidFill>
                  <a:schemeClr val="bg1"/>
                </a:solidFill>
              </a:rPr>
              <a:t> ani </a:t>
            </a:r>
            <a:r>
              <a:rPr lang="en-US" dirty="0" err="1">
                <a:solidFill>
                  <a:schemeClr val="bg1"/>
                </a:solidFill>
              </a:rPr>
              <a:t>opravit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rozhodující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obraz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nevytváří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002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F204498E-6134-2F37-1D5A-ABD78164392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0905" r="2090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076C2B-8473-E072-F6C9-DA1FA500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br>
              <a:rPr lang="cs-CZ" sz="5000" b="1" dirty="0">
                <a:solidFill>
                  <a:schemeClr val="bg1"/>
                </a:solidFill>
              </a:rPr>
            </a:br>
            <a:br>
              <a:rPr lang="cs-CZ" sz="5000" b="1" dirty="0">
                <a:solidFill>
                  <a:schemeClr val="bg1"/>
                </a:solidFill>
              </a:rPr>
            </a:br>
            <a:r>
              <a:rPr lang="en-US" sz="5000" b="1" dirty="0">
                <a:solidFill>
                  <a:schemeClr val="bg1"/>
                </a:solidFill>
              </a:rPr>
              <a:t>KOMERCIALIZACE IDENTITY</a:t>
            </a:r>
            <a:br>
              <a:rPr lang="en-US" sz="5000" dirty="0">
                <a:solidFill>
                  <a:schemeClr val="bg1"/>
                </a:solidFill>
              </a:rPr>
            </a:br>
            <a:endParaRPr lang="en-US" sz="50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236175-B7C1-2F7E-8083-DE8FF8803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identita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generuje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hodnotu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obchoduje</a:t>
            </a:r>
            <a:r>
              <a:rPr lang="en-US" dirty="0">
                <a:solidFill>
                  <a:schemeClr val="bg1"/>
                </a:solidFill>
              </a:rPr>
              <a:t> se s </a:t>
            </a:r>
            <a:r>
              <a:rPr lang="en-US" dirty="0" err="1">
                <a:solidFill>
                  <a:schemeClr val="bg1"/>
                </a:solidFill>
              </a:rPr>
              <a:t>modely</a:t>
            </a:r>
            <a:r>
              <a:rPr lang="en-US" dirty="0">
                <a:solidFill>
                  <a:schemeClr val="bg1"/>
                </a:solidFill>
              </a:rPr>
              <a:t>, ne s </a:t>
            </a:r>
            <a:r>
              <a:rPr lang="en-US" dirty="0" err="1">
                <a:solidFill>
                  <a:schemeClr val="bg1"/>
                </a:solidFill>
              </a:rPr>
              <a:t>fakty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cena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člověka</a:t>
            </a:r>
            <a:r>
              <a:rPr lang="en-US" dirty="0">
                <a:solidFill>
                  <a:schemeClr val="bg1"/>
                </a:solidFill>
              </a:rPr>
              <a:t> je </a:t>
            </a:r>
            <a:r>
              <a:rPr lang="en-US" dirty="0" err="1">
                <a:solidFill>
                  <a:schemeClr val="bg1"/>
                </a:solidFill>
              </a:rPr>
              <a:t>odvozena</a:t>
            </a:r>
            <a:r>
              <a:rPr lang="en-US" dirty="0">
                <a:solidFill>
                  <a:schemeClr val="bg1"/>
                </a:solidFill>
              </a:rPr>
              <a:t> z </a:t>
            </a:r>
            <a:r>
              <a:rPr lang="en-US" dirty="0" err="1">
                <a:solidFill>
                  <a:schemeClr val="bg1"/>
                </a:solidFill>
              </a:rPr>
              <a:t>predikce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člověk</a:t>
            </a:r>
            <a:r>
              <a:rPr lang="en-US" dirty="0">
                <a:solidFill>
                  <a:schemeClr val="bg1"/>
                </a:solidFill>
              </a:rPr>
              <a:t> je </a:t>
            </a:r>
            <a:r>
              <a:rPr lang="en-US" dirty="0" err="1">
                <a:solidFill>
                  <a:schemeClr val="bg1"/>
                </a:solidFill>
              </a:rPr>
              <a:t>zdroj</a:t>
            </a:r>
            <a:r>
              <a:rPr lang="en-US" dirty="0">
                <a:solidFill>
                  <a:schemeClr val="bg1"/>
                </a:solidFill>
              </a:rPr>
              <a:t>, ne </a:t>
            </a:r>
            <a:r>
              <a:rPr lang="en-US" dirty="0" err="1">
                <a:solidFill>
                  <a:schemeClr val="bg1"/>
                </a:solidFill>
              </a:rPr>
              <a:t>vlastník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785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590A0DBF-ABA4-3EC5-A4A7-0B58DA8797F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9271" r="19270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6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5C40DD-DD99-632F-CD91-96C7309C4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en-US" sz="1800" b="1" dirty="0">
                <a:solidFill>
                  <a:schemeClr val="bg1"/>
                </a:solidFill>
              </a:rPr>
            </a:b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OCHRANA OSOBNOSTI</a:t>
            </a:r>
            <a:br>
              <a:rPr lang="en-US" sz="4000" dirty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7CE89A-82CF-A295-287A-7EC0AD453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právo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chrání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jednotlivosti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problém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vzniká</a:t>
            </a:r>
            <a:r>
              <a:rPr lang="en-US" dirty="0">
                <a:solidFill>
                  <a:schemeClr val="bg1"/>
                </a:solidFill>
              </a:rPr>
              <a:t> v </a:t>
            </a:r>
            <a:r>
              <a:rPr lang="en-US">
                <a:solidFill>
                  <a:schemeClr val="bg1"/>
                </a:solidFill>
              </a:rPr>
              <a:t>souhrnu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zásah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není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bodový</a:t>
            </a:r>
            <a:r>
              <a:rPr lang="en-US" dirty="0">
                <a:solidFill>
                  <a:schemeClr val="bg1"/>
                </a:solidFill>
              </a:rPr>
              <a:t>, ale </a:t>
            </a:r>
            <a:r>
              <a:rPr lang="en-US">
                <a:solidFill>
                  <a:schemeClr val="bg1"/>
                </a:solidFill>
              </a:rPr>
              <a:t>systémový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ochrana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přichází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pozdě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1890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243B7C20-B0C2-54C1-EBE5-5CD2FBCD33C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3405" r="38405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4F8694-3530-62B7-2434-12E9E8D8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br>
              <a:rPr lang="cs-CZ" sz="3800" b="1" dirty="0">
                <a:solidFill>
                  <a:schemeClr val="bg1"/>
                </a:solidFill>
              </a:rPr>
            </a:br>
            <a:r>
              <a:rPr lang="en-US" sz="3800" b="1" dirty="0">
                <a:solidFill>
                  <a:schemeClr val="bg1"/>
                </a:solidFill>
              </a:rPr>
              <a:t>REPUTACE</a:t>
            </a:r>
            <a:br>
              <a:rPr lang="en-US" sz="3800" dirty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05EF103-FF0A-B69C-162B-21DD53AC2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vzniká během hodin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ničí se během minut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šíří se bez kontroly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právo přichází až po škodě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4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0E076B2-F905-9731-A115-36FC25F1B6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3642" r="28168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5D37D8-3E7E-5647-555A-A66A12B4B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r>
              <a:rPr lang="en-US" sz="3800" b="1" dirty="0">
                <a:solidFill>
                  <a:schemeClr val="bg1"/>
                </a:solidFill>
              </a:rPr>
              <a:t>DIGITÁLNÍ POZŮSTALOST</a:t>
            </a:r>
            <a:br>
              <a:rPr lang="en-US" sz="3800" b="1" dirty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8B21E66-6F9F-EDC0-DC19-C55BE3B31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identita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neumírá</a:t>
            </a:r>
            <a:r>
              <a:rPr lang="en-US" dirty="0">
                <a:solidFill>
                  <a:schemeClr val="bg1"/>
                </a:solidFill>
              </a:rPr>
              <a:t> s </a:t>
            </a:r>
            <a:r>
              <a:rPr lang="en-US" dirty="0" err="1">
                <a:solidFill>
                  <a:schemeClr val="bg1"/>
                </a:solidFill>
              </a:rPr>
              <a:t>člověkem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zůstává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aktivní</a:t>
            </a:r>
            <a:r>
              <a:rPr lang="en-US" dirty="0">
                <a:solidFill>
                  <a:schemeClr val="bg1"/>
                </a:solidFill>
              </a:rPr>
              <a:t> v </a:t>
            </a:r>
            <a:r>
              <a:rPr lang="en-US" dirty="0" err="1">
                <a:solidFill>
                  <a:schemeClr val="bg1"/>
                </a:solidFill>
              </a:rPr>
              <a:t>systému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stává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předmětem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sporů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222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7251BCC-4750-FDCB-6CCD-6BBC6B36F63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0905" r="2090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319CBD-7A6E-EBFF-49FA-A8E621FA3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</a:rPr>
              <a:t>VEŘEJNÉ VS. SOUKROMÉ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br>
              <a:rPr lang="en-US" sz="4400" dirty="0">
                <a:solidFill>
                  <a:schemeClr val="bg1"/>
                </a:solidFill>
              </a:rPr>
            </a:b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E140579-F824-E5F0-9734-D0597F829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soukromí se dobrovolně zveřejňuje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hranice se rozmazává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ochrana slábne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rozhoduje kontext, ne obsah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361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6" name="Rectangle 15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1754125E-A5DB-BF14-FBD5-0AD9D707ED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0905" r="2090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4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0EA621-9E45-DB4B-8114-751E7426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br>
              <a:rPr lang="cs-CZ" sz="3800" b="1" dirty="0">
                <a:solidFill>
                  <a:schemeClr val="bg1"/>
                </a:solidFill>
              </a:rPr>
            </a:br>
            <a:r>
              <a:rPr lang="cs-CZ" sz="5600" b="1" dirty="0">
                <a:solidFill>
                  <a:schemeClr val="bg1"/>
                </a:solidFill>
              </a:rPr>
              <a:t>mnohost</a:t>
            </a:r>
            <a:r>
              <a:rPr lang="en-US" sz="5600" b="1" dirty="0">
                <a:solidFill>
                  <a:schemeClr val="bg1"/>
                </a:solidFill>
              </a:rPr>
              <a:t> IDENTIT</a:t>
            </a:r>
            <a:br>
              <a:rPr lang="en-US" sz="5600" b="1" dirty="0">
                <a:solidFill>
                  <a:schemeClr val="bg1"/>
                </a:solidFill>
              </a:rPr>
            </a:br>
            <a:endParaRPr lang="en-US" sz="56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0FB87C-D0DE-3714-317D-FC0D99EFF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člověk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více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verzí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některé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jsou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pravé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jiné</a:t>
            </a:r>
            <a:r>
              <a:rPr lang="en-US" dirty="0">
                <a:solidFill>
                  <a:schemeClr val="bg1"/>
                </a:solidFill>
              </a:rPr>
              <a:t> ne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právo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identifikaci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realita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umožňuje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skrývání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416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7270423B-A133-DCA2-BC2C-FEF1862B6F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7235" r="14574" b="-1"/>
          <a:stretch>
            <a:fillRect/>
          </a:stretch>
        </p:blipFill>
        <p:spPr>
          <a:xfrm>
            <a:off x="6327849" y="224299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70A7F6-A9D8-6B4B-8758-3AF7E280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br>
              <a:rPr lang="cs-CZ" sz="3800" b="1" dirty="0">
                <a:solidFill>
                  <a:schemeClr val="bg1"/>
                </a:solidFill>
              </a:rPr>
            </a:br>
            <a:r>
              <a:rPr lang="en-US" sz="5600" b="1" dirty="0">
                <a:solidFill>
                  <a:schemeClr val="bg1"/>
                </a:solidFill>
              </a:rPr>
              <a:t>PAMĚŤ</a:t>
            </a:r>
            <a:r>
              <a:rPr lang="en-US" sz="5600" dirty="0">
                <a:solidFill>
                  <a:schemeClr val="bg1"/>
                </a:solidFill>
              </a:rPr>
              <a:t> </a:t>
            </a:r>
            <a:br>
              <a:rPr lang="en-US" sz="5600" dirty="0">
                <a:solidFill>
                  <a:schemeClr val="bg1"/>
                </a:solidFill>
              </a:rPr>
            </a:br>
            <a:endParaRPr lang="en-US" sz="56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67D8186-5B06-676C-42DE-F1CB97E6F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digitální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svět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nezapomíná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minulost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neztrácí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sílu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staré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výroky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vracejí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čas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přestává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čistit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1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4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Group 16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27" name="Rectangle 17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19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4614BD22-1DED-9E14-4014-612E6DE4FDC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3128" r="28682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6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423B67-3890-0D5F-5C3B-9ABBA73F8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>
                <a:solidFill>
                  <a:schemeClr val="bg1"/>
                </a:solidFill>
              </a:rPr>
              <a:t>odpovědnost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3C87286-0B07-12CB-E688-4B75828EC5A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85800" y="2909819"/>
            <a:ext cx="518924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O veřejném prostoru rozhodují soukromé korporace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Pravidla nejsou demokraticky legitimovaná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Chybí transparentnost a odpovědnost </a:t>
            </a:r>
          </a:p>
        </p:txBody>
      </p:sp>
    </p:spTree>
    <p:extLst>
      <p:ext uri="{BB962C8B-B14F-4D97-AF65-F5344CB8AC3E}">
        <p14:creationId xmlns:p14="http://schemas.microsoft.com/office/powerpoint/2010/main" val="285792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Doc. JUDr. Aleš Rozehnal, Ph.D.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Právní důsledky přesunu existence člověka na sociální sítě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Právo, média a digitální svět: AI a ochrana dat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7DC7BA0C-4C6A-D8A3-7A0A-D9BAA554A8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8446" r="3336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6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1062853-06E2-BCBD-E77E-8CD97982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6000" b="1" dirty="0">
                <a:solidFill>
                  <a:schemeClr val="bg1"/>
                </a:solidFill>
              </a:rPr>
            </a:br>
            <a:r>
              <a:rPr lang="en-US" sz="6000" b="1" dirty="0">
                <a:solidFill>
                  <a:schemeClr val="bg1"/>
                </a:solidFill>
              </a:rPr>
              <a:t>ZÁVĚR</a:t>
            </a:r>
            <a:br>
              <a:rPr lang="en-US" sz="3800" dirty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53E9749-F5FD-A835-E443-0E01B82AA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právo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pracuje</a:t>
            </a:r>
            <a:r>
              <a:rPr lang="en-US" dirty="0">
                <a:solidFill>
                  <a:schemeClr val="bg1"/>
                </a:solidFill>
              </a:rPr>
              <a:t> s </a:t>
            </a:r>
            <a:r>
              <a:rPr lang="en-US" dirty="0" err="1">
                <a:solidFill>
                  <a:schemeClr val="bg1"/>
                </a:solidFill>
              </a:rPr>
              <a:t>člověkem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realita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pracuje</a:t>
            </a:r>
            <a:r>
              <a:rPr lang="en-US" dirty="0">
                <a:solidFill>
                  <a:schemeClr val="bg1"/>
                </a:solidFill>
              </a:rPr>
              <a:t> s </a:t>
            </a:r>
            <a:r>
              <a:rPr lang="en-US" dirty="0" err="1">
                <a:solidFill>
                  <a:schemeClr val="bg1"/>
                </a:solidFill>
              </a:rPr>
              <a:t>modelem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30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28D430-56EA-45B9-8632-927BEBF02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noFill/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5-Point Star 24">
            <a:extLst>
              <a:ext uri="{FF2B5EF4-FFF2-40B4-BE49-F238E27FC236}">
                <a16:creationId xmlns:a16="http://schemas.microsoft.com/office/drawing/2014/main" id="{B15DEAD7-09E6-42D9-9D03-43E6EA3E0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9678" y="3748085"/>
            <a:ext cx="252644" cy="252644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EBF4C1-F6FA-6B26-59FE-B693C3F1E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8407" y="1044250"/>
            <a:ext cx="9841575" cy="2646007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Právní důsledky přesunu existence člověka na sociální sítě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128F3CD-CA01-A56E-9584-12729EE4E1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407" y="4058557"/>
            <a:ext cx="9841575" cy="1906814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Aleš Rozehnal</a:t>
            </a:r>
          </a:p>
        </p:txBody>
      </p:sp>
    </p:spTree>
    <p:extLst>
      <p:ext uri="{BB962C8B-B14F-4D97-AF65-F5344CB8AC3E}">
        <p14:creationId xmlns:p14="http://schemas.microsoft.com/office/powerpoint/2010/main" val="330427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45EFAE-D112-1B9E-EB4F-65037562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3" y="1304458"/>
            <a:ext cx="3326650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4800" dirty="0"/>
              <a:t>Vznik digitální identity</a:t>
            </a:r>
            <a:endParaRPr lang="en-US" sz="4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1E0533C-C489-8FA2-A75A-E7921B646FF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rcRect l="8980" r="15842" b="-1"/>
          <a:stretch>
            <a:fillRect/>
          </a:stretch>
        </p:blipFill>
        <p:spPr>
          <a:xfrm>
            <a:off x="5321367" y="694512"/>
            <a:ext cx="6174771" cy="54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6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2F03DE18-3E28-D6AC-AC3E-FAFE724F88C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8755" r="2305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8A5F6F-24D5-AFFF-E8C9-77441B6A2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5000" dirty="0">
                <a:solidFill>
                  <a:schemeClr val="bg1"/>
                </a:solidFill>
              </a:rPr>
            </a:br>
            <a:r>
              <a:rPr lang="cs-CZ" sz="5000" dirty="0">
                <a:solidFill>
                  <a:schemeClr val="bg1"/>
                </a:solidFill>
              </a:rPr>
              <a:t>Co je </a:t>
            </a:r>
            <a:r>
              <a:rPr lang="en-US" sz="5000" dirty="0" err="1">
                <a:solidFill>
                  <a:schemeClr val="bg1"/>
                </a:solidFill>
              </a:rPr>
              <a:t>Digitální</a:t>
            </a:r>
            <a:r>
              <a:rPr lang="en-US" sz="5000" dirty="0">
                <a:solidFill>
                  <a:schemeClr val="bg1"/>
                </a:solidFill>
              </a:rPr>
              <a:t> </a:t>
            </a:r>
            <a:r>
              <a:rPr lang="en-US" sz="5000" dirty="0" err="1">
                <a:solidFill>
                  <a:schemeClr val="bg1"/>
                </a:solidFill>
              </a:rPr>
              <a:t>identi</a:t>
            </a:r>
            <a:r>
              <a:rPr lang="cs-CZ" sz="5000" dirty="0">
                <a:solidFill>
                  <a:schemeClr val="bg1"/>
                </a:solidFill>
              </a:rPr>
              <a:t>T</a:t>
            </a:r>
            <a:r>
              <a:rPr lang="en-US" sz="5000" dirty="0">
                <a:solidFill>
                  <a:schemeClr val="bg1"/>
                </a:solidFill>
              </a:rPr>
              <a:t>a</a:t>
            </a:r>
            <a:r>
              <a:rPr lang="cs-CZ" sz="5000" dirty="0">
                <a:solidFill>
                  <a:schemeClr val="bg1"/>
                </a:solidFill>
              </a:rPr>
              <a:t>?</a:t>
            </a:r>
            <a:endParaRPr lang="en-US" sz="50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17FD42-280A-3AF5-E738-9FDCF909F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identita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přestala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být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samozřejmá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vazba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člověkem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projevem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rozpadá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vedle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existuje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digitální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obraz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ten </a:t>
            </a:r>
            <a:r>
              <a:rPr lang="en-US" dirty="0" err="1">
                <a:solidFill>
                  <a:schemeClr val="bg1"/>
                </a:solidFill>
              </a:rPr>
              <a:t>obraz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reálné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důsledky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25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32" name="Rectangle 31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F73375BD-86BB-7A99-75DD-9B3E067DE8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30905" r="10904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40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231CAF-D14A-CA1D-457E-880B657A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5000" b="1" dirty="0">
                <a:solidFill>
                  <a:schemeClr val="bg1"/>
                </a:solidFill>
              </a:rPr>
            </a:br>
            <a:r>
              <a:rPr lang="en-US" sz="5000" b="1" dirty="0">
                <a:solidFill>
                  <a:schemeClr val="bg1"/>
                </a:solidFill>
              </a:rPr>
              <a:t>HIERARCHIE ČLOVĚK– OBRAZ</a:t>
            </a:r>
            <a:br>
              <a:rPr lang="en-US" sz="5000" dirty="0">
                <a:solidFill>
                  <a:schemeClr val="bg1"/>
                </a:solidFill>
              </a:rPr>
            </a:br>
            <a:br>
              <a:rPr lang="en-US" sz="2200" dirty="0">
                <a:solidFill>
                  <a:schemeClr val="bg1"/>
                </a:solidFill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7C5C7C-CCCC-8876-C333-734522E07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dříve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rozhodoval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dnes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rozhoduje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jeho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obraz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systém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nepracuje</a:t>
            </a:r>
            <a:r>
              <a:rPr lang="en-US" dirty="0">
                <a:solidFill>
                  <a:schemeClr val="bg1"/>
                </a:solidFill>
              </a:rPr>
              <a:t> s </a:t>
            </a:r>
            <a:r>
              <a:rPr lang="en-US" dirty="0" err="1">
                <a:solidFill>
                  <a:schemeClr val="bg1"/>
                </a:solidFill>
              </a:rPr>
              <a:t>realitou</a:t>
            </a:r>
            <a:r>
              <a:rPr lang="en-US" dirty="0">
                <a:solidFill>
                  <a:schemeClr val="bg1"/>
                </a:solidFill>
              </a:rPr>
              <a:t>, ale </a:t>
            </a:r>
          </a:p>
          <a:p>
            <a:pPr lvl="0" algn="l"/>
            <a:r>
              <a:rPr lang="cs-CZ" dirty="0">
                <a:solidFill>
                  <a:schemeClr val="bg1"/>
                </a:solidFill>
              </a:rPr>
              <a:t>      </a:t>
            </a:r>
            <a:r>
              <a:rPr lang="en-US" dirty="0">
                <a:solidFill>
                  <a:schemeClr val="bg1"/>
                </a:solidFill>
              </a:rPr>
              <a:t>s </a:t>
            </a:r>
            <a:r>
              <a:rPr lang="en-US" dirty="0" err="1">
                <a:solidFill>
                  <a:schemeClr val="bg1"/>
                </a:solidFill>
              </a:rPr>
              <a:t>interpretací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obraz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začíná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nahrazovat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člověka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43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36" name="Rectangle 35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9BCAD1AA-057A-7E3B-16B3-E4A054CA21C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8359" r="13451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44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8C461B-A561-7706-AC7E-DD6301C10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3800" b="1" dirty="0">
                <a:solidFill>
                  <a:schemeClr val="bg1"/>
                </a:solidFill>
              </a:rPr>
            </a:br>
            <a:r>
              <a:rPr lang="en-US" sz="4200" b="1" dirty="0">
                <a:solidFill>
                  <a:schemeClr val="bg1"/>
                </a:solidFill>
              </a:rPr>
              <a:t>ODDĚLENÍ IDENTITY OD JEDNÁNÍ</a:t>
            </a:r>
            <a:endParaRPr lang="en-US" sz="42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7B67398-4801-B9D9-0DDA-B1793FA35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projev už není jistě projevem vůle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identita může jednat bez člověka </a:t>
            </a:r>
          </a:p>
          <a:p>
            <a:pPr marL="285750"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autenticita a simulace splývají </a:t>
            </a:r>
          </a:p>
          <a:p>
            <a:pPr marL="28575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odpovědnost ztrácí pevný základ </a:t>
            </a:r>
          </a:p>
        </p:txBody>
      </p:sp>
    </p:spTree>
    <p:extLst>
      <p:ext uri="{BB962C8B-B14F-4D97-AF65-F5344CB8AC3E}">
        <p14:creationId xmlns:p14="http://schemas.microsoft.com/office/powerpoint/2010/main" val="3464952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1BDE6015-1140-D8ED-B5A5-E3D878F30A7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3761" r="28049" b="-1"/>
          <a:stretch>
            <a:fillRect/>
          </a:stretch>
        </p:blipFill>
        <p:spPr>
          <a:xfrm>
            <a:off x="6327849" y="234347"/>
            <a:ext cx="5146360" cy="5903415"/>
          </a:xfrm>
          <a:prstGeom prst="rect">
            <a:avLst/>
          </a:prstGeom>
          <a:ln>
            <a:noFill/>
          </a:ln>
        </p:spPr>
      </p:pic>
      <p:sp>
        <p:nvSpPr>
          <p:cNvPr id="2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7F956C-3A60-5371-5EBE-2432771F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cs-CZ" sz="2200" b="1" dirty="0">
                <a:solidFill>
                  <a:schemeClr val="bg1"/>
                </a:solidFill>
              </a:rPr>
            </a:br>
            <a:br>
              <a:rPr lang="cs-CZ" sz="2200" b="1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</a:rPr>
              <a:t>VLASTNÍ ŽIVOT IDENTITY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 </a:t>
            </a:r>
            <a:br>
              <a:rPr lang="en-US" sz="2200" dirty="0">
                <a:solidFill>
                  <a:schemeClr val="bg1"/>
                </a:solidFill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920635-2E80-1631-5390-029C5393D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nejde o zneužití, ale o trvalý stav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identita funguje i bez kontroly nositele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není jasné, kdy začíná „zásah“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právo ztrácí orientační body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55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8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5" name="Group 30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46" name="Rectangle 31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C978F6F-BD44-3CBA-6507-B42D8A27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9812" y="685800"/>
            <a:ext cx="3072869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2400" b="1"/>
            </a:br>
            <a:r>
              <a:rPr lang="en-US" sz="2400" b="1"/>
              <a:t>DIGITÁLNÍ DVOJNÍK</a:t>
            </a:r>
            <a:br>
              <a:rPr lang="en-US" sz="2400"/>
            </a:br>
            <a:endParaRPr lang="en-US" sz="2400"/>
          </a:p>
        </p:txBody>
      </p:sp>
      <p:sp>
        <p:nvSpPr>
          <p:cNvPr id="49" name="Rectangle 35">
            <a:extLst>
              <a:ext uri="{FF2B5EF4-FFF2-40B4-BE49-F238E27FC236}">
                <a16:creationId xmlns:a16="http://schemas.microsoft.com/office/drawing/2014/main" id="{40EBDF3C-61A6-450C-8532-9276D9A1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0" y="457200"/>
            <a:ext cx="7045932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2D1E63DE-F342-09BD-3CE7-B74F89874E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9091" b="9091"/>
          <a:stretch>
            <a:fillRect/>
          </a:stretch>
        </p:blipFill>
        <p:spPr>
          <a:xfrm>
            <a:off x="750707" y="1008427"/>
            <a:ext cx="6557897" cy="3581496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18F81AA-2FF4-B517-79AC-44B6F33EE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06592" y="2071048"/>
            <a:ext cx="3076090" cy="30722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/>
              <a:t>existuje</a:t>
            </a:r>
            <a:r>
              <a:rPr lang="en-US" dirty="0"/>
              <a:t> model,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vás</a:t>
            </a:r>
            <a:r>
              <a:rPr lang="en-US" dirty="0"/>
              <a:t> </a:t>
            </a:r>
            <a:r>
              <a:rPr lang="en-US" dirty="0" err="1"/>
              <a:t>nahrazuje</a:t>
            </a:r>
            <a:r>
              <a:rPr lang="en-US" dirty="0"/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/>
              <a:t>ví</a:t>
            </a:r>
            <a:r>
              <a:rPr lang="en-US" dirty="0"/>
              <a:t> o </a:t>
            </a:r>
            <a:r>
              <a:rPr lang="en-US" dirty="0" err="1"/>
              <a:t>vás</a:t>
            </a:r>
            <a:r>
              <a:rPr lang="en-US" dirty="0"/>
              <a:t> </a:t>
            </a:r>
            <a:r>
              <a:rPr lang="en-US" dirty="0" err="1"/>
              <a:t>víc</a:t>
            </a:r>
            <a:r>
              <a:rPr lang="en-US" dirty="0"/>
              <a:t>, </a:t>
            </a:r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/>
              <a:t>víte</a:t>
            </a:r>
            <a:r>
              <a:rPr lang="en-US" dirty="0"/>
              <a:t> </a:t>
            </a:r>
            <a:r>
              <a:rPr lang="en-US" dirty="0" err="1"/>
              <a:t>vy</a:t>
            </a:r>
            <a:r>
              <a:rPr lang="en-US" dirty="0"/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/>
              <a:t>předvídá</a:t>
            </a:r>
            <a:r>
              <a:rPr lang="en-US" dirty="0"/>
              <a:t> </a:t>
            </a:r>
            <a:r>
              <a:rPr lang="en-US" dirty="0" err="1"/>
              <a:t>místo</a:t>
            </a:r>
            <a:r>
              <a:rPr lang="en-US" dirty="0"/>
              <a:t> toho, aby </a:t>
            </a:r>
            <a:r>
              <a:rPr lang="en-US" dirty="0" err="1"/>
              <a:t>reagoval</a:t>
            </a:r>
            <a:r>
              <a:rPr lang="en-US" dirty="0"/>
              <a:t> </a:t>
            </a:r>
          </a:p>
          <a:p>
            <a:pPr lvl="0" indent="-228600" algn="l">
              <a:buFont typeface="Arial" panose="020B0604020202020204" pitchFamily="34" charset="0"/>
              <a:buChar char="•"/>
            </a:pPr>
            <a:r>
              <a:rPr lang="en-US" dirty="0" err="1"/>
              <a:t>rozhoduje</a:t>
            </a:r>
            <a:r>
              <a:rPr lang="en-US" dirty="0"/>
              <a:t>, </a:t>
            </a:r>
            <a:r>
              <a:rPr lang="en-US" dirty="0" err="1"/>
              <a:t>aniž</a:t>
            </a:r>
            <a:r>
              <a:rPr lang="en-US" dirty="0"/>
              <a:t> by </a:t>
            </a:r>
            <a:r>
              <a:rPr lang="en-US" dirty="0" err="1"/>
              <a:t>nesl</a:t>
            </a:r>
            <a:r>
              <a:rPr lang="en-US" dirty="0"/>
              <a:t> </a:t>
            </a:r>
            <a:r>
              <a:rPr lang="en-US" dirty="0" err="1"/>
              <a:t>odpovědnost</a:t>
            </a:r>
            <a:r>
              <a:rPr lang="en-US" dirty="0"/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3144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lavní událos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{F1C40C0A-6FA4-483E-81D1-65367C92DF34}TFd2a5b225-4fc9-4980-9a6f-07059fb984a223804c7f-548460cc70da</Template>
  <TotalTime>284</TotalTime>
  <Words>461</Words>
  <Application>Microsoft Office PowerPoint</Application>
  <PresentationFormat>Širokoúhlá obrazovka</PresentationFormat>
  <Paragraphs>103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Gustan Bold</vt:lpstr>
      <vt:lpstr>Impact</vt:lpstr>
      <vt:lpstr>Hlavní událost</vt:lpstr>
      <vt:lpstr>Prezentace aplikace PowerPoint</vt:lpstr>
      <vt:lpstr>Prezentace aplikace PowerPoint</vt:lpstr>
      <vt:lpstr>Právní důsledky přesunu existence člověka na sociální sítě</vt:lpstr>
      <vt:lpstr>Vznik digitální identity</vt:lpstr>
      <vt:lpstr> Co je Digitální identiTa?</vt:lpstr>
      <vt:lpstr> HIERARCHIE ČLOVĚK– OBRAZ  </vt:lpstr>
      <vt:lpstr> ODDĚLENÍ IDENTITY OD JEDNÁNÍ</vt:lpstr>
      <vt:lpstr>  VLASTNÍ ŽIVOT IDENTITY   </vt:lpstr>
      <vt:lpstr> DIGITÁLNÍ DVOJNÍK </vt:lpstr>
      <vt:lpstr>   O ČLOVĚKU ROZHODUJE PROFIL </vt:lpstr>
      <vt:lpstr>    ZTRÁTA KONTROLY NAD IDENTITOU </vt:lpstr>
      <vt:lpstr>  KOMERCIALIZACE IDENTITY </vt:lpstr>
      <vt:lpstr>  OCHRANA OSOBNOSTI </vt:lpstr>
      <vt:lpstr>  REPUTACE </vt:lpstr>
      <vt:lpstr> DIGITÁLNÍ POZŮSTALOST </vt:lpstr>
      <vt:lpstr> VEŘEJNÉ VS. SOUKROMÉ  </vt:lpstr>
      <vt:lpstr>  mnohost IDENTIT </vt:lpstr>
      <vt:lpstr>  PAMĚŤ  </vt:lpstr>
      <vt:lpstr>odpovědnost</vt:lpstr>
      <vt:lpstr> ZÁVĚR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Aleš Rozehnal</dc:creator>
  <cp:lastModifiedBy>Vojtěch Orlík</cp:lastModifiedBy>
  <cp:revision>20</cp:revision>
  <dcterms:created xsi:type="dcterms:W3CDTF">2026-04-04T15:37:09Z</dcterms:created>
  <dcterms:modified xsi:type="dcterms:W3CDTF">2026-04-28T07:18:38Z</dcterms:modified>
</cp:coreProperties>
</file>