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0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74" r:id="rId8"/>
    <p:sldId id="275" r:id="rId9"/>
    <p:sldId id="263" r:id="rId10"/>
    <p:sldId id="280" r:id="rId11"/>
    <p:sldId id="281" r:id="rId12"/>
    <p:sldId id="282" r:id="rId13"/>
    <p:sldId id="283" r:id="rId14"/>
    <p:sldId id="284" r:id="rId15"/>
    <p:sldId id="285" r:id="rId16"/>
    <p:sldId id="286" r:id="rId17"/>
    <p:sldId id="287" r:id="rId18"/>
    <p:sldId id="277" r:id="rId19"/>
    <p:sldId id="278" r:id="rId20"/>
    <p:sldId id="279" r:id="rId21"/>
    <p:sldId id="288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F25D7C0E-2E29-42EA-A2A4-0B5D0CC3CFEE}">
          <p14:sldIdLst>
            <p14:sldId id="256"/>
            <p14:sldId id="257"/>
            <p14:sldId id="258"/>
            <p14:sldId id="259"/>
            <p14:sldId id="260"/>
            <p14:sldId id="261"/>
            <p14:sldId id="274"/>
            <p14:sldId id="275"/>
            <p14:sldId id="263"/>
            <p14:sldId id="280"/>
            <p14:sldId id="281"/>
            <p14:sldId id="282"/>
            <p14:sldId id="283"/>
            <p14:sldId id="284"/>
            <p14:sldId id="285"/>
            <p14:sldId id="286"/>
            <p14:sldId id="287"/>
            <p14:sldId id="277"/>
            <p14:sldId id="278"/>
            <p14:sldId id="279"/>
            <p14:sldId id="28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69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983A32-7189-4224-BBAF-03C10BC5A24C}" type="datetimeFigureOut">
              <a:rPr lang="cs-CZ" smtClean="0"/>
              <a:t>28.04.2026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AA950D-83BB-4B95-BC54-5D8319809F2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37231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AA950D-83BB-4B95-BC54-5D8319809F20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45755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AA950D-83BB-4B95-BC54-5D8319809F20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34229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AA950D-83BB-4B95-BC54-5D8319809F20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24917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E0884B-9A51-ECFB-EF4F-5E4E58B345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45445EEB-FBB7-9F14-81F1-C7E1498A9A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FB6BB518-D65F-6D71-FC20-0003330423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1B48170-F3E2-D400-72C9-DA1B936556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AA950D-83BB-4B95-BC54-5D8319809F20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58769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20D6F2-2D1C-C264-9BC1-614B2919D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2B4161E0-5172-DEDE-4CCB-F01406FCB7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470C7197-5C39-6411-AB73-A2BA6A48C6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42D7ECD-F21D-5FD4-CD79-591FCC4191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AA950D-83BB-4B95-BC54-5D8319809F20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03229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8AA40D-54A8-D493-82BC-D60D33632F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7A06A6D1-8906-7CB7-3328-54741582FB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DEDD1192-D721-F260-6A91-D784532073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F099971-5EAF-21FF-9968-A21000A076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AA950D-83BB-4B95-BC54-5D8319809F20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06107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077041-AA82-11EF-D08F-6359C3E732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71930CA8-249F-2236-91AB-CF300C7997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99E01777-36D7-CB83-B195-EFFDC94FD0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2B63EC3-3125-836E-63EC-C0E8D6DF12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AA950D-83BB-4B95-BC54-5D8319809F20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29914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6FB835-1F28-850C-1B0D-73CC33000C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C14FB8FE-72A8-7D0B-C1BF-128E18BD66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22C97813-8E18-B40B-7E4E-066B851EA4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7B92393-8CDB-FBDB-49E3-0EAC6C6D34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AA950D-83BB-4B95-BC54-5D8319809F20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42769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D39FD1-13C9-6723-2923-16496F1A6D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D97D51DE-BCB7-2953-DEE1-92B6E5A579F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BD6987FE-2A76-552E-E139-D3A0FE3B6B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808C48B-8399-F140-6070-1753473A5C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AA950D-83BB-4B95-BC54-5D8319809F20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20201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63F35F-3C08-020B-D999-A3950213ED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0A696184-2B93-E3DC-09DF-207D341C3F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04038CE8-1A6C-156B-3357-8DC6B0B58C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43B758B-8D38-4F19-3BB0-BE577329F6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AA950D-83BB-4B95-BC54-5D8319809F20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29397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0E2D8-CF4F-4BCF-B5F4-D9100D9FC59A}" type="datetimeFigureOut">
              <a:rPr lang="cs-CZ" smtClean="0"/>
              <a:t>28.04.2026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CB094-9630-42DF-AF5F-A80CA28271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89309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0E2D8-CF4F-4BCF-B5F4-D9100D9FC59A}" type="datetimeFigureOut">
              <a:rPr lang="cs-CZ" smtClean="0"/>
              <a:t>28.04.2026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CB094-9630-42DF-AF5F-A80CA28271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9897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0E2D8-CF4F-4BCF-B5F4-D9100D9FC59A}" type="datetimeFigureOut">
              <a:rPr lang="cs-CZ" smtClean="0"/>
              <a:t>28.04.2026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CB094-9630-42DF-AF5F-A80CA28271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5591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0E2D8-CF4F-4BCF-B5F4-D9100D9FC59A}" type="datetimeFigureOut">
              <a:rPr lang="cs-CZ" smtClean="0"/>
              <a:t>28.04.2026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CB094-9630-42DF-AF5F-A80CA28271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2453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0E2D8-CF4F-4BCF-B5F4-D9100D9FC59A}" type="datetimeFigureOut">
              <a:rPr lang="cs-CZ" smtClean="0"/>
              <a:t>28.04.2026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CB094-9630-42DF-AF5F-A80CA28271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3057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0E2D8-CF4F-4BCF-B5F4-D9100D9FC59A}" type="datetimeFigureOut">
              <a:rPr lang="cs-CZ" smtClean="0"/>
              <a:t>28.04.2026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CB094-9630-42DF-AF5F-A80CA28271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7334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0E2D8-CF4F-4BCF-B5F4-D9100D9FC59A}" type="datetimeFigureOut">
              <a:rPr lang="cs-CZ" smtClean="0"/>
              <a:t>28.04.2026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CB094-9630-42DF-AF5F-A80CA28271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0083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0E2D8-CF4F-4BCF-B5F4-D9100D9FC59A}" type="datetimeFigureOut">
              <a:rPr lang="cs-CZ" smtClean="0"/>
              <a:t>28.04.2026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CB094-9630-42DF-AF5F-A80CA28271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0669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0E2D8-CF4F-4BCF-B5F4-D9100D9FC59A}" type="datetimeFigureOut">
              <a:rPr lang="cs-CZ" smtClean="0"/>
              <a:t>28.04.2026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CB094-9630-42DF-AF5F-A80CA28271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5202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0E2D8-CF4F-4BCF-B5F4-D9100D9FC59A}" type="datetimeFigureOut">
              <a:rPr lang="cs-CZ" smtClean="0"/>
              <a:t>28.04.2026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CB094-9630-42DF-AF5F-A80CA28271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4321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0E2D8-CF4F-4BCF-B5F4-D9100D9FC59A}" type="datetimeFigureOut">
              <a:rPr lang="cs-CZ" smtClean="0"/>
              <a:t>28.04.2026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5CB094-9630-42DF-AF5F-A80CA28271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3521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E0E2D8-CF4F-4BCF-B5F4-D9100D9FC59A}" type="datetimeFigureOut">
              <a:rPr lang="cs-CZ" smtClean="0"/>
              <a:t>28.04.2026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5CB094-9630-42DF-AF5F-A80CA282710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137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cs-CZ" sz="1200"/>
          </a:p>
        </p:txBody>
      </p:sp>
      <p:sp>
        <p:nvSpPr>
          <p:cNvPr id="3" name="Freeform 3"/>
          <p:cNvSpPr/>
          <p:nvPr/>
        </p:nvSpPr>
        <p:spPr>
          <a:xfrm>
            <a:off x="9493933" y="4171222"/>
            <a:ext cx="2241639" cy="2155990"/>
          </a:xfrm>
          <a:custGeom>
            <a:avLst/>
            <a:gdLst/>
            <a:ahLst/>
            <a:cxnLst/>
            <a:rect l="l" t="t" r="r" b="b"/>
            <a:pathLst>
              <a:path w="3362458" h="3233985">
                <a:moveTo>
                  <a:pt x="0" y="0"/>
                </a:moveTo>
                <a:lnTo>
                  <a:pt x="3362459" y="0"/>
                </a:lnTo>
                <a:lnTo>
                  <a:pt x="3362459" y="3233984"/>
                </a:lnTo>
                <a:lnTo>
                  <a:pt x="0" y="32339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9907" t="-46575" r="-19894" b="-9178"/>
            </a:stretch>
          </a:blipFill>
        </p:spPr>
        <p:txBody>
          <a:bodyPr/>
          <a:lstStyle/>
          <a:p>
            <a:endParaRPr lang="cs-CZ" sz="1200"/>
          </a:p>
        </p:txBody>
      </p:sp>
      <p:sp>
        <p:nvSpPr>
          <p:cNvPr id="4" name="Freeform 4"/>
          <p:cNvSpPr/>
          <p:nvPr/>
        </p:nvSpPr>
        <p:spPr>
          <a:xfrm>
            <a:off x="4318960" y="440955"/>
            <a:ext cx="3554082" cy="606444"/>
          </a:xfrm>
          <a:custGeom>
            <a:avLst/>
            <a:gdLst/>
            <a:ahLst/>
            <a:cxnLst/>
            <a:rect l="l" t="t" r="r" b="b"/>
            <a:pathLst>
              <a:path w="5331123" h="909666">
                <a:moveTo>
                  <a:pt x="0" y="0"/>
                </a:moveTo>
                <a:lnTo>
                  <a:pt x="5331122" y="0"/>
                </a:lnTo>
                <a:lnTo>
                  <a:pt x="5331122" y="909666"/>
                </a:lnTo>
                <a:lnTo>
                  <a:pt x="0" y="9096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cs-CZ" sz="1200"/>
          </a:p>
        </p:txBody>
      </p:sp>
      <p:grpSp>
        <p:nvGrpSpPr>
          <p:cNvPr id="5" name="Group 5"/>
          <p:cNvGrpSpPr/>
          <p:nvPr/>
        </p:nvGrpSpPr>
        <p:grpSpPr>
          <a:xfrm>
            <a:off x="1736386" y="1720500"/>
            <a:ext cx="5909292" cy="1171734"/>
            <a:chOff x="0" y="0"/>
            <a:chExt cx="2735873" cy="542487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735873" cy="542487"/>
            </a:xfrm>
            <a:custGeom>
              <a:avLst/>
              <a:gdLst/>
              <a:ahLst/>
              <a:cxnLst/>
              <a:rect l="l" t="t" r="r" b="b"/>
              <a:pathLst>
                <a:path w="2735873" h="542487">
                  <a:moveTo>
                    <a:pt x="44544" y="0"/>
                  </a:moveTo>
                  <a:lnTo>
                    <a:pt x="2691329" y="0"/>
                  </a:lnTo>
                  <a:cubicBezTo>
                    <a:pt x="2715930" y="0"/>
                    <a:pt x="2735873" y="19943"/>
                    <a:pt x="2735873" y="44544"/>
                  </a:cubicBezTo>
                  <a:lnTo>
                    <a:pt x="2735873" y="497943"/>
                  </a:lnTo>
                  <a:cubicBezTo>
                    <a:pt x="2735873" y="509757"/>
                    <a:pt x="2731180" y="521087"/>
                    <a:pt x="2722826" y="529441"/>
                  </a:cubicBezTo>
                  <a:cubicBezTo>
                    <a:pt x="2714473" y="537794"/>
                    <a:pt x="2703143" y="542487"/>
                    <a:pt x="2691329" y="542487"/>
                  </a:cubicBezTo>
                  <a:lnTo>
                    <a:pt x="44544" y="542487"/>
                  </a:lnTo>
                  <a:cubicBezTo>
                    <a:pt x="32730" y="542487"/>
                    <a:pt x="21400" y="537794"/>
                    <a:pt x="13047" y="529441"/>
                  </a:cubicBezTo>
                  <a:cubicBezTo>
                    <a:pt x="4693" y="521087"/>
                    <a:pt x="0" y="509757"/>
                    <a:pt x="0" y="497943"/>
                  </a:cubicBezTo>
                  <a:lnTo>
                    <a:pt x="0" y="44544"/>
                  </a:lnTo>
                  <a:cubicBezTo>
                    <a:pt x="0" y="32730"/>
                    <a:pt x="4693" y="21400"/>
                    <a:pt x="13047" y="13047"/>
                  </a:cubicBezTo>
                  <a:cubicBezTo>
                    <a:pt x="21400" y="4693"/>
                    <a:pt x="32730" y="0"/>
                    <a:pt x="44544" y="0"/>
                  </a:cubicBezTo>
                  <a:close/>
                </a:path>
              </a:pathLst>
            </a:custGeom>
            <a:solidFill>
              <a:srgbClr val="D6EFFF">
                <a:alpha val="75686"/>
              </a:srgbClr>
            </a:solidFill>
          </p:spPr>
          <p:txBody>
            <a:bodyPr/>
            <a:lstStyle/>
            <a:p>
              <a:endParaRPr lang="cs-CZ" sz="1200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76200"/>
              <a:ext cx="2735873" cy="61868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>
                      <a:alpha val="75686"/>
                    </a:srgbClr>
                  </a:solidFill>
                  <a:latin typeface="Gustan Bold"/>
                  <a:ea typeface="Gustan Bold"/>
                  <a:cs typeface="Gustan Bold"/>
                  <a:sym typeface="Gustan Bold"/>
                </a:rPr>
                <a:t>JUDr. Libor Vávra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540539" y="3567017"/>
            <a:ext cx="5909292" cy="1171734"/>
            <a:chOff x="0" y="0"/>
            <a:chExt cx="2735873" cy="54248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735873" cy="542487"/>
            </a:xfrm>
            <a:custGeom>
              <a:avLst/>
              <a:gdLst/>
              <a:ahLst/>
              <a:cxnLst/>
              <a:rect l="l" t="t" r="r" b="b"/>
              <a:pathLst>
                <a:path w="2735873" h="542487">
                  <a:moveTo>
                    <a:pt x="44544" y="0"/>
                  </a:moveTo>
                  <a:lnTo>
                    <a:pt x="2691329" y="0"/>
                  </a:lnTo>
                  <a:cubicBezTo>
                    <a:pt x="2715930" y="0"/>
                    <a:pt x="2735873" y="19943"/>
                    <a:pt x="2735873" y="44544"/>
                  </a:cubicBezTo>
                  <a:lnTo>
                    <a:pt x="2735873" y="497943"/>
                  </a:lnTo>
                  <a:cubicBezTo>
                    <a:pt x="2735873" y="509757"/>
                    <a:pt x="2731180" y="521087"/>
                    <a:pt x="2722826" y="529441"/>
                  </a:cubicBezTo>
                  <a:cubicBezTo>
                    <a:pt x="2714473" y="537794"/>
                    <a:pt x="2703143" y="542487"/>
                    <a:pt x="2691329" y="542487"/>
                  </a:cubicBezTo>
                  <a:lnTo>
                    <a:pt x="44544" y="542487"/>
                  </a:lnTo>
                  <a:cubicBezTo>
                    <a:pt x="32730" y="542487"/>
                    <a:pt x="21400" y="537794"/>
                    <a:pt x="13047" y="529441"/>
                  </a:cubicBezTo>
                  <a:cubicBezTo>
                    <a:pt x="4693" y="521087"/>
                    <a:pt x="0" y="509757"/>
                    <a:pt x="0" y="497943"/>
                  </a:cubicBezTo>
                  <a:lnTo>
                    <a:pt x="0" y="44544"/>
                  </a:lnTo>
                  <a:cubicBezTo>
                    <a:pt x="0" y="32730"/>
                    <a:pt x="4693" y="21400"/>
                    <a:pt x="13047" y="13047"/>
                  </a:cubicBezTo>
                  <a:cubicBezTo>
                    <a:pt x="21400" y="4693"/>
                    <a:pt x="32730" y="0"/>
                    <a:pt x="44544" y="0"/>
                  </a:cubicBezTo>
                  <a:close/>
                </a:path>
              </a:pathLst>
            </a:custGeom>
            <a:solidFill>
              <a:srgbClr val="D6EFFF">
                <a:alpha val="76863"/>
              </a:srgbClr>
            </a:solidFill>
          </p:spPr>
          <p:txBody>
            <a:bodyPr/>
            <a:lstStyle/>
            <a:p>
              <a:endParaRPr lang="cs-CZ" sz="1200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2735873" cy="59011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2799"/>
                </a:lnSpc>
              </a:pPr>
              <a:r>
                <a:rPr lang="en-US" sz="1999">
                  <a:solidFill>
                    <a:srgbClr val="000000">
                      <a:alpha val="76863"/>
                    </a:srgbClr>
                  </a:solidFill>
                  <a:latin typeface="Gustan Bold"/>
                  <a:ea typeface="Gustan Bold"/>
                  <a:cs typeface="Gustan Bold"/>
                  <a:sym typeface="Gustan Bold"/>
                </a:rPr>
                <a:t>Trnitá cesta k nové justiční mapě 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3238631" y="5411851"/>
            <a:ext cx="5909292" cy="616437"/>
            <a:chOff x="0" y="0"/>
            <a:chExt cx="2735873" cy="285397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2735873" cy="285397"/>
            </a:xfrm>
            <a:custGeom>
              <a:avLst/>
              <a:gdLst/>
              <a:ahLst/>
              <a:cxnLst/>
              <a:rect l="l" t="t" r="r" b="b"/>
              <a:pathLst>
                <a:path w="2735873" h="285397">
                  <a:moveTo>
                    <a:pt x="44544" y="0"/>
                  </a:moveTo>
                  <a:lnTo>
                    <a:pt x="2691329" y="0"/>
                  </a:lnTo>
                  <a:cubicBezTo>
                    <a:pt x="2715930" y="0"/>
                    <a:pt x="2735873" y="19943"/>
                    <a:pt x="2735873" y="44544"/>
                  </a:cubicBezTo>
                  <a:lnTo>
                    <a:pt x="2735873" y="240853"/>
                  </a:lnTo>
                  <a:cubicBezTo>
                    <a:pt x="2735873" y="252666"/>
                    <a:pt x="2731180" y="263996"/>
                    <a:pt x="2722826" y="272350"/>
                  </a:cubicBezTo>
                  <a:cubicBezTo>
                    <a:pt x="2714473" y="280704"/>
                    <a:pt x="2703143" y="285397"/>
                    <a:pt x="2691329" y="285397"/>
                  </a:cubicBezTo>
                  <a:lnTo>
                    <a:pt x="44544" y="285397"/>
                  </a:lnTo>
                  <a:cubicBezTo>
                    <a:pt x="32730" y="285397"/>
                    <a:pt x="21400" y="280704"/>
                    <a:pt x="13047" y="272350"/>
                  </a:cubicBezTo>
                  <a:cubicBezTo>
                    <a:pt x="4693" y="263996"/>
                    <a:pt x="0" y="252666"/>
                    <a:pt x="0" y="240853"/>
                  </a:cubicBezTo>
                  <a:lnTo>
                    <a:pt x="0" y="44544"/>
                  </a:lnTo>
                  <a:cubicBezTo>
                    <a:pt x="0" y="32730"/>
                    <a:pt x="4693" y="21400"/>
                    <a:pt x="13047" y="13047"/>
                  </a:cubicBezTo>
                  <a:cubicBezTo>
                    <a:pt x="21400" y="4693"/>
                    <a:pt x="32730" y="0"/>
                    <a:pt x="44544" y="0"/>
                  </a:cubicBezTo>
                  <a:close/>
                </a:path>
              </a:pathLst>
            </a:custGeom>
            <a:solidFill>
              <a:srgbClr val="FFFFFF">
                <a:alpha val="76863"/>
              </a:srgbClr>
            </a:solidFill>
          </p:spPr>
          <p:txBody>
            <a:bodyPr/>
            <a:lstStyle/>
            <a:p>
              <a:endParaRPr lang="cs-CZ" sz="1200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28575"/>
              <a:ext cx="2735873" cy="31397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r>
                <a:rPr lang="en-US" sz="1266">
                  <a:solidFill>
                    <a:srgbClr val="000000">
                      <a:alpha val="76863"/>
                    </a:srgbClr>
                  </a:solidFill>
                  <a:latin typeface="Gustan Bold"/>
                  <a:ea typeface="Gustan Bold"/>
                  <a:cs typeface="Gustan Bold"/>
                  <a:sym typeface="Gustan Bold"/>
                </a:rPr>
                <a:t>Aktuální otázky justice</a:t>
              </a:r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10229858" y="4880961"/>
            <a:ext cx="449745" cy="4607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50"/>
              </a:lnSpc>
            </a:pPr>
            <a:r>
              <a:rPr lang="en-US" sz="5901">
                <a:solidFill>
                  <a:srgbClr val="00ACFE"/>
                </a:solidFill>
                <a:latin typeface="Arial"/>
                <a:ea typeface="Arial"/>
                <a:cs typeface="Arial"/>
                <a:sym typeface="Arial"/>
              </a:rPr>
              <a:t>§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E6AAB2-C70C-BE15-64A4-FE798FF7C2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1C4383B-9C89-87E6-D122-5BD551DE19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10CE67D-12BB-BAD9-AD7D-7994B816A5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1FEAE51-42ED-B992-B1C9-0C132476F4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 flipH="1">
            <a:off x="-145401" y="145708"/>
            <a:ext cx="2151670" cy="1860256"/>
            <a:chOff x="-305" y="-4155"/>
            <a:chExt cx="2514948" cy="2174333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324F9DDC-B318-0656-7D34-DEDD9F424B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E69E970-4BC2-FA83-ED3F-383CAD8494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B758795-54D7-C1E7-2DB8-D56164C5A0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6BEE6ED-8D10-ADBD-7DC0-54560BD4C7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" name="TextovéPole 4">
            <a:extLst>
              <a:ext uri="{FF2B5EF4-FFF2-40B4-BE49-F238E27FC236}">
                <a16:creationId xmlns:a16="http://schemas.microsoft.com/office/drawing/2014/main" id="{7A87F704-8671-5733-7ACA-C1BB743ECDCF}"/>
              </a:ext>
            </a:extLst>
          </p:cNvPr>
          <p:cNvSpPr txBox="1"/>
          <p:nvPr/>
        </p:nvSpPr>
        <p:spPr>
          <a:xfrm>
            <a:off x="2490216" y="463071"/>
            <a:ext cx="8269396" cy="57019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just"/>
            <a:r>
              <a:rPr lang="cs-CZ" dirty="0">
                <a:solidFill>
                  <a:schemeClr val="tx2"/>
                </a:solidFill>
              </a:rPr>
              <a:t>1. Okresní soud v Bruntále - pobočka v Krnově</a:t>
            </a:r>
          </a:p>
          <a:p>
            <a:pPr algn="just"/>
            <a:r>
              <a:rPr lang="cs-CZ" dirty="0">
                <a:solidFill>
                  <a:schemeClr val="tx2"/>
                </a:solidFill>
              </a:rPr>
              <a:t>V obvodu Okresního soudu v Bruntále ze zřizuje pobočka v Krnově.</a:t>
            </a:r>
          </a:p>
          <a:p>
            <a:pPr algn="just"/>
            <a:r>
              <a:rPr lang="cs-CZ" dirty="0">
                <a:solidFill>
                  <a:schemeClr val="tx2"/>
                </a:solidFill>
              </a:rPr>
              <a:t>Sídlem pobočky je město Krnov.</a:t>
            </a:r>
          </a:p>
          <a:p>
            <a:pPr algn="just"/>
            <a:r>
              <a:rPr lang="cs-CZ" dirty="0">
                <a:solidFill>
                  <a:schemeClr val="tx2"/>
                </a:solidFill>
              </a:rPr>
              <a:t>2. Okresní soud v Karviné - pobočka v Havířově</a:t>
            </a:r>
          </a:p>
          <a:p>
            <a:pPr algn="just"/>
            <a:r>
              <a:rPr lang="cs-CZ" dirty="0">
                <a:solidFill>
                  <a:schemeClr val="tx2"/>
                </a:solidFill>
              </a:rPr>
              <a:t>V obvodu Okresního soudu v Karviné ze zřizuje pobočka v Havířově.</a:t>
            </a:r>
          </a:p>
          <a:p>
            <a:pPr algn="just"/>
            <a:r>
              <a:rPr lang="cs-CZ" dirty="0">
                <a:solidFill>
                  <a:schemeClr val="tx2"/>
                </a:solidFill>
              </a:rPr>
              <a:t>Sídlem pobočky je město Havířov.</a:t>
            </a:r>
          </a:p>
          <a:p>
            <a:pPr algn="just"/>
            <a:r>
              <a:rPr lang="cs-CZ" dirty="0">
                <a:solidFill>
                  <a:schemeClr val="tx2"/>
                </a:solidFill>
              </a:rPr>
              <a:t>3. Okresní soud ve Vsetíně - pobočka ve Valašském Meziříčí</a:t>
            </a:r>
          </a:p>
          <a:p>
            <a:pPr algn="just"/>
            <a:r>
              <a:rPr lang="cs-CZ" dirty="0">
                <a:solidFill>
                  <a:schemeClr val="tx2"/>
                </a:solidFill>
              </a:rPr>
              <a:t>V obvodu Okresního soudu ve Vsetíně ze zřizuje pobočka ve Valašském Meziříčí.</a:t>
            </a:r>
          </a:p>
          <a:p>
            <a:pPr algn="just"/>
            <a:r>
              <a:rPr lang="cs-CZ" dirty="0">
                <a:solidFill>
                  <a:schemeClr val="tx2"/>
                </a:solidFill>
              </a:rPr>
              <a:t>Sídlem pobočky je město Valašské Meziříčí</a:t>
            </a:r>
          </a:p>
          <a:p>
            <a:pPr algn="just"/>
            <a:endParaRPr lang="cs-CZ" dirty="0">
              <a:solidFill>
                <a:schemeClr val="tx2"/>
              </a:solidFill>
            </a:endParaRPr>
          </a:p>
          <a:p>
            <a:pPr algn="just"/>
            <a:r>
              <a:rPr lang="cs-CZ" dirty="0">
                <a:solidFill>
                  <a:schemeClr val="tx2"/>
                </a:solidFill>
              </a:rPr>
              <a:t>88 OS, 3 pobočky</a:t>
            </a:r>
          </a:p>
          <a:p>
            <a:pPr indent="-228600" defTabSz="914400" fontAlgn="base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b="0" i="0" dirty="0">
              <a:solidFill>
                <a:schemeClr val="tx2"/>
              </a:solidFill>
              <a:effectLst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F849441-F892-DB8A-5A69-DC4FB86DE8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8164748" y="3839134"/>
            <a:ext cx="4023079" cy="3018865"/>
            <a:chOff x="-305" y="-1"/>
            <a:chExt cx="3832880" cy="2876136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801A768F-77E0-7797-6614-5ADAB901B7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9BC031CC-AB44-8B87-A6EF-43CD980ABC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919450E-434F-3D74-B564-5412CF1587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5C8D1A48-209D-AF6E-E350-DE6E5152B8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" name="Obrázek 2" descr="Obsah obrázku černá, tma, snímek obrazovky&#10;&#10;Obsah generovaný pomocí AI může být nesprávný.">
            <a:extLst>
              <a:ext uri="{FF2B5EF4-FFF2-40B4-BE49-F238E27FC236}">
                <a16:creationId xmlns:a16="http://schemas.microsoft.com/office/drawing/2014/main" id="{121DEA6E-17C7-A855-7457-79B76312FA36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5525" y="5338671"/>
            <a:ext cx="2008711" cy="1232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2665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024F92F-4819-B252-04DC-6E57604510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268B5CB-8DCC-FAAC-B2EA-0879397C71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92F2225-E209-52D4-C1AE-DA443387D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7263FBD-F974-BC06-CC73-17E93F0397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 flipH="1">
            <a:off x="-145401" y="145708"/>
            <a:ext cx="2151670" cy="1860256"/>
            <a:chOff x="-305" y="-4155"/>
            <a:chExt cx="2514948" cy="2174333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0E03851A-6AAF-6D49-B0E6-16AFA777CA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2CB079C-D6E0-9EA9-16E0-791677DC6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E18B233D-D5DF-6FE2-47BE-8D685EAB5F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05E84648-E951-DA67-E914-1816E375FD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" name="TextovéPole 4">
            <a:extLst>
              <a:ext uri="{FF2B5EF4-FFF2-40B4-BE49-F238E27FC236}">
                <a16:creationId xmlns:a16="http://schemas.microsoft.com/office/drawing/2014/main" id="{231534F0-3F86-6C5A-75AD-429F9A0900EE}"/>
              </a:ext>
            </a:extLst>
          </p:cNvPr>
          <p:cNvSpPr txBox="1"/>
          <p:nvPr/>
        </p:nvSpPr>
        <p:spPr>
          <a:xfrm>
            <a:off x="2225040" y="764823"/>
            <a:ext cx="8269396" cy="57019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just"/>
            <a:r>
              <a:rPr lang="cs-CZ" sz="3200" dirty="0">
                <a:solidFill>
                  <a:schemeClr val="tx2"/>
                </a:solidFill>
              </a:rPr>
              <a:t>Celkem 100 soudů a 9 poboček, až na výjimky (zejména v Praze) vždy ve vlastní budově.</a:t>
            </a:r>
          </a:p>
          <a:p>
            <a:pPr algn="just"/>
            <a:endParaRPr lang="cs-CZ" dirty="0">
              <a:solidFill>
                <a:schemeClr val="tx2"/>
              </a:solidFill>
            </a:endParaRPr>
          </a:p>
          <a:p>
            <a:pPr indent="-228600" defTabSz="914400" fontAlgn="base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b="0" i="0" dirty="0">
              <a:solidFill>
                <a:schemeClr val="tx2"/>
              </a:solidFill>
              <a:effectLst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9550DBF-02C1-2834-E97C-C6C09CE761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8164748" y="3839134"/>
            <a:ext cx="4023079" cy="3018865"/>
            <a:chOff x="-305" y="-1"/>
            <a:chExt cx="3832880" cy="2876136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C7CA65EC-F3A1-3A49-EC61-6BD9BFBAF0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BE0E033-EDC6-FEAD-BEA0-7D66DC684A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AFFB593-2D94-F8D5-321A-74BC363669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581D8B7B-7F78-5BE9-1B2E-4DC9FC0370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" name="Obrázek 2" descr="Obsah obrázku černá, tma, snímek obrazovky&#10;&#10;Obsah generovaný pomocí AI může být nesprávný.">
            <a:extLst>
              <a:ext uri="{FF2B5EF4-FFF2-40B4-BE49-F238E27FC236}">
                <a16:creationId xmlns:a16="http://schemas.microsoft.com/office/drawing/2014/main" id="{3C3B5F1D-8A98-36DC-E6AD-A1F141D92AF1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5525" y="5338671"/>
            <a:ext cx="2008711" cy="1232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7570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D367020-505D-0F7E-6129-AF4F7DAE33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8349951-A377-6052-1B51-781CEE29A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7010418-7267-D395-28A1-C6AA06C73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9B910E3-2479-0166-1EDD-F08EFC03DC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 flipH="1">
            <a:off x="-145401" y="145708"/>
            <a:ext cx="2151670" cy="1860256"/>
            <a:chOff x="-305" y="-4155"/>
            <a:chExt cx="2514948" cy="2174333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2A34D517-E142-C716-2D1F-DCCD4BA653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35708EC-FCDE-239F-5978-8743DA0627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5D649436-EBAE-41B1-FECA-5C1F8BF6F8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E8F48F26-2264-B726-E69D-6AA744EC8D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" name="TextovéPole 4">
            <a:extLst>
              <a:ext uri="{FF2B5EF4-FFF2-40B4-BE49-F238E27FC236}">
                <a16:creationId xmlns:a16="http://schemas.microsoft.com/office/drawing/2014/main" id="{29A38CFE-5574-CBE3-6B6D-0200E29E229B}"/>
              </a:ext>
            </a:extLst>
          </p:cNvPr>
          <p:cNvSpPr txBox="1"/>
          <p:nvPr/>
        </p:nvSpPr>
        <p:spPr>
          <a:xfrm>
            <a:off x="1755609" y="463071"/>
            <a:ext cx="8269396" cy="57019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just"/>
            <a:r>
              <a:rPr lang="cs-CZ" sz="3200" dirty="0">
                <a:solidFill>
                  <a:schemeClr val="tx2"/>
                </a:solidFill>
              </a:rPr>
              <a:t>Belgie</a:t>
            </a:r>
          </a:p>
          <a:p>
            <a:pPr algn="just"/>
            <a:endParaRPr lang="cs-CZ" dirty="0">
              <a:solidFill>
                <a:schemeClr val="tx2"/>
              </a:solidFill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b="1" kern="1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Reforma justice 2012–2014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kern="1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Změny v počtu soudů, respektive v počtu jejich sídel, jsou následující:</a:t>
            </a: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"/>
            </a:pPr>
            <a:r>
              <a:rPr lang="cs-CZ" kern="1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Soudy prvního stupně: z 27 na 13 soudů</a:t>
            </a: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"/>
            </a:pPr>
            <a:r>
              <a:rPr lang="cs-CZ" kern="1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Pracovní soudy: z 27 na 9 soudů</a:t>
            </a: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"/>
            </a:pPr>
            <a:r>
              <a:rPr lang="cs-CZ" kern="1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Obchodní soudy: z 27 na 9 soudů</a:t>
            </a: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"/>
            </a:pPr>
            <a:r>
              <a:rPr lang="cs-CZ" kern="1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Policejní tribunály: z 31 na 15 soudů</a:t>
            </a: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"/>
            </a:pPr>
            <a:r>
              <a:rPr lang="cs-CZ" kern="1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Státní zastupitelství: z 27 na 14</a:t>
            </a:r>
          </a:p>
          <a:p>
            <a:pPr marL="342900" lvl="0" indent="-342900" algn="just">
              <a:lnSpc>
                <a:spcPct val="115000"/>
              </a:lnSpc>
              <a:buFont typeface="Symbol" panose="05050102010706020507" pitchFamily="18" charset="2"/>
              <a:buChar char=""/>
            </a:pPr>
            <a:r>
              <a:rPr lang="cs-CZ" kern="1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Státní zastupitelství u pracovněprávních soudů: z 27 na 9</a:t>
            </a:r>
          </a:p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"/>
            </a:pPr>
            <a:r>
              <a:rPr lang="cs-CZ" kern="1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Smírčí soudci: ze 187 na 187 (beze změny)</a:t>
            </a:r>
          </a:p>
          <a:p>
            <a:pPr defTabSz="914400" fontAlgn="base">
              <a:lnSpc>
                <a:spcPct val="90000"/>
              </a:lnSpc>
              <a:spcAft>
                <a:spcPts val="600"/>
              </a:spcAft>
            </a:pPr>
            <a:endParaRPr lang="en-US" b="0" i="0" dirty="0">
              <a:solidFill>
                <a:schemeClr val="tx2"/>
              </a:solidFill>
              <a:effectLst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5010E62-7109-FFBA-2E74-5B35D6E3D4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8164748" y="3839134"/>
            <a:ext cx="4023079" cy="3018865"/>
            <a:chOff x="-305" y="-1"/>
            <a:chExt cx="3832880" cy="2876136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E7F1032-5E93-530C-A7AF-1A2E9ADCF2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5F65E411-576C-EE0D-91E1-DE58678D13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9120BBA8-704F-29FD-2CBA-90A38DB49F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A33E9B4A-70EE-450E-F52B-A9439D32BC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" name="Obrázek 2" descr="Obsah obrázku černá, tma, snímek obrazovky&#10;&#10;Obsah generovaný pomocí AI může být nesprávný.">
            <a:extLst>
              <a:ext uri="{FF2B5EF4-FFF2-40B4-BE49-F238E27FC236}">
                <a16:creationId xmlns:a16="http://schemas.microsoft.com/office/drawing/2014/main" id="{9C980EEE-AF0F-7FCA-1810-5E47A1F0A5C7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5525" y="5338671"/>
            <a:ext cx="2008711" cy="1232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2772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5E0E03B-198A-52CE-3DBB-DFBB03867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50BD063-2F92-5C25-B0CB-851576C6B2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AB16638-24CF-09DC-5144-637E165F22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9D9319D-D1F0-A879-6C52-A7004C693B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 flipH="1">
            <a:off x="-145401" y="145708"/>
            <a:ext cx="2151670" cy="1860256"/>
            <a:chOff x="-305" y="-4155"/>
            <a:chExt cx="2514948" cy="2174333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1EFE01C5-655C-74B3-611E-820E1B41C5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2B438D8-F6EC-711B-7EEB-B26591D969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9C644F0-372F-DFF4-D2C6-2AC51C7E5F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75E27D0-093F-30CE-3F67-9B92478036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" name="TextovéPole 4">
            <a:extLst>
              <a:ext uri="{FF2B5EF4-FFF2-40B4-BE49-F238E27FC236}">
                <a16:creationId xmlns:a16="http://schemas.microsoft.com/office/drawing/2014/main" id="{BDCAA117-6F68-875D-C084-70BAC8749DCC}"/>
              </a:ext>
            </a:extLst>
          </p:cNvPr>
          <p:cNvSpPr txBox="1"/>
          <p:nvPr/>
        </p:nvSpPr>
        <p:spPr>
          <a:xfrm>
            <a:off x="1906571" y="179607"/>
            <a:ext cx="8269396" cy="22801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just"/>
            <a:r>
              <a:rPr lang="cs-CZ" sz="3200" dirty="0">
                <a:solidFill>
                  <a:schemeClr val="tx2"/>
                </a:solidFill>
              </a:rPr>
              <a:t>Francie</a:t>
            </a:r>
          </a:p>
          <a:p>
            <a:pPr algn="just"/>
            <a:endParaRPr lang="cs-CZ" sz="3200" dirty="0">
              <a:solidFill>
                <a:schemeClr val="tx2"/>
              </a:solidFill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b="1" kern="1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Reforma „soudní mapy“ v letech 2007–2011</a:t>
            </a:r>
            <a:endParaRPr lang="cs-CZ" kern="100" dirty="0"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defTabSz="914400" fontAlgn="base">
              <a:lnSpc>
                <a:spcPct val="90000"/>
              </a:lnSpc>
              <a:spcAft>
                <a:spcPts val="600"/>
              </a:spcAft>
            </a:pPr>
            <a:endParaRPr lang="en-US" b="0" i="0" dirty="0">
              <a:solidFill>
                <a:schemeClr val="tx2"/>
              </a:solidFill>
              <a:effectLst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6C3A53D-34F9-BEEF-79CB-E8C8982484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8164748" y="3839134"/>
            <a:ext cx="4023079" cy="3018865"/>
            <a:chOff x="-305" y="-1"/>
            <a:chExt cx="3832880" cy="2876136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91B6F09A-8444-81D4-1694-EB822E3F76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B11133D-18E9-88E8-78D4-55654701BB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0D0D451-1599-6150-1CA4-38727787C8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2FA8CD41-8BC5-6ACE-02DC-24860C8A63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" name="Obrázek 2" descr="Obsah obrázku černá, tma, snímek obrazovky&#10;&#10;Obsah generovaný pomocí AI může být nesprávný.">
            <a:extLst>
              <a:ext uri="{FF2B5EF4-FFF2-40B4-BE49-F238E27FC236}">
                <a16:creationId xmlns:a16="http://schemas.microsoft.com/office/drawing/2014/main" id="{8A954CE4-8004-C653-703F-FE394DF84A7E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5525" y="5338671"/>
            <a:ext cx="2008711" cy="1232056"/>
          </a:xfrm>
          <a:prstGeom prst="rect">
            <a:avLst/>
          </a:prstGeom>
        </p:spPr>
      </p:pic>
      <p:pic>
        <p:nvPicPr>
          <p:cNvPr id="2" name="Obrázek 1">
            <a:extLst>
              <a:ext uri="{FF2B5EF4-FFF2-40B4-BE49-F238E27FC236}">
                <a16:creationId xmlns:a16="http://schemas.microsoft.com/office/drawing/2014/main" id="{39968D15-8E0E-7829-B29E-8EFBE54F2B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1650" y="2311401"/>
            <a:ext cx="8058606" cy="2656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7515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9C62F65-52EC-05DE-0124-9072573C89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D29A482-8C87-6D73-B31D-8396FC59F7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746B986-D394-A353-43C1-AF4A820FB2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3F40CAC-BDB3-C798-FE06-AD851644B1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 flipH="1">
            <a:off x="-145401" y="145708"/>
            <a:ext cx="2151670" cy="1860256"/>
            <a:chOff x="-305" y="-4155"/>
            <a:chExt cx="2514948" cy="2174333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1AF5F1F-8B40-AE23-D384-4912ECDDE6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FCB98F8-7D5F-4893-F303-C83BB8BA37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256EE440-678F-9915-4B9C-A8866B02C1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6DFD5C9-D0F1-5637-6C6F-F173BE516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" name="TextovéPole 4">
            <a:extLst>
              <a:ext uri="{FF2B5EF4-FFF2-40B4-BE49-F238E27FC236}">
                <a16:creationId xmlns:a16="http://schemas.microsoft.com/office/drawing/2014/main" id="{38726C49-9096-632E-AA10-16697956641F}"/>
              </a:ext>
            </a:extLst>
          </p:cNvPr>
          <p:cNvSpPr txBox="1"/>
          <p:nvPr/>
        </p:nvSpPr>
        <p:spPr>
          <a:xfrm>
            <a:off x="1691611" y="81676"/>
            <a:ext cx="8269396" cy="22801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just"/>
            <a:r>
              <a:rPr lang="cs-CZ" sz="3200" dirty="0">
                <a:solidFill>
                  <a:schemeClr val="tx2"/>
                </a:solidFill>
              </a:rPr>
              <a:t>Chorvatsko</a:t>
            </a:r>
          </a:p>
          <a:p>
            <a:pPr defTabSz="914400" fontAlgn="base">
              <a:lnSpc>
                <a:spcPct val="90000"/>
              </a:lnSpc>
              <a:spcAft>
                <a:spcPts val="600"/>
              </a:spcAft>
            </a:pPr>
            <a:endParaRPr lang="cs-CZ" b="1" kern="100" dirty="0"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defTabSz="914400" fontAlgn="base">
              <a:lnSpc>
                <a:spcPct val="90000"/>
              </a:lnSpc>
              <a:spcAft>
                <a:spcPts val="600"/>
              </a:spcAft>
            </a:pPr>
            <a:r>
              <a:rPr lang="cs-CZ" b="1" kern="1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Reforma soudnictví 2011–2019</a:t>
            </a:r>
            <a:endParaRPr lang="cs-CZ" kern="100" dirty="0"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defTabSz="914400" fontAlgn="base">
              <a:lnSpc>
                <a:spcPct val="90000"/>
              </a:lnSpc>
              <a:spcAft>
                <a:spcPts val="600"/>
              </a:spcAft>
            </a:pPr>
            <a:endParaRPr lang="en-US" b="0" i="0" dirty="0">
              <a:solidFill>
                <a:schemeClr val="tx2"/>
              </a:solidFill>
              <a:effectLst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E03B1A5-C2CC-DB4C-00B9-84B606C82E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8164748" y="3839134"/>
            <a:ext cx="4023079" cy="3018865"/>
            <a:chOff x="-305" y="-1"/>
            <a:chExt cx="3832880" cy="2876136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31A07CD-AB48-0114-A481-E3AB1753F2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584C2FE-FCB2-08DD-5BFB-4847840470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6E02D8AA-BB45-D469-8207-F11BBAF07B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6BDE079A-E688-CB64-6D53-96A7244B7D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" name="Obrázek 2" descr="Obsah obrázku černá, tma, snímek obrazovky&#10;&#10;Obsah generovaný pomocí AI může být nesprávný.">
            <a:extLst>
              <a:ext uri="{FF2B5EF4-FFF2-40B4-BE49-F238E27FC236}">
                <a16:creationId xmlns:a16="http://schemas.microsoft.com/office/drawing/2014/main" id="{9DCE1C2B-6DFD-1F0D-5684-871796A0E4A6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5525" y="5338671"/>
            <a:ext cx="2008711" cy="1232056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6C85D619-CB34-9731-B090-CF2190AC67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6766" y="2131794"/>
            <a:ext cx="7361876" cy="2908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8320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6ACC91-9576-C9B3-E1D5-6B4A418838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C31EEA8-F07F-F02F-5CEC-042DC9531A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AFF6806-9712-7C41-9CFD-8ABF9B53E8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BD78080-8ED5-6177-A2F2-480BDB4B7E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 flipH="1">
            <a:off x="-145401" y="145708"/>
            <a:ext cx="2151670" cy="1860256"/>
            <a:chOff x="-305" y="-4155"/>
            <a:chExt cx="2514948" cy="2174333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7F9A230-D210-2B52-DCD1-067EBA810E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B396408-ACC0-96C3-40E6-0CC91A8E42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FD557D4-37C5-E946-E818-C6F0551716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D264AEF-20B5-9C7F-3151-C19AC300D6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" name="TextovéPole 4">
            <a:extLst>
              <a:ext uri="{FF2B5EF4-FFF2-40B4-BE49-F238E27FC236}">
                <a16:creationId xmlns:a16="http://schemas.microsoft.com/office/drawing/2014/main" id="{15970796-34FD-F792-3481-B204BDC0BC1C}"/>
              </a:ext>
            </a:extLst>
          </p:cNvPr>
          <p:cNvSpPr txBox="1"/>
          <p:nvPr/>
        </p:nvSpPr>
        <p:spPr>
          <a:xfrm>
            <a:off x="1691611" y="829706"/>
            <a:ext cx="8269396" cy="22801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algn="just"/>
            <a:r>
              <a:rPr lang="cs-CZ" sz="3200" dirty="0">
                <a:solidFill>
                  <a:schemeClr val="tx2"/>
                </a:solidFill>
              </a:rPr>
              <a:t>Dánsko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cs-CZ" kern="1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 letech 2007–2008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cs-CZ" kern="1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došlo ke zredukování počtu nejmenších soudních obvodů z 82 na 24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endParaRPr lang="cs-CZ" kern="100" dirty="0"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endParaRPr lang="cs-CZ" kern="100" dirty="0"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cs-CZ" sz="3200" dirty="0">
                <a:solidFill>
                  <a:schemeClr val="tx2"/>
                </a:solidFill>
              </a:rPr>
              <a:t>Finsko</a:t>
            </a:r>
          </a:p>
          <a:p>
            <a:pPr algn="just"/>
            <a:endParaRPr lang="cs-CZ" sz="3200" dirty="0">
              <a:solidFill>
                <a:schemeClr val="tx2"/>
              </a:solidFill>
            </a:endParaRPr>
          </a:p>
          <a:p>
            <a:pPr defTabSz="914400" fontAlgn="base">
              <a:lnSpc>
                <a:spcPct val="90000"/>
              </a:lnSpc>
              <a:spcAft>
                <a:spcPts val="600"/>
              </a:spcAft>
            </a:pPr>
            <a:endParaRPr lang="en-US" b="0" i="0" dirty="0">
              <a:solidFill>
                <a:schemeClr val="tx2"/>
              </a:solidFill>
              <a:effectLst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B8DF112-295B-A136-EE44-CD38832DE7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8164748" y="3839134"/>
            <a:ext cx="4023079" cy="3018865"/>
            <a:chOff x="-305" y="-1"/>
            <a:chExt cx="3832880" cy="2876136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9A78F0B3-2848-698A-D6C4-6388C960A7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36B3450D-448E-6FE3-9AA9-F5FEA5AB3D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17DC71C-6AA5-415F-4196-2FABBA27B2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F1B0F9BB-63A2-5C92-7E67-275EA03754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" name="Obrázek 2" descr="Obsah obrázku černá, tma, snímek obrazovky&#10;&#10;Obsah generovaný pomocí AI může být nesprávný.">
            <a:extLst>
              <a:ext uri="{FF2B5EF4-FFF2-40B4-BE49-F238E27FC236}">
                <a16:creationId xmlns:a16="http://schemas.microsoft.com/office/drawing/2014/main" id="{D055659B-BED8-ACBC-BA47-76BEC6B2D8E5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5525" y="5338671"/>
            <a:ext cx="2008711" cy="1232056"/>
          </a:xfrm>
          <a:prstGeom prst="rect">
            <a:avLst/>
          </a:prstGeom>
        </p:spPr>
      </p:pic>
      <p:pic>
        <p:nvPicPr>
          <p:cNvPr id="2" name="Obrázek 1">
            <a:extLst>
              <a:ext uri="{FF2B5EF4-FFF2-40B4-BE49-F238E27FC236}">
                <a16:creationId xmlns:a16="http://schemas.microsoft.com/office/drawing/2014/main" id="{BB2BE9D7-7970-656A-F03D-2424ADC266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4097" y="3067140"/>
            <a:ext cx="8064423" cy="1362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1759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33F32E-6E38-7305-1226-46AC8CEB13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C01002A-FD02-5EFA-0AEA-FF96DA124D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4101F0C-E02E-4C75-518C-760A1A6EC6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0E0D2C2-F8F7-52FB-7FB2-6B115FBC8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 flipH="1">
            <a:off x="-145401" y="145708"/>
            <a:ext cx="2151670" cy="1860256"/>
            <a:chOff x="-305" y="-4155"/>
            <a:chExt cx="2514948" cy="2174333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AE593DA-A877-AC4D-6165-F17030A2A1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180F221-8061-628D-DB62-E4C8EB86AD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FA85B9C-DFA1-6856-E04C-B7BD3FFFDA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3FC091EB-4E66-812F-55E3-966DE14ECE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" name="TextovéPole 4">
            <a:extLst>
              <a:ext uri="{FF2B5EF4-FFF2-40B4-BE49-F238E27FC236}">
                <a16:creationId xmlns:a16="http://schemas.microsoft.com/office/drawing/2014/main" id="{4ADA0E2E-AF24-B848-3259-B92B00536DD2}"/>
              </a:ext>
            </a:extLst>
          </p:cNvPr>
          <p:cNvSpPr txBox="1"/>
          <p:nvPr/>
        </p:nvSpPr>
        <p:spPr>
          <a:xfrm>
            <a:off x="1666766" y="81676"/>
            <a:ext cx="8269396" cy="22801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just"/>
            <a:r>
              <a:rPr lang="cs-CZ" sz="3200" dirty="0">
                <a:solidFill>
                  <a:schemeClr val="tx2"/>
                </a:solidFill>
              </a:rPr>
              <a:t>Nizozemí</a:t>
            </a:r>
          </a:p>
          <a:p>
            <a:pPr algn="just"/>
            <a:endParaRPr lang="cs-CZ" sz="3200" dirty="0">
              <a:solidFill>
                <a:schemeClr val="tx2"/>
              </a:solidFill>
            </a:endParaRPr>
          </a:p>
          <a:p>
            <a:pPr defTabSz="914400" fontAlgn="base">
              <a:lnSpc>
                <a:spcPct val="90000"/>
              </a:lnSpc>
              <a:spcAft>
                <a:spcPts val="600"/>
              </a:spcAft>
            </a:pPr>
            <a:endParaRPr lang="en-US" b="0" i="0" dirty="0">
              <a:solidFill>
                <a:schemeClr val="tx2"/>
              </a:solidFill>
              <a:effectLst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87F1C8B-2830-B1CA-40CB-4DEF03DAC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8164748" y="3839134"/>
            <a:ext cx="4023079" cy="3018865"/>
            <a:chOff x="-305" y="-1"/>
            <a:chExt cx="3832880" cy="2876136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429C45E2-3BF4-1760-D405-A9040A293E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F764D6A-B443-3BD1-1FC0-BD72A1CA8E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76A12A7-4E27-2E0F-A995-A239EBAEE3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713C428E-FC15-8AE6-CD15-C4008A85CE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" name="Obrázek 2" descr="Obsah obrázku černá, tma, snímek obrazovky&#10;&#10;Obsah generovaný pomocí AI může být nesprávný.">
            <a:extLst>
              <a:ext uri="{FF2B5EF4-FFF2-40B4-BE49-F238E27FC236}">
                <a16:creationId xmlns:a16="http://schemas.microsoft.com/office/drawing/2014/main" id="{08320BD8-D6B2-62E5-BBED-6A9F221754C5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5525" y="5338671"/>
            <a:ext cx="2008711" cy="1232056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7E8F8908-410D-12BA-BBA6-E812995303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5944" y="1433213"/>
            <a:ext cx="7739307" cy="3838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4504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2AABB3-621E-280D-CF45-EF63CE7D6B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112DF30-5C96-46A5-81A0-341076AFC8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E44E6C6-920F-4AC8-83F4-7F94687E7A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7B0AE63-4715-5003-4BC4-8476EB82F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6430" y="162730"/>
            <a:ext cx="10579398" cy="1356599"/>
          </a:xfrm>
        </p:spPr>
        <p:txBody>
          <a:bodyPr>
            <a:normAutofit/>
          </a:bodyPr>
          <a:lstStyle/>
          <a:p>
            <a:r>
              <a:rPr lang="cs-CZ" sz="3600" dirty="0">
                <a:solidFill>
                  <a:schemeClr val="tx2"/>
                </a:solidFill>
              </a:rPr>
              <a:t>Co musí udělat ministerstvo?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8DE60DE-A968-4121-AFBB-E1A35832ED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 flipH="1">
            <a:off x="-145401" y="145708"/>
            <a:ext cx="2151670" cy="1860256"/>
            <a:chOff x="-305" y="-4155"/>
            <a:chExt cx="2514948" cy="2174333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B467C38-3593-435B-8852-5CFF00FBFC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029EC23-B12D-440F-851D-188AB8A80D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5080C5B-B10E-4C97-B3DD-97CFBF5E8F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CC2843D-B312-4705-B377-1141FF6844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D4388B7-ACC3-0B9D-A9C5-BFDB9E8EC0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5462" y="1410952"/>
            <a:ext cx="10120770" cy="4543747"/>
          </a:xfrm>
        </p:spPr>
        <p:txBody>
          <a:bodyPr anchor="ctr">
            <a:normAutofit lnSpcReduction="10000"/>
          </a:bodyPr>
          <a:lstStyle/>
          <a:p>
            <a:r>
              <a:rPr lang="cs-CZ" sz="2400" b="1" dirty="0">
                <a:solidFill>
                  <a:schemeClr val="tx2"/>
                </a:solidFill>
              </a:rPr>
              <a:t>Stanovit jasné cíle.</a:t>
            </a:r>
          </a:p>
          <a:p>
            <a:r>
              <a:rPr lang="cs-CZ" sz="1800" dirty="0">
                <a:solidFill>
                  <a:schemeClr val="tx2"/>
                </a:solidFill>
              </a:rPr>
              <a:t>Jde o ušetření nákladů na justici? V jakém časovém období se mají projevit? Máme k dispozici studie o velikostech soudních budov, jejich technickém stavu, hospodárnosti, případné tržní ceně?</a:t>
            </a:r>
          </a:p>
          <a:p>
            <a:r>
              <a:rPr lang="cs-CZ" sz="1800" dirty="0">
                <a:solidFill>
                  <a:schemeClr val="tx2"/>
                </a:solidFill>
              </a:rPr>
              <a:t>Jde o koncentraci soudců a odborného aparátu s cílem zefektivnit rozhodování, posílit princip specializací a zvýšit kvalitu rozhodování v neodkladných úkonech?</a:t>
            </a:r>
          </a:p>
          <a:p>
            <a:r>
              <a:rPr lang="cs-CZ" sz="1800" dirty="0">
                <a:solidFill>
                  <a:schemeClr val="tx2"/>
                </a:solidFill>
              </a:rPr>
              <a:t>Jde o posílení pravomocí do budoucna větších okresních soudů? V oblasti judiciální, nebo zejména správní (atypický vztah k soudům krajským).</a:t>
            </a:r>
          </a:p>
          <a:p>
            <a:r>
              <a:rPr lang="cs-CZ" sz="1800" dirty="0">
                <a:solidFill>
                  <a:schemeClr val="tx2"/>
                </a:solidFill>
              </a:rPr>
              <a:t>Je dlouhodobým cílem snížení počtu soudců a odborného aparátu?</a:t>
            </a:r>
          </a:p>
          <a:p>
            <a:r>
              <a:rPr lang="cs-CZ" sz="2400" b="1" dirty="0">
                <a:solidFill>
                  <a:schemeClr val="tx2"/>
                </a:solidFill>
              </a:rPr>
              <a:t>Připravit organizačně technické podmínky.</a:t>
            </a:r>
          </a:p>
          <a:p>
            <a:r>
              <a:rPr lang="cs-CZ" sz="1800" dirty="0">
                <a:solidFill>
                  <a:schemeClr val="tx2"/>
                </a:solidFill>
              </a:rPr>
              <a:t>Počítačové systémy, bezpečnou migraci dat.</a:t>
            </a:r>
          </a:p>
          <a:p>
            <a:r>
              <a:rPr lang="cs-CZ" sz="1800" dirty="0">
                <a:solidFill>
                  <a:schemeClr val="tx2"/>
                </a:solidFill>
              </a:rPr>
              <a:t>Převody smluv s dodavateli</a:t>
            </a:r>
          </a:p>
          <a:p>
            <a:r>
              <a:rPr lang="cs-CZ" sz="1800" dirty="0">
                <a:solidFill>
                  <a:schemeClr val="tx2"/>
                </a:solidFill>
              </a:rPr>
              <a:t>Spisová služba, archivy</a:t>
            </a:r>
          </a:p>
          <a:p>
            <a:r>
              <a:rPr lang="cs-CZ" sz="1800" dirty="0">
                <a:solidFill>
                  <a:schemeClr val="tx2"/>
                </a:solidFill>
              </a:rPr>
              <a:t>Oprávnění s nakládáním s utajovanými skutečnostmi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9E22CE9-7281-4287-84CA-AE7F80310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8164748" y="3839134"/>
            <a:ext cx="4023079" cy="3018865"/>
            <a:chOff x="-305" y="-1"/>
            <a:chExt cx="3832880" cy="2876136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FB7187AB-AC55-4912-943A-8EB2DA74B6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C7A5046-6B7A-4C74-834D-26B12A3CC4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E175BB57-CAD0-46E7-ACCA-C4193784D0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EC936F17-A396-40BC-9A97-9B0A72A916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Obrázek 4" descr="Obsah obrázku černá, tma, snímek obrazovky&#10;&#10;Obsah generovaný pomocí AI může být nesprávný.">
            <a:extLst>
              <a:ext uri="{FF2B5EF4-FFF2-40B4-BE49-F238E27FC236}">
                <a16:creationId xmlns:a16="http://schemas.microsoft.com/office/drawing/2014/main" id="{DE0E3780-208D-0DB1-A72C-6D55C697FEDD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5525" y="5338671"/>
            <a:ext cx="2008711" cy="1232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7337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112DF30-5C96-46A5-81A0-341076AFC8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E44E6C6-920F-4AC8-83F4-7F94687E7A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4AC6E42-B78A-B9A4-A662-58F116604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6430" y="536661"/>
            <a:ext cx="10579398" cy="1356599"/>
          </a:xfrm>
        </p:spPr>
        <p:txBody>
          <a:bodyPr>
            <a:normAutofit/>
          </a:bodyPr>
          <a:lstStyle/>
          <a:p>
            <a:r>
              <a:rPr lang="cs-CZ" sz="3600" dirty="0">
                <a:solidFill>
                  <a:schemeClr val="tx2"/>
                </a:solidFill>
              </a:rPr>
              <a:t>Politická odpovědnost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8DE60DE-A968-4121-AFBB-E1A35832ED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 flipH="1">
            <a:off x="-145401" y="145708"/>
            <a:ext cx="2151670" cy="1860256"/>
            <a:chOff x="-305" y="-4155"/>
            <a:chExt cx="2514948" cy="2174333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B467C38-3593-435B-8852-5CFF00FBFC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029EC23-B12D-440F-851D-188AB8A80D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5080C5B-B10E-4C97-B3DD-97CFBF5E8F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CC2843D-B312-4705-B377-1141FF6844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B6BF970-F443-58CD-E44B-DB2B4F7210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621" y="975411"/>
            <a:ext cx="10304354" cy="4755540"/>
          </a:xfrm>
        </p:spPr>
        <p:txBody>
          <a:bodyPr anchor="ctr">
            <a:normAutofit/>
          </a:bodyPr>
          <a:lstStyle/>
          <a:p>
            <a:r>
              <a:rPr lang="cs-CZ" sz="1800" dirty="0">
                <a:solidFill>
                  <a:schemeClr val="tx2"/>
                </a:solidFill>
              </a:rPr>
              <a:t>Chce-li politická reprezentaci rozhodnout o případné koncentraci soudů, musí se vypořádat s očekávanými námitkami jak v rámci politického boje, tak od odborné a laické veřejnosti.</a:t>
            </a:r>
          </a:p>
          <a:p>
            <a:r>
              <a:rPr lang="cs-CZ" sz="1800" dirty="0">
                <a:solidFill>
                  <a:schemeClr val="tx2"/>
                </a:solidFill>
              </a:rPr>
              <a:t>Například:</a:t>
            </a:r>
          </a:p>
          <a:p>
            <a:r>
              <a:rPr lang="cs-CZ" sz="1800" dirty="0">
                <a:solidFill>
                  <a:schemeClr val="tx2"/>
                </a:solidFill>
              </a:rPr>
              <a:t>Zhoršení dostupnosti soudu pro účastníky řízení (ale co digitalizace?)</a:t>
            </a:r>
          </a:p>
          <a:p>
            <a:r>
              <a:rPr lang="cs-CZ" sz="1800" dirty="0">
                <a:solidFill>
                  <a:schemeClr val="tx2"/>
                </a:solidFill>
              </a:rPr>
              <a:t>Symbolický pokles významu některých měst.</a:t>
            </a:r>
          </a:p>
          <a:p>
            <a:r>
              <a:rPr lang="cs-CZ" sz="1800" dirty="0">
                <a:solidFill>
                  <a:schemeClr val="tx2"/>
                </a:solidFill>
              </a:rPr>
              <a:t>Hrozba odchodu zkušených zaměstnanců tam, kde by časem soudní pracoviště zaniklo úplně.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9E22CE9-7281-4287-84CA-AE7F80310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8164748" y="3839134"/>
            <a:ext cx="4023079" cy="3018865"/>
            <a:chOff x="-305" y="-1"/>
            <a:chExt cx="3832880" cy="2876136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FB7187AB-AC55-4912-943A-8EB2DA74B6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C7A5046-6B7A-4C74-834D-26B12A3CC4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E175BB57-CAD0-46E7-ACCA-C4193784D0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EC936F17-A396-40BC-9A97-9B0A72A916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Obrázek 4" descr="Obsah obrázku černá, tma, snímek obrazovky&#10;&#10;Obsah generovaný pomocí AI může být nesprávný.">
            <a:extLst>
              <a:ext uri="{FF2B5EF4-FFF2-40B4-BE49-F238E27FC236}">
                <a16:creationId xmlns:a16="http://schemas.microsoft.com/office/drawing/2014/main" id="{D5CE5FDC-26EC-A796-1B71-48E286D85BAF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5525" y="5338671"/>
            <a:ext cx="2008711" cy="1232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1247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112DF30-5C96-46A5-81A0-341076AFC8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E44E6C6-920F-4AC8-83F4-7F94687E7A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E3634FF-DBEF-4C46-7AEE-E11DFEB95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611" y="562968"/>
            <a:ext cx="10579398" cy="1356599"/>
          </a:xfrm>
        </p:spPr>
        <p:txBody>
          <a:bodyPr>
            <a:normAutofit/>
          </a:bodyPr>
          <a:lstStyle/>
          <a:p>
            <a:r>
              <a:rPr lang="cs-CZ" sz="3600" dirty="0">
                <a:solidFill>
                  <a:schemeClr val="tx2"/>
                </a:solidFill>
              </a:rPr>
              <a:t>Největší výzva pro soudnictví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8DE60DE-A968-4121-AFBB-E1A35832ED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 flipH="1">
            <a:off x="-145401" y="145708"/>
            <a:ext cx="2151670" cy="1860256"/>
            <a:chOff x="-305" y="-4155"/>
            <a:chExt cx="2514948" cy="2174333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B467C38-3593-435B-8852-5CFF00FBFC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029EC23-B12D-440F-851D-188AB8A80D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5080C5B-B10E-4C97-B3DD-97CFBF5E8F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CC2843D-B312-4705-B377-1141FF6844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222C6F8-3D9F-5B23-4FB2-1E90788374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3251" y="1171662"/>
            <a:ext cx="9456629" cy="4061942"/>
          </a:xfrm>
        </p:spPr>
        <p:txBody>
          <a:bodyPr anchor="ctr">
            <a:normAutofit/>
          </a:bodyPr>
          <a:lstStyle/>
          <a:p>
            <a:r>
              <a:rPr lang="cs-CZ" sz="2000" dirty="0">
                <a:solidFill>
                  <a:schemeClr val="tx2"/>
                </a:solidFill>
              </a:rPr>
              <a:t>Přesně definovat, jaké problémy se musí vyřešit před případným spojováním soudů</a:t>
            </a:r>
          </a:p>
          <a:p>
            <a:r>
              <a:rPr lang="cs-CZ" sz="2000" dirty="0">
                <a:solidFill>
                  <a:schemeClr val="tx2"/>
                </a:solidFill>
              </a:rPr>
              <a:t>Promyslet, jaké výhody a nevýhody spojení v konkrétním případě přinese</a:t>
            </a:r>
          </a:p>
          <a:p>
            <a:r>
              <a:rPr lang="cs-CZ" sz="2000" dirty="0">
                <a:solidFill>
                  <a:schemeClr val="tx2"/>
                </a:solidFill>
              </a:rPr>
              <a:t>Dobře vybrat předsedy a místopředsedy nově vzniklých soudních pracovišť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9E22CE9-7281-4287-84CA-AE7F80310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8164748" y="3839134"/>
            <a:ext cx="4023079" cy="3018865"/>
            <a:chOff x="-305" y="-1"/>
            <a:chExt cx="3832880" cy="2876136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FB7187AB-AC55-4912-943A-8EB2DA74B6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C7A5046-6B7A-4C74-834D-26B12A3CC4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E175BB57-CAD0-46E7-ACCA-C4193784D0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EC936F17-A396-40BC-9A97-9B0A72A916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Obrázek 4" descr="Obsah obrázku černá, tma, snímek obrazovky&#10;&#10;Obsah generovaný pomocí AI může být nesprávný.">
            <a:extLst>
              <a:ext uri="{FF2B5EF4-FFF2-40B4-BE49-F238E27FC236}">
                <a16:creationId xmlns:a16="http://schemas.microsoft.com/office/drawing/2014/main" id="{FE62421C-6F4D-4F6E-9079-8633F9D76362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5525" y="5338671"/>
            <a:ext cx="2008711" cy="1232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7131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Obsah obrázku černá, tma, snímek obrazovky&#10;&#10;Obsah generovaný pomocí AI může být nesprávný.">
            <a:extLst>
              <a:ext uri="{FF2B5EF4-FFF2-40B4-BE49-F238E27FC236}">
                <a16:creationId xmlns:a16="http://schemas.microsoft.com/office/drawing/2014/main" id="{BE2BF4FC-75EF-431B-E38E-05D6CD14A23A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5525" y="5338671"/>
            <a:ext cx="2008711" cy="1232056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5E7D9CB9-A9C6-AA90-AC75-6B698C3487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6831" y="0"/>
            <a:ext cx="122188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1035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3363022-C969-41E9-8EB2-E4C94908C1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1695" cy="6852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D1AD6B3-BE88-4CEB-BA17-790657CC47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E183EDC-9632-86BA-1B7F-5D3045FE00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0662" y="4267832"/>
            <a:ext cx="4805996" cy="129711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kern="1200">
                <a:solidFill>
                  <a:schemeClr val="tx2"/>
                </a:solidFill>
                <a:latin typeface="+mj-lt"/>
                <a:ea typeface="+mj-ea"/>
                <a:cs typeface="+mj-cs"/>
              </a:rPr>
              <a:t>Děkuji za pozornost.</a:t>
            </a:r>
          </a:p>
        </p:txBody>
      </p:sp>
      <p:pic>
        <p:nvPicPr>
          <p:cNvPr id="4" name="Obrázek 3" descr="Obsah obrázku černá, tma, snímek obrazovky&#10;&#10;Obsah generovaný pomocí AI může být nesprávný.">
            <a:extLst>
              <a:ext uri="{FF2B5EF4-FFF2-40B4-BE49-F238E27FC236}">
                <a16:creationId xmlns:a16="http://schemas.microsoft.com/office/drawing/2014/main" id="{AB9FB1C1-A420-FC37-B300-EED95E70C6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470" y="2617785"/>
            <a:ext cx="4141760" cy="2536830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89D1390B-7E13-4B4F-9CB2-391063412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253" y="-5977"/>
            <a:ext cx="6238675" cy="6863979"/>
            <a:chOff x="305" y="-5977"/>
            <a:chExt cx="6238675" cy="6863979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E720206-AA49-4786-A932-A2650DE091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34854"/>
              <a:ext cx="6028697" cy="6817170"/>
            </a:xfrm>
            <a:custGeom>
              <a:avLst/>
              <a:gdLst>
                <a:gd name="connsiteX0" fmla="*/ 6028697 w 6028697"/>
                <a:gd name="connsiteY0" fmla="*/ 6155323 h 6817170"/>
                <a:gd name="connsiteX1" fmla="*/ 6028697 w 6028697"/>
                <a:gd name="connsiteY1" fmla="*/ 6817170 h 6817170"/>
                <a:gd name="connsiteX2" fmla="*/ 5157862 w 6028697"/>
                <a:gd name="connsiteY2" fmla="*/ 6817170 h 6817170"/>
                <a:gd name="connsiteX3" fmla="*/ 5347156 w 6028697"/>
                <a:gd name="connsiteY3" fmla="*/ 6687553 h 6817170"/>
                <a:gd name="connsiteX4" fmla="*/ 5487470 w 6028697"/>
                <a:gd name="connsiteY4" fmla="*/ 6581714 h 6817170"/>
                <a:gd name="connsiteX5" fmla="*/ 5627642 w 6028697"/>
                <a:gd name="connsiteY5" fmla="*/ 6472328 h 6817170"/>
                <a:gd name="connsiteX6" fmla="*/ 5911392 w 6028697"/>
                <a:gd name="connsiteY6" fmla="*/ 6245328 h 6817170"/>
                <a:gd name="connsiteX7" fmla="*/ 4481066 w 6028697"/>
                <a:gd name="connsiteY7" fmla="*/ 478 h 6817170"/>
                <a:gd name="connsiteX8" fmla="*/ 4672258 w 6028697"/>
                <a:gd name="connsiteY8" fmla="*/ 7519 h 6817170"/>
                <a:gd name="connsiteX9" fmla="*/ 5429869 w 6028697"/>
                <a:gd name="connsiteY9" fmla="*/ 125134 h 6817170"/>
                <a:gd name="connsiteX10" fmla="*/ 5976319 w 6028697"/>
                <a:gd name="connsiteY10" fmla="*/ 314893 h 6817170"/>
                <a:gd name="connsiteX11" fmla="*/ 6028697 w 6028697"/>
                <a:gd name="connsiteY11" fmla="*/ 339901 h 6817170"/>
                <a:gd name="connsiteX12" fmla="*/ 6028697 w 6028697"/>
                <a:gd name="connsiteY12" fmla="*/ 732458 h 6817170"/>
                <a:gd name="connsiteX13" fmla="*/ 5990985 w 6028697"/>
                <a:gd name="connsiteY13" fmla="*/ 712211 h 6817170"/>
                <a:gd name="connsiteX14" fmla="*/ 5341339 w 6028697"/>
                <a:gd name="connsiteY14" fmla="*/ 475281 h 6817170"/>
                <a:gd name="connsiteX15" fmla="*/ 4651969 w 6028697"/>
                <a:gd name="connsiteY15" fmla="*/ 377104 h 6817170"/>
                <a:gd name="connsiteX16" fmla="*/ 3953093 w 6028697"/>
                <a:gd name="connsiteY16" fmla="*/ 402498 h 6817170"/>
                <a:gd name="connsiteX17" fmla="*/ 3267413 w 6028697"/>
                <a:gd name="connsiteY17" fmla="*/ 546643 h 6817170"/>
                <a:gd name="connsiteX18" fmla="*/ 1439498 w 6028697"/>
                <a:gd name="connsiteY18" fmla="*/ 1568141 h 6817170"/>
                <a:gd name="connsiteX19" fmla="*/ 960671 w 6028697"/>
                <a:gd name="connsiteY19" fmla="*/ 2082013 h 6817170"/>
                <a:gd name="connsiteX20" fmla="*/ 581866 w 6028697"/>
                <a:gd name="connsiteY20" fmla="*/ 2672638 h 6817170"/>
                <a:gd name="connsiteX21" fmla="*/ 324789 w 6028697"/>
                <a:gd name="connsiteY21" fmla="*/ 3325262 h 6817170"/>
                <a:gd name="connsiteX22" fmla="*/ 231151 w 6028697"/>
                <a:gd name="connsiteY22" fmla="*/ 4022292 h 6817170"/>
                <a:gd name="connsiteX23" fmla="*/ 270592 w 6028697"/>
                <a:gd name="connsiteY23" fmla="*/ 4362792 h 6817170"/>
                <a:gd name="connsiteX24" fmla="*/ 387213 w 6028697"/>
                <a:gd name="connsiteY24" fmla="*/ 4681585 h 6817170"/>
                <a:gd name="connsiteX25" fmla="*/ 468507 w 6028697"/>
                <a:gd name="connsiteY25" fmla="*/ 4831546 h 6817170"/>
                <a:gd name="connsiteX26" fmla="*/ 561862 w 6028697"/>
                <a:gd name="connsiteY26" fmla="*/ 4976826 h 6817170"/>
                <a:gd name="connsiteX27" fmla="*/ 777511 w 6028697"/>
                <a:gd name="connsiteY27" fmla="*/ 5257597 h 6817170"/>
                <a:gd name="connsiteX28" fmla="*/ 1010895 w 6028697"/>
                <a:gd name="connsiteY28" fmla="*/ 5540494 h 6817170"/>
                <a:gd name="connsiteX29" fmla="*/ 1126948 w 6028697"/>
                <a:gd name="connsiteY29" fmla="*/ 5688186 h 6817170"/>
                <a:gd name="connsiteX30" fmla="*/ 1182706 w 6028697"/>
                <a:gd name="connsiteY30" fmla="*/ 5760543 h 6817170"/>
                <a:gd name="connsiteX31" fmla="*/ 1237327 w 6028697"/>
                <a:gd name="connsiteY31" fmla="*/ 5830060 h 6817170"/>
                <a:gd name="connsiteX32" fmla="*/ 1706649 w 6028697"/>
                <a:gd name="connsiteY32" fmla="*/ 6342797 h 6817170"/>
                <a:gd name="connsiteX33" fmla="*/ 1956207 w 6028697"/>
                <a:gd name="connsiteY33" fmla="*/ 6573484 h 6817170"/>
                <a:gd name="connsiteX34" fmla="*/ 2217681 w 6028697"/>
                <a:gd name="connsiteY34" fmla="*/ 6786297 h 6817170"/>
                <a:gd name="connsiteX35" fmla="*/ 2260820 w 6028697"/>
                <a:gd name="connsiteY35" fmla="*/ 6817170 h 6817170"/>
                <a:gd name="connsiteX36" fmla="*/ 1429497 w 6028697"/>
                <a:gd name="connsiteY36" fmla="*/ 6817170 h 6817170"/>
                <a:gd name="connsiteX37" fmla="*/ 1327275 w 6028697"/>
                <a:gd name="connsiteY37" fmla="*/ 6713800 h 6817170"/>
                <a:gd name="connsiteX38" fmla="*/ 1080556 w 6028697"/>
                <a:gd name="connsiteY38" fmla="*/ 6414443 h 6817170"/>
                <a:gd name="connsiteX39" fmla="*/ 865189 w 6028697"/>
                <a:gd name="connsiteY39" fmla="*/ 6097496 h 6817170"/>
                <a:gd name="connsiteX40" fmla="*/ 814823 w 6028697"/>
                <a:gd name="connsiteY40" fmla="*/ 6016911 h 6817170"/>
                <a:gd name="connsiteX41" fmla="*/ 766729 w 6028697"/>
                <a:gd name="connsiteY41" fmla="*/ 5938453 h 6817170"/>
                <a:gd name="connsiteX42" fmla="*/ 671672 w 6028697"/>
                <a:gd name="connsiteY42" fmla="*/ 5786648 h 6817170"/>
                <a:gd name="connsiteX43" fmla="*/ 474608 w 6028697"/>
                <a:gd name="connsiteY43" fmla="*/ 5474664 h 6817170"/>
                <a:gd name="connsiteX44" fmla="*/ 282652 w 6028697"/>
                <a:gd name="connsiteY44" fmla="*/ 5146508 h 6817170"/>
                <a:gd name="connsiteX45" fmla="*/ 196108 w 6028697"/>
                <a:gd name="connsiteY45" fmla="*/ 4972712 h 6817170"/>
                <a:gd name="connsiteX46" fmla="*/ 122474 w 6028697"/>
                <a:gd name="connsiteY46" fmla="*/ 4791821 h 6817170"/>
                <a:gd name="connsiteX47" fmla="*/ 65724 w 6028697"/>
                <a:gd name="connsiteY47" fmla="*/ 4603129 h 6817170"/>
                <a:gd name="connsiteX48" fmla="*/ 44727 w 6028697"/>
                <a:gd name="connsiteY48" fmla="*/ 4506937 h 6817170"/>
                <a:gd name="connsiteX49" fmla="*/ 35505 w 6028697"/>
                <a:gd name="connsiteY49" fmla="*/ 4458699 h 6817170"/>
                <a:gd name="connsiteX50" fmla="*/ 27845 w 6028697"/>
                <a:gd name="connsiteY50" fmla="*/ 4410320 h 6817170"/>
                <a:gd name="connsiteX51" fmla="*/ 37 w 6028697"/>
                <a:gd name="connsiteY51" fmla="*/ 4022292 h 6817170"/>
                <a:gd name="connsiteX52" fmla="*/ 78777 w 6028697"/>
                <a:gd name="connsiteY52" fmla="*/ 3267236 h 6817170"/>
                <a:gd name="connsiteX53" fmla="*/ 315424 w 6028697"/>
                <a:gd name="connsiteY53" fmla="*/ 2543673 h 6817170"/>
                <a:gd name="connsiteX54" fmla="*/ 1202710 w 6028697"/>
                <a:gd name="connsiteY54" fmla="*/ 1314895 h 6817170"/>
                <a:gd name="connsiteX55" fmla="*/ 1791065 w 6028697"/>
                <a:gd name="connsiteY55" fmla="*/ 833514 h 6817170"/>
                <a:gd name="connsiteX56" fmla="*/ 3908404 w 6028697"/>
                <a:gd name="connsiteY56" fmla="*/ 29794 h 6817170"/>
                <a:gd name="connsiteX57" fmla="*/ 4481066 w 6028697"/>
                <a:gd name="connsiteY57" fmla="*/ 478 h 6817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028697" h="6817170">
                  <a:moveTo>
                    <a:pt x="6028697" y="6155323"/>
                  </a:moveTo>
                  <a:lnTo>
                    <a:pt x="6028697" y="6817170"/>
                  </a:lnTo>
                  <a:lnTo>
                    <a:pt x="5157862" y="6817170"/>
                  </a:lnTo>
                  <a:lnTo>
                    <a:pt x="5347156" y="6687553"/>
                  </a:lnTo>
                  <a:cubicBezTo>
                    <a:pt x="5394117" y="6653219"/>
                    <a:pt x="5440793" y="6617608"/>
                    <a:pt x="5487470" y="6581714"/>
                  </a:cubicBezTo>
                  <a:cubicBezTo>
                    <a:pt x="5534147" y="6545820"/>
                    <a:pt x="5580966" y="6509358"/>
                    <a:pt x="5627642" y="6472328"/>
                  </a:cubicBezTo>
                  <a:lnTo>
                    <a:pt x="5911392" y="6245328"/>
                  </a:lnTo>
                  <a:close/>
                  <a:moveTo>
                    <a:pt x="4481066" y="478"/>
                  </a:moveTo>
                  <a:cubicBezTo>
                    <a:pt x="4544817" y="1422"/>
                    <a:pt x="4608563" y="3769"/>
                    <a:pt x="4672258" y="7519"/>
                  </a:cubicBezTo>
                  <a:cubicBezTo>
                    <a:pt x="4927973" y="22364"/>
                    <a:pt x="5181687" y="61751"/>
                    <a:pt x="5429869" y="125134"/>
                  </a:cubicBezTo>
                  <a:cubicBezTo>
                    <a:pt x="5617090" y="173104"/>
                    <a:pt x="5799867" y="236595"/>
                    <a:pt x="5976319" y="314893"/>
                  </a:cubicBezTo>
                  <a:lnTo>
                    <a:pt x="6028697" y="339901"/>
                  </a:lnTo>
                  <a:lnTo>
                    <a:pt x="6028697" y="732458"/>
                  </a:lnTo>
                  <a:lnTo>
                    <a:pt x="5990985" y="712211"/>
                  </a:lnTo>
                  <a:cubicBezTo>
                    <a:pt x="5783917" y="609342"/>
                    <a:pt x="5566013" y="529876"/>
                    <a:pt x="5341339" y="475281"/>
                  </a:cubicBezTo>
                  <a:cubicBezTo>
                    <a:pt x="5115233" y="420503"/>
                    <a:pt x="4884375" y="387624"/>
                    <a:pt x="4651969" y="377104"/>
                  </a:cubicBezTo>
                  <a:cubicBezTo>
                    <a:pt x="4418713" y="365171"/>
                    <a:pt x="4184861" y="373670"/>
                    <a:pt x="3953093" y="402498"/>
                  </a:cubicBezTo>
                  <a:cubicBezTo>
                    <a:pt x="3721001" y="431832"/>
                    <a:pt x="3491675" y="480040"/>
                    <a:pt x="3267413" y="546643"/>
                  </a:cubicBezTo>
                  <a:cubicBezTo>
                    <a:pt x="2591323" y="750761"/>
                    <a:pt x="1967642" y="1099289"/>
                    <a:pt x="1439498" y="1568141"/>
                  </a:cubicBezTo>
                  <a:cubicBezTo>
                    <a:pt x="1265589" y="1725523"/>
                    <a:pt x="1105393" y="1897434"/>
                    <a:pt x="960671" y="2082013"/>
                  </a:cubicBezTo>
                  <a:cubicBezTo>
                    <a:pt x="815775" y="2266294"/>
                    <a:pt x="688923" y="2464081"/>
                    <a:pt x="581866" y="2672638"/>
                  </a:cubicBezTo>
                  <a:cubicBezTo>
                    <a:pt x="473765" y="2880669"/>
                    <a:pt x="387610" y="3099397"/>
                    <a:pt x="324789" y="3325262"/>
                  </a:cubicBezTo>
                  <a:cubicBezTo>
                    <a:pt x="262714" y="3552403"/>
                    <a:pt x="231223" y="3786822"/>
                    <a:pt x="231151" y="4022292"/>
                  </a:cubicBezTo>
                  <a:cubicBezTo>
                    <a:pt x="231413" y="4136912"/>
                    <a:pt x="244645" y="4251136"/>
                    <a:pt x="270592" y="4362792"/>
                  </a:cubicBezTo>
                  <a:cubicBezTo>
                    <a:pt x="297885" y="4472943"/>
                    <a:pt x="336983" y="4579833"/>
                    <a:pt x="387213" y="4681585"/>
                  </a:cubicBezTo>
                  <a:cubicBezTo>
                    <a:pt x="412042" y="4732517"/>
                    <a:pt x="439423" y="4782457"/>
                    <a:pt x="468507" y="4831546"/>
                  </a:cubicBezTo>
                  <a:cubicBezTo>
                    <a:pt x="497591" y="4880636"/>
                    <a:pt x="529230" y="4929015"/>
                    <a:pt x="561862" y="4976826"/>
                  </a:cubicBezTo>
                  <a:cubicBezTo>
                    <a:pt x="627975" y="5072166"/>
                    <a:pt x="701466" y="5164668"/>
                    <a:pt x="777511" y="5257597"/>
                  </a:cubicBezTo>
                  <a:cubicBezTo>
                    <a:pt x="853556" y="5350524"/>
                    <a:pt x="933574" y="5443594"/>
                    <a:pt x="1010895" y="5540494"/>
                  </a:cubicBezTo>
                  <a:cubicBezTo>
                    <a:pt x="1049957" y="5588732"/>
                    <a:pt x="1088642" y="5637963"/>
                    <a:pt x="1126948" y="5688186"/>
                  </a:cubicBezTo>
                  <a:lnTo>
                    <a:pt x="1182706" y="5760543"/>
                  </a:lnTo>
                  <a:cubicBezTo>
                    <a:pt x="1201007" y="5783669"/>
                    <a:pt x="1218458" y="5807503"/>
                    <a:pt x="1237327" y="5830060"/>
                  </a:cubicBezTo>
                  <a:cubicBezTo>
                    <a:pt x="1383714" y="6009916"/>
                    <a:pt x="1540413" y="6181116"/>
                    <a:pt x="1706649" y="6342797"/>
                  </a:cubicBezTo>
                  <a:cubicBezTo>
                    <a:pt x="1788084" y="6422531"/>
                    <a:pt x="1871265" y="6499427"/>
                    <a:pt x="1956207" y="6573484"/>
                  </a:cubicBezTo>
                  <a:cubicBezTo>
                    <a:pt x="2041332" y="6647402"/>
                    <a:pt x="2127733" y="6718907"/>
                    <a:pt x="2217681" y="6786297"/>
                  </a:cubicBezTo>
                  <a:lnTo>
                    <a:pt x="2260820" y="6817170"/>
                  </a:lnTo>
                  <a:lnTo>
                    <a:pt x="1429497" y="6817170"/>
                  </a:lnTo>
                  <a:lnTo>
                    <a:pt x="1327275" y="6713800"/>
                  </a:lnTo>
                  <a:cubicBezTo>
                    <a:pt x="1239186" y="6618984"/>
                    <a:pt x="1156797" y="6519019"/>
                    <a:pt x="1080556" y="6414443"/>
                  </a:cubicBezTo>
                  <a:cubicBezTo>
                    <a:pt x="1004653" y="6310734"/>
                    <a:pt x="932439" y="6205177"/>
                    <a:pt x="865189" y="6097496"/>
                  </a:cubicBezTo>
                  <a:cubicBezTo>
                    <a:pt x="847881" y="6070823"/>
                    <a:pt x="831565" y="6043725"/>
                    <a:pt x="814823" y="6016911"/>
                  </a:cubicBezTo>
                  <a:lnTo>
                    <a:pt x="766729" y="5938453"/>
                  </a:lnTo>
                  <a:cubicBezTo>
                    <a:pt x="735941" y="5887947"/>
                    <a:pt x="703878" y="5837581"/>
                    <a:pt x="671672" y="5786648"/>
                  </a:cubicBezTo>
                  <a:lnTo>
                    <a:pt x="474608" y="5474664"/>
                  </a:lnTo>
                  <a:cubicBezTo>
                    <a:pt x="408778" y="5368968"/>
                    <a:pt x="343516" y="5260008"/>
                    <a:pt x="282652" y="5146508"/>
                  </a:cubicBezTo>
                  <a:cubicBezTo>
                    <a:pt x="252290" y="5089759"/>
                    <a:pt x="223065" y="5032015"/>
                    <a:pt x="196108" y="4972712"/>
                  </a:cubicBezTo>
                  <a:cubicBezTo>
                    <a:pt x="169152" y="4913408"/>
                    <a:pt x="144607" y="4853111"/>
                    <a:pt x="122474" y="4791821"/>
                  </a:cubicBezTo>
                  <a:cubicBezTo>
                    <a:pt x="100342" y="4730532"/>
                    <a:pt x="81757" y="4666830"/>
                    <a:pt x="65724" y="4603129"/>
                  </a:cubicBezTo>
                  <a:cubicBezTo>
                    <a:pt x="58205" y="4571064"/>
                    <a:pt x="50828" y="4539143"/>
                    <a:pt x="44727" y="4506937"/>
                  </a:cubicBezTo>
                  <a:lnTo>
                    <a:pt x="35505" y="4458699"/>
                  </a:lnTo>
                  <a:lnTo>
                    <a:pt x="27845" y="4410320"/>
                  </a:lnTo>
                  <a:cubicBezTo>
                    <a:pt x="8635" y="4281881"/>
                    <a:pt x="-661" y="4152150"/>
                    <a:pt x="37" y="4022292"/>
                  </a:cubicBezTo>
                  <a:cubicBezTo>
                    <a:pt x="712" y="3768592"/>
                    <a:pt x="27094" y="3515615"/>
                    <a:pt x="78777" y="3267236"/>
                  </a:cubicBezTo>
                  <a:cubicBezTo>
                    <a:pt x="130048" y="3017876"/>
                    <a:pt x="209439" y="2775142"/>
                    <a:pt x="315424" y="2543673"/>
                  </a:cubicBezTo>
                  <a:cubicBezTo>
                    <a:pt x="528236" y="2081161"/>
                    <a:pt x="838234" y="1667312"/>
                    <a:pt x="1202710" y="1314895"/>
                  </a:cubicBezTo>
                  <a:cubicBezTo>
                    <a:pt x="1385514" y="1138814"/>
                    <a:pt x="1582282" y="977831"/>
                    <a:pt x="1791065" y="833514"/>
                  </a:cubicBezTo>
                  <a:cubicBezTo>
                    <a:pt x="2420037" y="395614"/>
                    <a:pt x="3147288" y="119557"/>
                    <a:pt x="3908404" y="29794"/>
                  </a:cubicBezTo>
                  <a:cubicBezTo>
                    <a:pt x="4098509" y="7429"/>
                    <a:pt x="4289811" y="-2355"/>
                    <a:pt x="4481066" y="478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72F6EE6-EDE9-45A5-8F6D-02B9B7CB2C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1"/>
              <a:ext cx="6165116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093DC50-3BD7-46B1-A300-CD207E152F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-5977"/>
              <a:ext cx="6238675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6028160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cs-CZ" sz="1200"/>
          </a:p>
        </p:txBody>
      </p:sp>
      <p:sp>
        <p:nvSpPr>
          <p:cNvPr id="3" name="Freeform 3"/>
          <p:cNvSpPr/>
          <p:nvPr/>
        </p:nvSpPr>
        <p:spPr>
          <a:xfrm>
            <a:off x="9493933" y="4171222"/>
            <a:ext cx="2241639" cy="2155990"/>
          </a:xfrm>
          <a:custGeom>
            <a:avLst/>
            <a:gdLst/>
            <a:ahLst/>
            <a:cxnLst/>
            <a:rect l="l" t="t" r="r" b="b"/>
            <a:pathLst>
              <a:path w="3362458" h="3233985">
                <a:moveTo>
                  <a:pt x="0" y="0"/>
                </a:moveTo>
                <a:lnTo>
                  <a:pt x="3362459" y="0"/>
                </a:lnTo>
                <a:lnTo>
                  <a:pt x="3362459" y="3233984"/>
                </a:lnTo>
                <a:lnTo>
                  <a:pt x="0" y="32339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9907" t="-46575" r="-19894" b="-9178"/>
            </a:stretch>
          </a:blipFill>
        </p:spPr>
        <p:txBody>
          <a:bodyPr/>
          <a:lstStyle/>
          <a:p>
            <a:endParaRPr lang="cs-CZ" sz="1200"/>
          </a:p>
        </p:txBody>
      </p:sp>
      <p:grpSp>
        <p:nvGrpSpPr>
          <p:cNvPr id="4" name="Group 4"/>
          <p:cNvGrpSpPr/>
          <p:nvPr/>
        </p:nvGrpSpPr>
        <p:grpSpPr>
          <a:xfrm>
            <a:off x="2108199" y="2643758"/>
            <a:ext cx="5909292" cy="1171734"/>
            <a:chOff x="0" y="0"/>
            <a:chExt cx="2735873" cy="542487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735873" cy="542487"/>
            </a:xfrm>
            <a:custGeom>
              <a:avLst/>
              <a:gdLst/>
              <a:ahLst/>
              <a:cxnLst/>
              <a:rect l="l" t="t" r="r" b="b"/>
              <a:pathLst>
                <a:path w="2735873" h="542487">
                  <a:moveTo>
                    <a:pt x="44544" y="0"/>
                  </a:moveTo>
                  <a:lnTo>
                    <a:pt x="2691329" y="0"/>
                  </a:lnTo>
                  <a:cubicBezTo>
                    <a:pt x="2715930" y="0"/>
                    <a:pt x="2735873" y="19943"/>
                    <a:pt x="2735873" y="44544"/>
                  </a:cubicBezTo>
                  <a:lnTo>
                    <a:pt x="2735873" y="497943"/>
                  </a:lnTo>
                  <a:cubicBezTo>
                    <a:pt x="2735873" y="509757"/>
                    <a:pt x="2731180" y="521087"/>
                    <a:pt x="2722826" y="529441"/>
                  </a:cubicBezTo>
                  <a:cubicBezTo>
                    <a:pt x="2714473" y="537794"/>
                    <a:pt x="2703143" y="542487"/>
                    <a:pt x="2691329" y="542487"/>
                  </a:cubicBezTo>
                  <a:lnTo>
                    <a:pt x="44544" y="542487"/>
                  </a:lnTo>
                  <a:cubicBezTo>
                    <a:pt x="32730" y="542487"/>
                    <a:pt x="21400" y="537794"/>
                    <a:pt x="13047" y="529441"/>
                  </a:cubicBezTo>
                  <a:cubicBezTo>
                    <a:pt x="4693" y="521087"/>
                    <a:pt x="0" y="509757"/>
                    <a:pt x="0" y="497943"/>
                  </a:cubicBezTo>
                  <a:lnTo>
                    <a:pt x="0" y="44544"/>
                  </a:lnTo>
                  <a:cubicBezTo>
                    <a:pt x="0" y="32730"/>
                    <a:pt x="4693" y="21400"/>
                    <a:pt x="13047" y="13047"/>
                  </a:cubicBezTo>
                  <a:cubicBezTo>
                    <a:pt x="21400" y="4693"/>
                    <a:pt x="32730" y="0"/>
                    <a:pt x="44544" y="0"/>
                  </a:cubicBezTo>
                  <a:close/>
                </a:path>
              </a:pathLst>
            </a:custGeom>
            <a:solidFill>
              <a:srgbClr val="D6EFFF">
                <a:alpha val="76863"/>
              </a:srgbClr>
            </a:solidFill>
          </p:spPr>
          <p:txBody>
            <a:bodyPr/>
            <a:lstStyle/>
            <a:p>
              <a:endParaRPr lang="cs-CZ" sz="1200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76200"/>
              <a:ext cx="2735873" cy="618687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>
                      <a:alpha val="76863"/>
                    </a:srgbClr>
                  </a:solidFill>
                  <a:latin typeface="Gustan Bold"/>
                  <a:ea typeface="Gustan Bold"/>
                  <a:cs typeface="Gustan Bold"/>
                  <a:sym typeface="Gustan Bold"/>
                </a:rPr>
                <a:t>DĚKUJEME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3141354" y="5411851"/>
            <a:ext cx="5909292" cy="616437"/>
            <a:chOff x="0" y="0"/>
            <a:chExt cx="2735873" cy="28539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735873" cy="285397"/>
            </a:xfrm>
            <a:custGeom>
              <a:avLst/>
              <a:gdLst/>
              <a:ahLst/>
              <a:cxnLst/>
              <a:rect l="l" t="t" r="r" b="b"/>
              <a:pathLst>
                <a:path w="2735873" h="285397">
                  <a:moveTo>
                    <a:pt x="44544" y="0"/>
                  </a:moveTo>
                  <a:lnTo>
                    <a:pt x="2691329" y="0"/>
                  </a:lnTo>
                  <a:cubicBezTo>
                    <a:pt x="2715930" y="0"/>
                    <a:pt x="2735873" y="19943"/>
                    <a:pt x="2735873" y="44544"/>
                  </a:cubicBezTo>
                  <a:lnTo>
                    <a:pt x="2735873" y="240853"/>
                  </a:lnTo>
                  <a:cubicBezTo>
                    <a:pt x="2735873" y="252666"/>
                    <a:pt x="2731180" y="263996"/>
                    <a:pt x="2722826" y="272350"/>
                  </a:cubicBezTo>
                  <a:cubicBezTo>
                    <a:pt x="2714473" y="280704"/>
                    <a:pt x="2703143" y="285397"/>
                    <a:pt x="2691329" y="285397"/>
                  </a:cubicBezTo>
                  <a:lnTo>
                    <a:pt x="44544" y="285397"/>
                  </a:lnTo>
                  <a:cubicBezTo>
                    <a:pt x="32730" y="285397"/>
                    <a:pt x="21400" y="280704"/>
                    <a:pt x="13047" y="272350"/>
                  </a:cubicBezTo>
                  <a:cubicBezTo>
                    <a:pt x="4693" y="263996"/>
                    <a:pt x="0" y="252666"/>
                    <a:pt x="0" y="240853"/>
                  </a:cubicBezTo>
                  <a:lnTo>
                    <a:pt x="0" y="44544"/>
                  </a:lnTo>
                  <a:cubicBezTo>
                    <a:pt x="0" y="32730"/>
                    <a:pt x="4693" y="21400"/>
                    <a:pt x="13047" y="13047"/>
                  </a:cubicBezTo>
                  <a:cubicBezTo>
                    <a:pt x="21400" y="4693"/>
                    <a:pt x="32730" y="0"/>
                    <a:pt x="44544" y="0"/>
                  </a:cubicBezTo>
                  <a:close/>
                </a:path>
              </a:pathLst>
            </a:custGeom>
            <a:solidFill>
              <a:srgbClr val="FFFFFF">
                <a:alpha val="76863"/>
              </a:srgbClr>
            </a:solidFill>
          </p:spPr>
          <p:txBody>
            <a:bodyPr/>
            <a:lstStyle/>
            <a:p>
              <a:endParaRPr lang="cs-CZ" sz="1200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28575"/>
              <a:ext cx="2735873" cy="31397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r>
                <a:rPr lang="en-US" sz="1266">
                  <a:solidFill>
                    <a:srgbClr val="000000">
                      <a:alpha val="76863"/>
                    </a:srgbClr>
                  </a:solidFill>
                  <a:latin typeface="Gustan Bold"/>
                  <a:ea typeface="Gustan Bold"/>
                  <a:cs typeface="Gustan Bold"/>
                  <a:sym typeface="Gustan Bold"/>
                </a:rPr>
                <a:t>WWW.KONGRESPRAVNIPROSTOR.CZ</a:t>
              </a:r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0229858" y="4880961"/>
            <a:ext cx="449745" cy="4607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50"/>
              </a:lnSpc>
            </a:pPr>
            <a:r>
              <a:rPr lang="en-US" sz="5901">
                <a:solidFill>
                  <a:srgbClr val="00ACFE"/>
                </a:solidFill>
                <a:latin typeface="Arial"/>
                <a:ea typeface="Arial"/>
                <a:cs typeface="Arial"/>
                <a:sym typeface="Arial"/>
              </a:rPr>
              <a:t>§</a:t>
            </a:r>
          </a:p>
        </p:txBody>
      </p:sp>
      <p:sp>
        <p:nvSpPr>
          <p:cNvPr id="11" name="Freeform 11"/>
          <p:cNvSpPr/>
          <p:nvPr/>
        </p:nvSpPr>
        <p:spPr>
          <a:xfrm>
            <a:off x="4318960" y="440955"/>
            <a:ext cx="3554082" cy="606444"/>
          </a:xfrm>
          <a:custGeom>
            <a:avLst/>
            <a:gdLst/>
            <a:ahLst/>
            <a:cxnLst/>
            <a:rect l="l" t="t" r="r" b="b"/>
            <a:pathLst>
              <a:path w="5331123" h="909666">
                <a:moveTo>
                  <a:pt x="0" y="0"/>
                </a:moveTo>
                <a:lnTo>
                  <a:pt x="5331122" y="0"/>
                </a:lnTo>
                <a:lnTo>
                  <a:pt x="5331122" y="909666"/>
                </a:lnTo>
                <a:lnTo>
                  <a:pt x="0" y="9096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cs-CZ" sz="12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707490-59B2-F5C2-6F7B-6424B60A14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Obsah obrázku černá, tma, snímek obrazovky&#10;&#10;Obsah generovaný pomocí AI může být nesprávný.">
            <a:extLst>
              <a:ext uri="{FF2B5EF4-FFF2-40B4-BE49-F238E27FC236}">
                <a16:creationId xmlns:a16="http://schemas.microsoft.com/office/drawing/2014/main" id="{5A91EA18-8CC9-CC3C-22A6-CCF924294181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5525" y="5338671"/>
            <a:ext cx="2008711" cy="1232056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F8D655DB-EB66-858D-8C42-8DB6759248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67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9176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E360B5-197B-0F68-A930-CE5BE30D48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Obsah obrázku černá, tma, snímek obrazovky&#10;&#10;Obsah generovaný pomocí AI může být nesprávný.">
            <a:extLst>
              <a:ext uri="{FF2B5EF4-FFF2-40B4-BE49-F238E27FC236}">
                <a16:creationId xmlns:a16="http://schemas.microsoft.com/office/drawing/2014/main" id="{A5274F96-D960-CF34-56C8-0AB06A707083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5525" y="5338671"/>
            <a:ext cx="2008711" cy="1232056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A9BA4BC2-6443-A864-8B9A-D45D634DA5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122339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665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FE95EA-3C39-4886-60FC-186CAB0E3F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Obsah obrázku černá, tma, snímek obrazovky&#10;&#10;Obsah generovaný pomocí AI může být nesprávný.">
            <a:extLst>
              <a:ext uri="{FF2B5EF4-FFF2-40B4-BE49-F238E27FC236}">
                <a16:creationId xmlns:a16="http://schemas.microsoft.com/office/drawing/2014/main" id="{6925A707-E204-5CE5-D0BF-4F9CD279A9B3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5525" y="5338671"/>
            <a:ext cx="2008711" cy="1232056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22901848-5F04-3211-D211-9AEF5BD154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2369"/>
            <a:ext cx="12170092" cy="6870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6530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8DCABE-265B-3258-7C0A-4FC11C9D30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Obsah obrázku černá, tma, snímek obrazovky&#10;&#10;Obsah generovaný pomocí AI může být nesprávný.">
            <a:extLst>
              <a:ext uri="{FF2B5EF4-FFF2-40B4-BE49-F238E27FC236}">
                <a16:creationId xmlns:a16="http://schemas.microsoft.com/office/drawing/2014/main" id="{719FF4D4-CDCE-3CAC-BE20-127657FE9858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5525" y="5338671"/>
            <a:ext cx="2008711" cy="1232056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D6FD8799-B5C7-C29B-9C55-9E4B4C1A6B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0"/>
            <a:ext cx="115432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7521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23D09407-53BC-485E-B4CE-BC5E4FC4B2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21DB988-49FC-4608-B0A2-E2F3A40190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B5C1B76-66F6-F760-030C-605A2ED630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5903" y="3399769"/>
            <a:ext cx="10640754" cy="775845"/>
          </a:xfrm>
        </p:spPr>
        <p:txBody>
          <a:bodyPr anchor="b">
            <a:normAutofit fontScale="90000"/>
          </a:bodyPr>
          <a:lstStyle/>
          <a:p>
            <a:r>
              <a:rPr lang="cs-CZ" sz="4800" b="1" i="0" dirty="0">
                <a:solidFill>
                  <a:schemeClr val="tx2"/>
                </a:solidFill>
                <a:effectLst/>
                <a:latin typeface="-apple-system"/>
              </a:rPr>
              <a:t>Trnitá cesta k nové justiční mapě</a:t>
            </a:r>
            <a:br>
              <a:rPr lang="cs-CZ" sz="2200" b="1" i="0" dirty="0">
                <a:solidFill>
                  <a:schemeClr val="tx2"/>
                </a:solidFill>
                <a:effectLst/>
                <a:latin typeface="-apple-system"/>
              </a:rPr>
            </a:br>
            <a:endParaRPr lang="cs-CZ" sz="2200" dirty="0">
              <a:solidFill>
                <a:schemeClr val="tx2"/>
              </a:solidFill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500CEDA-9624-AC36-CDEA-CB112DBF60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14121" y="4171528"/>
            <a:ext cx="9163757" cy="450447"/>
          </a:xfrm>
        </p:spPr>
        <p:txBody>
          <a:bodyPr anchor="ctr">
            <a:normAutofit/>
          </a:bodyPr>
          <a:lstStyle/>
          <a:p>
            <a:r>
              <a:rPr lang="cs-CZ" sz="2000" dirty="0">
                <a:solidFill>
                  <a:schemeClr val="tx2"/>
                </a:solidFill>
              </a:rPr>
              <a:t>Seč 28. dubna 2026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9B930FD-8671-4C4C-ADCF-73AC1D0CD4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9676747" y="0"/>
            <a:ext cx="2514948" cy="2174333"/>
            <a:chOff x="-305" y="-4155"/>
            <a:chExt cx="2514948" cy="2174333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C35B12C1-569C-4E37-AA33-7EF215F201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23E2660-7810-46F6-8752-187127C830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C991DC45-0378-45B3-B325-FB8F98545E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E228F5BA-5150-4554-B7EA-93F371F3B1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4" name="Obrázek 3" descr="Obsah obrázku černá, tma, snímek obrazovky&#10;&#10;Obsah generovaný pomocí AI může být nesprávný.">
            <a:extLst>
              <a:ext uri="{FF2B5EF4-FFF2-40B4-BE49-F238E27FC236}">
                <a16:creationId xmlns:a16="http://schemas.microsoft.com/office/drawing/2014/main" id="{9ACA8750-F180-F8AE-0939-C1CF234A440D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500" y="320231"/>
            <a:ext cx="4380336" cy="2682959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383C2651-AE0C-4AE4-8725-E2F9414FE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 flipH="1">
            <a:off x="-305" y="4322879"/>
            <a:ext cx="3378428" cy="2535121"/>
            <a:chOff x="-305" y="-1"/>
            <a:chExt cx="3832880" cy="2876136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CCE13265-B5D2-47B4-A199-E05F390D5B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93EBD03-D832-462C-9304-7273698ED4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0D53D3E2-805E-40D2-964F-352BF6D476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B7A9A916-A926-43E6-800F-432ABC3F24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712739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112DF30-5C96-46A5-81A0-341076AFC8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E44E6C6-920F-4AC8-83F4-7F94687E7A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D0369E9-6953-33A5-0D1D-954007802D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5072" y="191227"/>
            <a:ext cx="10579398" cy="1356599"/>
          </a:xfrm>
        </p:spPr>
        <p:txBody>
          <a:bodyPr>
            <a:normAutofit/>
          </a:bodyPr>
          <a:lstStyle/>
          <a:p>
            <a:r>
              <a:rPr lang="cs-CZ" sz="3600" b="1" dirty="0">
                <a:solidFill>
                  <a:schemeClr val="tx2"/>
                </a:solidFill>
                <a:latin typeface="-apple-system"/>
              </a:rPr>
              <a:t>Vrcholné soudy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8DE60DE-A968-4121-AFBB-E1A35832ED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 flipH="1">
            <a:off x="-145401" y="145708"/>
            <a:ext cx="2151670" cy="1860256"/>
            <a:chOff x="-305" y="-4155"/>
            <a:chExt cx="2514948" cy="2174333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B467C38-3593-435B-8852-5CFF00FBFC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029EC23-B12D-440F-851D-188AB8A80D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5080C5B-B10E-4C97-B3DD-97CFBF5E8F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CC2843D-B312-4705-B377-1141FF6844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BD1764B-0E4B-C7FC-982F-770D4619DC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9696" y="1395426"/>
            <a:ext cx="5029200" cy="3227626"/>
          </a:xfrm>
        </p:spPr>
        <p:txBody>
          <a:bodyPr anchor="ctr">
            <a:normAutofit/>
          </a:bodyPr>
          <a:lstStyle/>
          <a:p>
            <a:r>
              <a:rPr lang="cs-CZ" sz="2400" dirty="0">
                <a:solidFill>
                  <a:schemeClr val="tx2"/>
                </a:solidFill>
              </a:rPr>
              <a:t>Nejvyšší soud</a:t>
            </a:r>
          </a:p>
          <a:p>
            <a:r>
              <a:rPr lang="cs-CZ" sz="2400" dirty="0">
                <a:solidFill>
                  <a:schemeClr val="tx2"/>
                </a:solidFill>
              </a:rPr>
              <a:t>Nejvyšší správní soud</a:t>
            </a:r>
          </a:p>
          <a:p>
            <a:r>
              <a:rPr lang="cs-CZ" sz="2400" dirty="0">
                <a:solidFill>
                  <a:schemeClr val="tx2"/>
                </a:solidFill>
              </a:rPr>
              <a:t>Vrchní soud v Praze</a:t>
            </a:r>
          </a:p>
          <a:p>
            <a:r>
              <a:rPr lang="cs-CZ" sz="2400" dirty="0">
                <a:solidFill>
                  <a:schemeClr val="tx2"/>
                </a:solidFill>
              </a:rPr>
              <a:t>Vrchní soud v Olomouci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9E22CE9-7281-4287-84CA-AE7F80310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8164748" y="3839134"/>
            <a:ext cx="4023079" cy="3018865"/>
            <a:chOff x="-305" y="-1"/>
            <a:chExt cx="3832880" cy="2876136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FB7187AB-AC55-4912-943A-8EB2DA74B6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C7A5046-6B7A-4C74-834D-26B12A3CC4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E175BB57-CAD0-46E7-ACCA-C4193784D0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EC936F17-A396-40BC-9A97-9B0A72A916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Obrázek 4" descr="Obsah obrázku černá, tma, snímek obrazovky&#10;&#10;Obsah generovaný pomocí AI může být nesprávný.">
            <a:extLst>
              <a:ext uri="{FF2B5EF4-FFF2-40B4-BE49-F238E27FC236}">
                <a16:creationId xmlns:a16="http://schemas.microsoft.com/office/drawing/2014/main" id="{AD447A52-0A3B-09E0-C635-21C140CCF7B0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5525" y="5338671"/>
            <a:ext cx="2008711" cy="1232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53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8F995FE-0CA7-A1C5-2568-3F40B2A71D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112DF30-5C96-46A5-81A0-341076AFC8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E44E6C6-920F-4AC8-83F4-7F94687E7A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8DE60DE-A968-4121-AFBB-E1A35832ED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 flipH="1">
            <a:off x="-145401" y="145708"/>
            <a:ext cx="2151670" cy="1860256"/>
            <a:chOff x="-305" y="-4155"/>
            <a:chExt cx="2514948" cy="2174333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3B467C38-3593-435B-8852-5CFF00FBFC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029EC23-B12D-440F-851D-188AB8A80D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5080C5B-B10E-4C97-B3DD-97CFBF5E8F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CC2843D-B312-4705-B377-1141FF6844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" name="TextovéPole 4">
            <a:extLst>
              <a:ext uri="{FF2B5EF4-FFF2-40B4-BE49-F238E27FC236}">
                <a16:creationId xmlns:a16="http://schemas.microsoft.com/office/drawing/2014/main" id="{A2E90531-7A9D-18F5-BAB3-673C3E320E83}"/>
              </a:ext>
            </a:extLst>
          </p:cNvPr>
          <p:cNvSpPr txBox="1"/>
          <p:nvPr/>
        </p:nvSpPr>
        <p:spPr>
          <a:xfrm>
            <a:off x="2819400" y="595148"/>
            <a:ext cx="8269396" cy="57019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 defTabSz="914400" fontAlgn="base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chemeClr val="tx2"/>
                </a:solidFill>
                <a:effectLst/>
              </a:rPr>
              <a:t>Krajský </a:t>
            </a:r>
            <a:r>
              <a:rPr lang="en-US" b="0" i="0" u="none" strike="noStrike" dirty="0" err="1">
                <a:solidFill>
                  <a:schemeClr val="tx2"/>
                </a:solidFill>
                <a:effectLst/>
              </a:rPr>
              <a:t>soud</a:t>
            </a:r>
            <a:r>
              <a:rPr lang="en-US" b="0" i="0" u="none" strike="noStrike" dirty="0">
                <a:solidFill>
                  <a:schemeClr val="tx2"/>
                </a:solidFill>
                <a:effectLst/>
              </a:rPr>
              <a:t> v </a:t>
            </a:r>
            <a:r>
              <a:rPr lang="en-US" b="0" i="0" u="none" strike="noStrike" dirty="0" err="1">
                <a:solidFill>
                  <a:schemeClr val="tx2"/>
                </a:solidFill>
                <a:effectLst/>
              </a:rPr>
              <a:t>Brně</a:t>
            </a:r>
            <a:endParaRPr lang="en-US" b="0" i="0" dirty="0">
              <a:solidFill>
                <a:schemeClr val="tx2"/>
              </a:solidFill>
              <a:effectLst/>
            </a:endParaRPr>
          </a:p>
          <a:p>
            <a:pPr indent="-228600" defTabSz="914400" fontAlgn="base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chemeClr val="tx2"/>
                </a:solidFill>
                <a:effectLst/>
              </a:rPr>
              <a:t>Krajský </a:t>
            </a:r>
            <a:r>
              <a:rPr lang="en-US" b="0" i="0" u="none" strike="noStrike" dirty="0" err="1">
                <a:solidFill>
                  <a:schemeClr val="tx2"/>
                </a:solidFill>
                <a:effectLst/>
              </a:rPr>
              <a:t>soud</a:t>
            </a:r>
            <a:r>
              <a:rPr lang="en-US" b="0" i="0" u="none" strike="noStrike" dirty="0">
                <a:solidFill>
                  <a:schemeClr val="tx2"/>
                </a:solidFill>
                <a:effectLst/>
              </a:rPr>
              <a:t> v </a:t>
            </a:r>
            <a:r>
              <a:rPr lang="en-US" b="0" i="0" u="none" strike="noStrike" dirty="0" err="1">
                <a:solidFill>
                  <a:schemeClr val="tx2"/>
                </a:solidFill>
                <a:effectLst/>
              </a:rPr>
              <a:t>Brně</a:t>
            </a:r>
            <a:r>
              <a:rPr lang="en-US" b="0" i="0" u="none" strike="noStrike" dirty="0">
                <a:solidFill>
                  <a:schemeClr val="tx2"/>
                </a:solidFill>
                <a:effectLst/>
              </a:rPr>
              <a:t> - </a:t>
            </a:r>
            <a:r>
              <a:rPr lang="en-US" b="0" i="0" u="none" strike="noStrike" dirty="0" err="1">
                <a:solidFill>
                  <a:schemeClr val="tx2"/>
                </a:solidFill>
                <a:effectLst/>
              </a:rPr>
              <a:t>pobočka</a:t>
            </a:r>
            <a:r>
              <a:rPr lang="en-US" b="0" i="0" u="none" strike="noStrike" dirty="0">
                <a:solidFill>
                  <a:schemeClr val="tx2"/>
                </a:solidFill>
                <a:effectLst/>
              </a:rPr>
              <a:t> v </a:t>
            </a:r>
            <a:r>
              <a:rPr lang="en-US" b="0" i="0" u="none" strike="noStrike" dirty="0" err="1">
                <a:solidFill>
                  <a:schemeClr val="tx2"/>
                </a:solidFill>
                <a:effectLst/>
              </a:rPr>
              <a:t>Jihlavě</a:t>
            </a:r>
            <a:endParaRPr lang="en-US" b="0" i="0" dirty="0">
              <a:solidFill>
                <a:schemeClr val="tx2"/>
              </a:solidFill>
              <a:effectLst/>
            </a:endParaRPr>
          </a:p>
          <a:p>
            <a:pPr indent="-228600" defTabSz="914400" fontAlgn="base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chemeClr val="tx2"/>
                </a:solidFill>
                <a:effectLst/>
              </a:rPr>
              <a:t>Krajský </a:t>
            </a:r>
            <a:r>
              <a:rPr lang="en-US" b="0" i="0" u="none" strike="noStrike" dirty="0" err="1">
                <a:solidFill>
                  <a:schemeClr val="tx2"/>
                </a:solidFill>
                <a:effectLst/>
              </a:rPr>
              <a:t>soud</a:t>
            </a:r>
            <a:r>
              <a:rPr lang="en-US" b="0" i="0" u="none" strike="noStrike" dirty="0">
                <a:solidFill>
                  <a:schemeClr val="tx2"/>
                </a:solidFill>
                <a:effectLst/>
              </a:rPr>
              <a:t> v </a:t>
            </a:r>
            <a:r>
              <a:rPr lang="en-US" b="0" i="0" u="none" strike="noStrike" dirty="0" err="1">
                <a:solidFill>
                  <a:schemeClr val="tx2"/>
                </a:solidFill>
                <a:effectLst/>
              </a:rPr>
              <a:t>Brně</a:t>
            </a:r>
            <a:r>
              <a:rPr lang="en-US" b="0" i="0" u="none" strike="noStrike" dirty="0">
                <a:solidFill>
                  <a:schemeClr val="tx2"/>
                </a:solidFill>
                <a:effectLst/>
              </a:rPr>
              <a:t> - </a:t>
            </a:r>
            <a:r>
              <a:rPr lang="en-US" b="0" i="0" u="none" strike="noStrike" dirty="0" err="1">
                <a:solidFill>
                  <a:schemeClr val="tx2"/>
                </a:solidFill>
                <a:effectLst/>
              </a:rPr>
              <a:t>pobočka</a:t>
            </a:r>
            <a:r>
              <a:rPr lang="en-US" b="0" i="0" u="none" strike="noStrike" dirty="0">
                <a:solidFill>
                  <a:schemeClr val="tx2"/>
                </a:solidFill>
                <a:effectLst/>
              </a:rPr>
              <a:t> </a:t>
            </a:r>
            <a:r>
              <a:rPr lang="en-US" b="0" i="0" u="none" strike="noStrike" dirty="0" err="1">
                <a:solidFill>
                  <a:schemeClr val="tx2"/>
                </a:solidFill>
                <a:effectLst/>
              </a:rPr>
              <a:t>ve</a:t>
            </a:r>
            <a:r>
              <a:rPr lang="en-US" b="0" i="0" u="none" strike="noStrike" dirty="0">
                <a:solidFill>
                  <a:schemeClr val="tx2"/>
                </a:solidFill>
                <a:effectLst/>
              </a:rPr>
              <a:t> </a:t>
            </a:r>
            <a:r>
              <a:rPr lang="en-US" b="0" i="0" u="none" strike="noStrike" dirty="0" err="1">
                <a:solidFill>
                  <a:schemeClr val="tx2"/>
                </a:solidFill>
                <a:effectLst/>
              </a:rPr>
              <a:t>Zlíně</a:t>
            </a:r>
            <a:endParaRPr lang="en-US" b="0" i="0" dirty="0">
              <a:solidFill>
                <a:schemeClr val="tx2"/>
              </a:solidFill>
              <a:effectLst/>
            </a:endParaRPr>
          </a:p>
          <a:p>
            <a:pPr indent="-228600" defTabSz="914400" fontAlgn="base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chemeClr val="tx2"/>
                </a:solidFill>
                <a:effectLst/>
              </a:rPr>
              <a:t>Krajský </a:t>
            </a:r>
            <a:r>
              <a:rPr lang="en-US" b="0" i="0" u="none" strike="noStrike" dirty="0" err="1">
                <a:solidFill>
                  <a:schemeClr val="tx2"/>
                </a:solidFill>
                <a:effectLst/>
              </a:rPr>
              <a:t>soud</a:t>
            </a:r>
            <a:r>
              <a:rPr lang="en-US" b="0" i="0" u="none" strike="noStrike" dirty="0">
                <a:solidFill>
                  <a:schemeClr val="tx2"/>
                </a:solidFill>
                <a:effectLst/>
              </a:rPr>
              <a:t> v </a:t>
            </a:r>
            <a:r>
              <a:rPr lang="en-US" b="0" i="0" u="none" strike="noStrike" dirty="0" err="1">
                <a:solidFill>
                  <a:schemeClr val="tx2"/>
                </a:solidFill>
                <a:effectLst/>
              </a:rPr>
              <a:t>Českých</a:t>
            </a:r>
            <a:r>
              <a:rPr lang="en-US" b="0" i="0" u="none" strike="noStrike" dirty="0">
                <a:solidFill>
                  <a:schemeClr val="tx2"/>
                </a:solidFill>
                <a:effectLst/>
              </a:rPr>
              <a:t> </a:t>
            </a:r>
            <a:r>
              <a:rPr lang="en-US" b="0" i="0" u="none" strike="noStrike" dirty="0" err="1">
                <a:solidFill>
                  <a:schemeClr val="tx2"/>
                </a:solidFill>
                <a:effectLst/>
              </a:rPr>
              <a:t>Budějovicích</a:t>
            </a:r>
            <a:endParaRPr lang="en-US" b="0" i="0" dirty="0">
              <a:solidFill>
                <a:schemeClr val="tx2"/>
              </a:solidFill>
              <a:effectLst/>
            </a:endParaRPr>
          </a:p>
          <a:p>
            <a:pPr indent="-228600" defTabSz="914400" fontAlgn="base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chemeClr val="tx2"/>
                </a:solidFill>
                <a:effectLst/>
              </a:rPr>
              <a:t>Krajský </a:t>
            </a:r>
            <a:r>
              <a:rPr lang="en-US" b="0" i="0" u="none" strike="noStrike" dirty="0" err="1">
                <a:solidFill>
                  <a:schemeClr val="tx2"/>
                </a:solidFill>
                <a:effectLst/>
              </a:rPr>
              <a:t>soud</a:t>
            </a:r>
            <a:r>
              <a:rPr lang="en-US" b="0" i="0" u="none" strike="noStrike" dirty="0">
                <a:solidFill>
                  <a:schemeClr val="tx2"/>
                </a:solidFill>
                <a:effectLst/>
              </a:rPr>
              <a:t> v </a:t>
            </a:r>
            <a:r>
              <a:rPr lang="en-US" b="0" i="0" u="none" strike="noStrike" dirty="0" err="1">
                <a:solidFill>
                  <a:schemeClr val="tx2"/>
                </a:solidFill>
                <a:effectLst/>
              </a:rPr>
              <a:t>Českých</a:t>
            </a:r>
            <a:r>
              <a:rPr lang="en-US" b="0" i="0" u="none" strike="noStrike" dirty="0">
                <a:solidFill>
                  <a:schemeClr val="tx2"/>
                </a:solidFill>
                <a:effectLst/>
              </a:rPr>
              <a:t> </a:t>
            </a:r>
            <a:r>
              <a:rPr lang="en-US" b="0" i="0" u="none" strike="noStrike" dirty="0" err="1">
                <a:solidFill>
                  <a:schemeClr val="tx2"/>
                </a:solidFill>
                <a:effectLst/>
              </a:rPr>
              <a:t>Budějovicích</a:t>
            </a:r>
            <a:r>
              <a:rPr lang="en-US" b="0" i="0" u="none" strike="noStrike" dirty="0">
                <a:solidFill>
                  <a:schemeClr val="tx2"/>
                </a:solidFill>
                <a:effectLst/>
              </a:rPr>
              <a:t> - </a:t>
            </a:r>
            <a:r>
              <a:rPr lang="en-US" b="0" i="0" u="none" strike="noStrike" dirty="0" err="1">
                <a:solidFill>
                  <a:schemeClr val="tx2"/>
                </a:solidFill>
                <a:effectLst/>
              </a:rPr>
              <a:t>pobočka</a:t>
            </a:r>
            <a:r>
              <a:rPr lang="en-US" b="0" i="0" u="none" strike="noStrike" dirty="0">
                <a:solidFill>
                  <a:schemeClr val="tx2"/>
                </a:solidFill>
                <a:effectLst/>
              </a:rPr>
              <a:t> v </a:t>
            </a:r>
            <a:r>
              <a:rPr lang="en-US" b="0" i="0" u="none" strike="noStrike" dirty="0" err="1">
                <a:solidFill>
                  <a:schemeClr val="tx2"/>
                </a:solidFill>
                <a:effectLst/>
              </a:rPr>
              <a:t>Táboře</a:t>
            </a:r>
            <a:endParaRPr lang="en-US" b="0" i="0" dirty="0">
              <a:solidFill>
                <a:schemeClr val="tx2"/>
              </a:solidFill>
              <a:effectLst/>
            </a:endParaRPr>
          </a:p>
          <a:p>
            <a:pPr indent="-228600" defTabSz="914400" fontAlgn="base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chemeClr val="tx2"/>
                </a:solidFill>
                <a:effectLst/>
              </a:rPr>
              <a:t>Krajský </a:t>
            </a:r>
            <a:r>
              <a:rPr lang="en-US" b="0" i="0" dirty="0" err="1">
                <a:solidFill>
                  <a:schemeClr val="tx2"/>
                </a:solidFill>
                <a:effectLst/>
              </a:rPr>
              <a:t>soud</a:t>
            </a:r>
            <a:r>
              <a:rPr lang="en-US" b="0" i="0" dirty="0">
                <a:solidFill>
                  <a:schemeClr val="tx2"/>
                </a:solidFill>
                <a:effectLst/>
              </a:rPr>
              <a:t> v </a:t>
            </a:r>
            <a:r>
              <a:rPr lang="en-US" b="0" i="0" dirty="0" err="1">
                <a:solidFill>
                  <a:schemeClr val="tx2"/>
                </a:solidFill>
                <a:effectLst/>
              </a:rPr>
              <a:t>Hradci</a:t>
            </a:r>
            <a:r>
              <a:rPr lang="en-US" b="0" i="0" dirty="0">
                <a:solidFill>
                  <a:schemeClr val="tx2"/>
                </a:solidFill>
                <a:effectLst/>
              </a:rPr>
              <a:t> </a:t>
            </a:r>
            <a:r>
              <a:rPr lang="en-US" b="0" i="0" dirty="0" err="1">
                <a:solidFill>
                  <a:schemeClr val="tx2"/>
                </a:solidFill>
                <a:effectLst/>
              </a:rPr>
              <a:t>Králové</a:t>
            </a:r>
            <a:endParaRPr lang="en-US" b="0" i="0" dirty="0">
              <a:solidFill>
                <a:schemeClr val="tx2"/>
              </a:solidFill>
              <a:effectLst/>
            </a:endParaRPr>
          </a:p>
          <a:p>
            <a:pPr indent="-228600" defTabSz="914400" fontAlgn="base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chemeClr val="tx2"/>
                </a:solidFill>
                <a:effectLst/>
              </a:rPr>
              <a:t>Krajský </a:t>
            </a:r>
            <a:r>
              <a:rPr lang="en-US" b="0" i="0" u="none" strike="noStrike" dirty="0" err="1">
                <a:solidFill>
                  <a:schemeClr val="tx2"/>
                </a:solidFill>
                <a:effectLst/>
              </a:rPr>
              <a:t>soud</a:t>
            </a:r>
            <a:r>
              <a:rPr lang="en-US" b="0" i="0" u="none" strike="noStrike" dirty="0">
                <a:solidFill>
                  <a:schemeClr val="tx2"/>
                </a:solidFill>
                <a:effectLst/>
              </a:rPr>
              <a:t> v </a:t>
            </a:r>
            <a:r>
              <a:rPr lang="en-US" b="0" i="0" u="none" strike="noStrike" dirty="0" err="1">
                <a:solidFill>
                  <a:schemeClr val="tx2"/>
                </a:solidFill>
                <a:effectLst/>
              </a:rPr>
              <a:t>Hradci</a:t>
            </a:r>
            <a:r>
              <a:rPr lang="en-US" b="0" i="0" u="none" strike="noStrike" dirty="0">
                <a:solidFill>
                  <a:schemeClr val="tx2"/>
                </a:solidFill>
                <a:effectLst/>
              </a:rPr>
              <a:t> </a:t>
            </a:r>
            <a:r>
              <a:rPr lang="en-US" b="0" i="0" u="none" strike="noStrike" dirty="0" err="1">
                <a:solidFill>
                  <a:schemeClr val="tx2"/>
                </a:solidFill>
                <a:effectLst/>
              </a:rPr>
              <a:t>Králové</a:t>
            </a:r>
            <a:r>
              <a:rPr lang="en-US" b="0" i="0" u="none" strike="noStrike" dirty="0">
                <a:solidFill>
                  <a:schemeClr val="tx2"/>
                </a:solidFill>
                <a:effectLst/>
              </a:rPr>
              <a:t> - </a:t>
            </a:r>
            <a:r>
              <a:rPr lang="en-US" b="0" i="0" u="none" strike="noStrike" dirty="0" err="1">
                <a:solidFill>
                  <a:schemeClr val="tx2"/>
                </a:solidFill>
                <a:effectLst/>
              </a:rPr>
              <a:t>pobočka</a:t>
            </a:r>
            <a:r>
              <a:rPr lang="en-US" b="0" i="0" u="none" strike="noStrike" dirty="0">
                <a:solidFill>
                  <a:schemeClr val="tx2"/>
                </a:solidFill>
                <a:effectLst/>
              </a:rPr>
              <a:t> v </a:t>
            </a:r>
            <a:r>
              <a:rPr lang="en-US" b="0" i="0" u="none" strike="noStrike" dirty="0" err="1">
                <a:solidFill>
                  <a:schemeClr val="tx2"/>
                </a:solidFill>
                <a:effectLst/>
              </a:rPr>
              <a:t>Pardubicích</a:t>
            </a:r>
            <a:endParaRPr lang="en-US" b="0" i="0" dirty="0">
              <a:solidFill>
                <a:schemeClr val="tx2"/>
              </a:solidFill>
              <a:effectLst/>
            </a:endParaRPr>
          </a:p>
          <a:p>
            <a:pPr indent="-228600" defTabSz="914400" fontAlgn="base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chemeClr val="tx2"/>
                </a:solidFill>
                <a:effectLst/>
              </a:rPr>
              <a:t>Krajský </a:t>
            </a:r>
            <a:r>
              <a:rPr lang="en-US" b="0" i="0" u="none" strike="noStrike" dirty="0" err="1">
                <a:solidFill>
                  <a:schemeClr val="tx2"/>
                </a:solidFill>
                <a:effectLst/>
              </a:rPr>
              <a:t>soud</a:t>
            </a:r>
            <a:r>
              <a:rPr lang="en-US" b="0" i="0" u="none" strike="noStrike" dirty="0">
                <a:solidFill>
                  <a:schemeClr val="tx2"/>
                </a:solidFill>
                <a:effectLst/>
              </a:rPr>
              <a:t> v </a:t>
            </a:r>
            <a:r>
              <a:rPr lang="en-US" b="0" i="0" u="none" strike="noStrike" dirty="0" err="1">
                <a:solidFill>
                  <a:schemeClr val="tx2"/>
                </a:solidFill>
                <a:effectLst/>
              </a:rPr>
              <a:t>Ostravě</a:t>
            </a:r>
            <a:endParaRPr lang="en-US" b="0" i="0" dirty="0">
              <a:solidFill>
                <a:schemeClr val="tx2"/>
              </a:solidFill>
              <a:effectLst/>
            </a:endParaRPr>
          </a:p>
          <a:p>
            <a:pPr indent="-228600" defTabSz="914400" fontAlgn="base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chemeClr val="tx2"/>
                </a:solidFill>
                <a:effectLst/>
              </a:rPr>
              <a:t>Krajský </a:t>
            </a:r>
            <a:r>
              <a:rPr lang="en-US" b="0" i="0" u="none" strike="noStrike" dirty="0" err="1">
                <a:solidFill>
                  <a:schemeClr val="tx2"/>
                </a:solidFill>
                <a:effectLst/>
              </a:rPr>
              <a:t>soud</a:t>
            </a:r>
            <a:r>
              <a:rPr lang="en-US" b="0" i="0" u="none" strike="noStrike" dirty="0">
                <a:solidFill>
                  <a:schemeClr val="tx2"/>
                </a:solidFill>
                <a:effectLst/>
              </a:rPr>
              <a:t> v </a:t>
            </a:r>
            <a:r>
              <a:rPr lang="en-US" b="0" i="0" u="none" strike="noStrike" dirty="0" err="1">
                <a:solidFill>
                  <a:schemeClr val="tx2"/>
                </a:solidFill>
                <a:effectLst/>
              </a:rPr>
              <a:t>Ostravě</a:t>
            </a:r>
            <a:r>
              <a:rPr lang="en-US" b="0" i="0" u="none" strike="noStrike" dirty="0">
                <a:solidFill>
                  <a:schemeClr val="tx2"/>
                </a:solidFill>
                <a:effectLst/>
              </a:rPr>
              <a:t> - </a:t>
            </a:r>
            <a:r>
              <a:rPr lang="en-US" b="0" i="0" u="none" strike="noStrike" dirty="0" err="1">
                <a:solidFill>
                  <a:schemeClr val="tx2"/>
                </a:solidFill>
                <a:effectLst/>
              </a:rPr>
              <a:t>pobočka</a:t>
            </a:r>
            <a:r>
              <a:rPr lang="en-US" b="0" i="0" u="none" strike="noStrike" dirty="0">
                <a:solidFill>
                  <a:schemeClr val="tx2"/>
                </a:solidFill>
                <a:effectLst/>
              </a:rPr>
              <a:t> v </a:t>
            </a:r>
            <a:r>
              <a:rPr lang="en-US" b="0" i="0" u="none" strike="noStrike" dirty="0" err="1">
                <a:solidFill>
                  <a:schemeClr val="tx2"/>
                </a:solidFill>
                <a:effectLst/>
              </a:rPr>
              <a:t>Olomouci</a:t>
            </a:r>
            <a:endParaRPr lang="en-US" b="0" i="0" dirty="0">
              <a:solidFill>
                <a:schemeClr val="tx2"/>
              </a:solidFill>
              <a:effectLst/>
            </a:endParaRPr>
          </a:p>
          <a:p>
            <a:pPr indent="-228600" defTabSz="914400" fontAlgn="base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chemeClr val="tx2"/>
                </a:solidFill>
                <a:effectLst/>
              </a:rPr>
              <a:t>Krajský </a:t>
            </a:r>
            <a:r>
              <a:rPr lang="en-US" b="0" i="0" u="none" strike="noStrike" dirty="0" err="1">
                <a:solidFill>
                  <a:schemeClr val="tx2"/>
                </a:solidFill>
                <a:effectLst/>
              </a:rPr>
              <a:t>soud</a:t>
            </a:r>
            <a:r>
              <a:rPr lang="en-US" b="0" i="0" u="none" strike="noStrike" dirty="0">
                <a:solidFill>
                  <a:schemeClr val="tx2"/>
                </a:solidFill>
                <a:effectLst/>
              </a:rPr>
              <a:t> v </a:t>
            </a:r>
            <a:r>
              <a:rPr lang="en-US" b="0" i="0" u="none" strike="noStrike" dirty="0" err="1">
                <a:solidFill>
                  <a:schemeClr val="tx2"/>
                </a:solidFill>
                <a:effectLst/>
              </a:rPr>
              <a:t>Plzni</a:t>
            </a:r>
            <a:endParaRPr lang="en-US" b="0" i="0" dirty="0">
              <a:solidFill>
                <a:schemeClr val="tx2"/>
              </a:solidFill>
              <a:effectLst/>
            </a:endParaRPr>
          </a:p>
          <a:p>
            <a:pPr indent="-228600" defTabSz="914400" fontAlgn="base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chemeClr val="tx2"/>
                </a:solidFill>
                <a:effectLst/>
              </a:rPr>
              <a:t>Krajský </a:t>
            </a:r>
            <a:r>
              <a:rPr lang="en-US" b="0" i="0" u="none" strike="noStrike" dirty="0" err="1">
                <a:solidFill>
                  <a:schemeClr val="tx2"/>
                </a:solidFill>
                <a:effectLst/>
              </a:rPr>
              <a:t>soud</a:t>
            </a:r>
            <a:r>
              <a:rPr lang="en-US" b="0" i="0" u="none" strike="noStrike" dirty="0">
                <a:solidFill>
                  <a:schemeClr val="tx2"/>
                </a:solidFill>
                <a:effectLst/>
              </a:rPr>
              <a:t> v </a:t>
            </a:r>
            <a:r>
              <a:rPr lang="en-US" b="0" i="0" u="none" strike="noStrike" dirty="0" err="1">
                <a:solidFill>
                  <a:schemeClr val="tx2"/>
                </a:solidFill>
                <a:effectLst/>
              </a:rPr>
              <a:t>Praze</a:t>
            </a:r>
            <a:endParaRPr lang="en-US" b="0" i="0" dirty="0">
              <a:solidFill>
                <a:schemeClr val="tx2"/>
              </a:solidFill>
              <a:effectLst/>
            </a:endParaRPr>
          </a:p>
          <a:p>
            <a:pPr indent="-228600" defTabSz="914400" fontAlgn="base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chemeClr val="tx2"/>
                </a:solidFill>
                <a:effectLst/>
              </a:rPr>
              <a:t>Krajský </a:t>
            </a:r>
            <a:r>
              <a:rPr lang="en-US" b="0" i="0" u="none" strike="noStrike" dirty="0" err="1">
                <a:solidFill>
                  <a:schemeClr val="tx2"/>
                </a:solidFill>
                <a:effectLst/>
              </a:rPr>
              <a:t>soud</a:t>
            </a:r>
            <a:r>
              <a:rPr lang="en-US" b="0" i="0" u="none" strike="noStrike" dirty="0">
                <a:solidFill>
                  <a:schemeClr val="tx2"/>
                </a:solidFill>
                <a:effectLst/>
              </a:rPr>
              <a:t> v Ústí </a:t>
            </a:r>
            <a:r>
              <a:rPr lang="en-US" b="0" i="0" u="none" strike="noStrike" dirty="0" err="1">
                <a:solidFill>
                  <a:schemeClr val="tx2"/>
                </a:solidFill>
                <a:effectLst/>
              </a:rPr>
              <a:t>nad</a:t>
            </a:r>
            <a:r>
              <a:rPr lang="en-US" b="0" i="0" u="none" strike="noStrike" dirty="0">
                <a:solidFill>
                  <a:schemeClr val="tx2"/>
                </a:solidFill>
                <a:effectLst/>
              </a:rPr>
              <a:t> Labem</a:t>
            </a:r>
            <a:endParaRPr lang="en-US" b="0" i="0" dirty="0">
              <a:solidFill>
                <a:schemeClr val="tx2"/>
              </a:solidFill>
              <a:effectLst/>
            </a:endParaRPr>
          </a:p>
          <a:p>
            <a:pPr indent="-228600" defTabSz="914400" fontAlgn="base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0" i="0" u="none" strike="noStrike" dirty="0">
                <a:solidFill>
                  <a:schemeClr val="tx2"/>
                </a:solidFill>
                <a:effectLst/>
              </a:rPr>
              <a:t>Krajský </a:t>
            </a:r>
            <a:r>
              <a:rPr lang="en-US" b="0" i="0" u="none" strike="noStrike" dirty="0" err="1">
                <a:solidFill>
                  <a:schemeClr val="tx2"/>
                </a:solidFill>
                <a:effectLst/>
              </a:rPr>
              <a:t>soud</a:t>
            </a:r>
            <a:r>
              <a:rPr lang="en-US" b="0" i="0" u="none" strike="noStrike" dirty="0">
                <a:solidFill>
                  <a:schemeClr val="tx2"/>
                </a:solidFill>
                <a:effectLst/>
              </a:rPr>
              <a:t> v Ústí </a:t>
            </a:r>
            <a:r>
              <a:rPr lang="en-US" b="0" i="0" u="none" strike="noStrike" dirty="0" err="1">
                <a:solidFill>
                  <a:schemeClr val="tx2"/>
                </a:solidFill>
                <a:effectLst/>
              </a:rPr>
              <a:t>nad</a:t>
            </a:r>
            <a:r>
              <a:rPr lang="en-US" b="0" i="0" u="none" strike="noStrike" dirty="0">
                <a:solidFill>
                  <a:schemeClr val="tx2"/>
                </a:solidFill>
                <a:effectLst/>
              </a:rPr>
              <a:t> Labem - </a:t>
            </a:r>
            <a:r>
              <a:rPr lang="en-US" b="0" i="0" u="none" strike="noStrike" dirty="0" err="1">
                <a:solidFill>
                  <a:schemeClr val="tx2"/>
                </a:solidFill>
                <a:effectLst/>
              </a:rPr>
              <a:t>pobočka</a:t>
            </a:r>
            <a:r>
              <a:rPr lang="en-US" b="0" i="0" u="none" strike="noStrike" dirty="0">
                <a:solidFill>
                  <a:schemeClr val="tx2"/>
                </a:solidFill>
                <a:effectLst/>
              </a:rPr>
              <a:t> v </a:t>
            </a:r>
            <a:r>
              <a:rPr lang="en-US" b="0" i="0" u="none" strike="noStrike" dirty="0" err="1">
                <a:solidFill>
                  <a:schemeClr val="tx2"/>
                </a:solidFill>
                <a:effectLst/>
              </a:rPr>
              <a:t>Liberci</a:t>
            </a:r>
            <a:endParaRPr lang="en-US" b="0" i="0" dirty="0">
              <a:solidFill>
                <a:schemeClr val="tx2"/>
              </a:solidFill>
              <a:effectLst/>
            </a:endParaRPr>
          </a:p>
          <a:p>
            <a:pPr indent="-228600" defTabSz="914400" fontAlgn="base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0" i="0" u="none" strike="noStrike" dirty="0" err="1">
                <a:solidFill>
                  <a:schemeClr val="tx2"/>
                </a:solidFill>
                <a:effectLst/>
              </a:rPr>
              <a:t>Městský</a:t>
            </a:r>
            <a:r>
              <a:rPr lang="en-US" b="0" i="0" u="none" strike="noStrike" dirty="0">
                <a:solidFill>
                  <a:schemeClr val="tx2"/>
                </a:solidFill>
                <a:effectLst/>
              </a:rPr>
              <a:t> </a:t>
            </a:r>
            <a:r>
              <a:rPr lang="en-US" b="0" i="0" u="none" strike="noStrike" dirty="0" err="1">
                <a:solidFill>
                  <a:schemeClr val="tx2"/>
                </a:solidFill>
                <a:effectLst/>
              </a:rPr>
              <a:t>soud</a:t>
            </a:r>
            <a:r>
              <a:rPr lang="en-US" b="0" i="0" u="none" strike="noStrike" dirty="0">
                <a:solidFill>
                  <a:schemeClr val="tx2"/>
                </a:solidFill>
                <a:effectLst/>
              </a:rPr>
              <a:t> v </a:t>
            </a:r>
            <a:r>
              <a:rPr lang="en-US" b="0" i="0" u="none" strike="noStrike" dirty="0" err="1">
                <a:solidFill>
                  <a:schemeClr val="tx2"/>
                </a:solidFill>
                <a:effectLst/>
              </a:rPr>
              <a:t>Praze</a:t>
            </a:r>
            <a:endParaRPr lang="en-US" b="0" i="0" u="none" strike="noStrike" dirty="0">
              <a:solidFill>
                <a:schemeClr val="tx2"/>
              </a:solidFill>
              <a:effectLst/>
            </a:endParaRPr>
          </a:p>
          <a:p>
            <a:pPr indent="-228600" defTabSz="914400" fontAlgn="base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  <a:p>
            <a:pPr indent="-228600" defTabSz="914400" fontAlgn="base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chemeClr val="tx2"/>
                </a:solidFill>
                <a:effectLst/>
              </a:rPr>
              <a:t>8 KS, 6 </a:t>
            </a:r>
            <a:r>
              <a:rPr lang="en-US" b="0" i="0" dirty="0" err="1">
                <a:solidFill>
                  <a:schemeClr val="tx2"/>
                </a:solidFill>
                <a:effectLst/>
              </a:rPr>
              <a:t>poboček</a:t>
            </a:r>
            <a:endParaRPr lang="en-US" b="0" i="0" dirty="0">
              <a:solidFill>
                <a:schemeClr val="tx2"/>
              </a:solidFill>
              <a:effectLst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9E22CE9-7281-4287-84CA-AE7F80310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8164748" y="3839134"/>
            <a:ext cx="4023079" cy="3018865"/>
            <a:chOff x="-305" y="-1"/>
            <a:chExt cx="3832880" cy="2876136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FB7187AB-AC55-4912-943A-8EB2DA74B6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C7A5046-6B7A-4C74-834D-26B12A3CC4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E175BB57-CAD0-46E7-ACCA-C4193784D0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EC936F17-A396-40BC-9A97-9B0A72A916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" name="Obrázek 2" descr="Obsah obrázku černá, tma, snímek obrazovky&#10;&#10;Obsah generovaný pomocí AI může být nesprávný.">
            <a:extLst>
              <a:ext uri="{FF2B5EF4-FFF2-40B4-BE49-F238E27FC236}">
                <a16:creationId xmlns:a16="http://schemas.microsoft.com/office/drawing/2014/main" id="{65BB0829-1778-8275-2858-CF7E5435787D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5525" y="5338671"/>
            <a:ext cx="2008711" cy="1232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53666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 2013–2022">
  <a:themeElements>
    <a:clrScheme name="Motiv Office 2013–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 2013–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 2013–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15754</TotalTime>
  <Words>600</Words>
  <Application>Microsoft Office PowerPoint</Application>
  <PresentationFormat>Širokoúhlá obrazovka</PresentationFormat>
  <Paragraphs>98</Paragraphs>
  <Slides>21</Slides>
  <Notes>10</Notes>
  <HiddenSlides>0</HiddenSlides>
  <MMClips>0</MMClips>
  <ScaleCrop>false</ScaleCrop>
  <HeadingPairs>
    <vt:vector size="6" baseType="variant">
      <vt:variant>
        <vt:lpstr>Použitá písma</vt:lpstr>
      </vt:variant>
      <vt:variant>
        <vt:i4>9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31" baseType="lpstr">
      <vt:lpstr>-apple-system</vt:lpstr>
      <vt:lpstr>Aptos</vt:lpstr>
      <vt:lpstr>Arial</vt:lpstr>
      <vt:lpstr>Calibri</vt:lpstr>
      <vt:lpstr>Calibri Light</vt:lpstr>
      <vt:lpstr>Garamond</vt:lpstr>
      <vt:lpstr>Gustan Bold</vt:lpstr>
      <vt:lpstr>Symbol</vt:lpstr>
      <vt:lpstr>Wingdings</vt:lpstr>
      <vt:lpstr>Motiv Office 2013–2022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Trnitá cesta k nové justiční mapě </vt:lpstr>
      <vt:lpstr>Vrcholné soudy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Co musí udělat ministerstvo?</vt:lpstr>
      <vt:lpstr>Politická odpovědnost</vt:lpstr>
      <vt:lpstr>Největší výzva pro soudnictví</vt:lpstr>
      <vt:lpstr>Děkuji za pozornost.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Králová Dominika Mgr.</dc:creator>
  <cp:lastModifiedBy>Vojtěch Orlík</cp:lastModifiedBy>
  <cp:revision>9</cp:revision>
  <dcterms:created xsi:type="dcterms:W3CDTF">2026-04-07T08:03:12Z</dcterms:created>
  <dcterms:modified xsi:type="dcterms:W3CDTF">2026-04-28T07:30:47Z</dcterms:modified>
</cp:coreProperties>
</file>