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389" r:id="rId4"/>
    <p:sldId id="391" r:id="rId5"/>
    <p:sldId id="392" r:id="rId6"/>
    <p:sldId id="394" r:id="rId7"/>
    <p:sldId id="393" r:id="rId8"/>
    <p:sldId id="395" r:id="rId9"/>
    <p:sldId id="396" r:id="rId10"/>
    <p:sldId id="397" r:id="rId11"/>
    <p:sldId id="398" r:id="rId12"/>
    <p:sldId id="25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okno, budova, obloha&#10;&#10;Popis byl vytvořen automaticky">
            <a:extLst>
              <a:ext uri="{FF2B5EF4-FFF2-40B4-BE49-F238E27FC236}">
                <a16:creationId xmlns:a16="http://schemas.microsoft.com/office/drawing/2014/main" id="{053C15B6-97A3-6E1D-32D6-967C5FAA5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r="77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2E46B81-4969-CD75-7764-D30B16EA1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1977890"/>
            <a:ext cx="7772400" cy="1164256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cs-CZ" sz="4400" b="0" i="0" kern="1200" cap="all" spc="600" baseline="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6A2BD13-2602-1293-3AAE-1DED061FD4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83450" y="3736122"/>
            <a:ext cx="3360738" cy="390525"/>
          </a:xfrm>
        </p:spPr>
        <p:txBody>
          <a:bodyPr/>
          <a:lstStyle>
            <a:lvl1pPr marL="0" algn="l" defTabSz="914400" rtl="0" eaLnBrk="1" latinLnBrk="0" hangingPunct="1">
              <a:def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s-CZ" dirty="0"/>
              <a:t>Jméno přednášející/ho</a:t>
            </a:r>
          </a:p>
        </p:txBody>
      </p:sp>
    </p:spTree>
    <p:extLst>
      <p:ext uri="{BB962C8B-B14F-4D97-AF65-F5344CB8AC3E}">
        <p14:creationId xmlns:p14="http://schemas.microsoft.com/office/powerpoint/2010/main" val="172141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880" y="1781357"/>
            <a:ext cx="5157787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1">
                <a:latin typeface="Garamond" panose="020204040303010108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9880" y="2605269"/>
            <a:ext cx="5157787" cy="3376430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2292" y="1781357"/>
            <a:ext cx="5183188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1">
                <a:latin typeface="Garamond" panose="020204040303010108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292" y="2605269"/>
            <a:ext cx="5183188" cy="3376430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EB52FD-12DF-7F90-E06C-0C83CEB26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5B760E-02DF-5B11-D744-D98DE8A01E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BFEC7-DD3B-F9AE-2192-83960534D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785FDC94-A660-783A-5F8D-EDDEA74D3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69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227E488-456A-A645-EEF4-38AAED9C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0327" y="1747520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4825303-FCCD-E705-1213-BF7CF16DF7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326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5524" y="5567730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EA9E795C-FED0-FB6B-2D18-0BDABCA2C5B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89968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F18F814-0B06-5B49-EC7F-2FFDDB498FF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89968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518B0AC6-8555-9EC9-31D5-2D41E9278A3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31421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1026B989-CBAD-BCCA-CE61-AC5ABC3F875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39567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3A6E4A81-98BC-4A0B-637E-A8A4EF704A2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39567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671F3A8D-7485-35BA-4D51-752E669CD5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0967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C3EE756-2FF0-64E0-D905-235B8973F7D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755158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5068E76-B8E5-A95C-FAAC-7F43B2481D1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55158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5985B1DB-E488-ABA9-E8FB-18D2006DCE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90513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C1105-93C5-0E50-1656-271A54E5D97D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4F48D-1D23-34DB-1FB6-07EEB752692C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2" name="Obrázek 1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63046801-661A-7C1D-A01F-FFE4101043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88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8D869122-E2BC-ED44-681B-43F70BEF81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255CBD6C-C281-8722-27D4-3D2CC5788A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6816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F1774C4E-7344-8232-3750-E424576E1D7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24810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1CE5D490-4727-FFF1-4BFF-A3DED42ECA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09357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8" name="Picture Placeholder 23">
            <a:extLst>
              <a:ext uri="{FF2B5EF4-FFF2-40B4-BE49-F238E27FC236}">
                <a16:creationId xmlns:a16="http://schemas.microsoft.com/office/drawing/2014/main" id="{53802057-01C6-8655-30FA-091AC2692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0944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69E47AF5-CB74-C3EB-76CA-1CA76678E2D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18938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890DFA6A-3356-DE98-022D-0DA202FBFD7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38253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9" name="Picture Placeholder 23">
            <a:extLst>
              <a:ext uri="{FF2B5EF4-FFF2-40B4-BE49-F238E27FC236}">
                <a16:creationId xmlns:a16="http://schemas.microsoft.com/office/drawing/2014/main" id="{4EB02CDB-488A-8142-CAF9-8E37FFF7C0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2795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F3265D0-915B-E319-A154-B81C7A2C5B9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94822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C0A1957-087D-BAC8-2FD3-C7879A14D6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43476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7" name="Picture Placeholder 23">
            <a:extLst>
              <a:ext uri="{FF2B5EF4-FFF2-40B4-BE49-F238E27FC236}">
                <a16:creationId xmlns:a16="http://schemas.microsoft.com/office/drawing/2014/main" id="{C0FA0782-5A43-CA2A-3152-A02B9D5D74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31390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D922E682-729B-97DE-1956-5B8FDDB7A7B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731390" y="4081228"/>
            <a:ext cx="2002536" cy="80840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8A2E2333-661F-499A-4099-13003D532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14934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B2A1B4-8B38-9645-3655-35A4232B984C}"/>
              </a:ext>
            </a:extLst>
          </p:cNvPr>
          <p:cNvSpPr>
            <a:spLocks noGrp="1"/>
          </p:cNvSpPr>
          <p:nvPr>
            <p:ph type="ftr" sz="quarter" idx="4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D77F83-709B-A595-838B-A50CBBA8DB76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77D748DD-1DC6-F565-9ECB-CAE7741369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60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1">
            <a:extLst>
              <a:ext uri="{FF2B5EF4-FFF2-40B4-BE49-F238E27FC236}">
                <a16:creationId xmlns:a16="http://schemas.microsoft.com/office/drawing/2014/main" id="{3995F526-330B-DAB7-25A1-EFA47C9C8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84" y="884982"/>
            <a:ext cx="5744335" cy="979204"/>
          </a:xfrm>
        </p:spPr>
        <p:txBody>
          <a:bodyPr lIns="0" tIns="0" rIns="0" bIns="0" anchor="t">
            <a:noAutofit/>
          </a:bodyPr>
          <a:lstStyle>
            <a:lvl1pPr>
              <a:defRPr sz="3600" cap="all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id="{93B8605C-A60E-DE47-5851-9BF04601C8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790" y="1864186"/>
            <a:ext cx="5753520" cy="631867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7B436DCE-21AD-38E2-5C66-1BA0938511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805" y="2553205"/>
            <a:ext cx="5257800" cy="1311566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lang="en-US" sz="1400" spc="0" baseline="0" dirty="0"/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 level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3A8FAFF0-E023-1B32-CC58-E8ABA8632D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790" y="4057317"/>
            <a:ext cx="5753520" cy="631867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B73215FA-B8EB-7DD7-837F-F76B74F837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1805" y="4746336"/>
            <a:ext cx="5257800" cy="1311566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lang="en-US" sz="1400" spc="0" baseline="0" dirty="0"/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 level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ED9AA9-2FB1-B400-47C0-803090B07B01}"/>
              </a:ext>
            </a:extLst>
          </p:cNvPr>
          <p:cNvSpPr/>
          <p:nvPr/>
        </p:nvSpPr>
        <p:spPr>
          <a:xfrm>
            <a:off x="7793831" y="810843"/>
            <a:ext cx="3091172" cy="5165751"/>
          </a:xfrm>
          <a:prstGeom prst="rect">
            <a:avLst/>
          </a:prstGeom>
          <a:solidFill>
            <a:schemeClr val="accent1">
              <a:alpha val="9323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9E8D03-897F-C49F-D816-03B8BD6301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14510" y="1066373"/>
            <a:ext cx="2243137" cy="463684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E571619-8CCB-E378-472D-84C8ED7F8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91099" y="1066373"/>
            <a:ext cx="1672682" cy="227899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4A772672-1696-B0AC-34A7-37560F101D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91099" y="3716569"/>
            <a:ext cx="1672682" cy="198664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615220-DA65-3A8D-609D-95B6D86B192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C2A57F-F2BF-F3B3-9D45-5DCD2608D80C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D6E54747-C6CD-C409-00E8-7D37D4D31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5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21385B8-472C-422F-2A52-C71336190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DE7CA9C-8486-4EA1-8701-DB28FF478598}"/>
              </a:ext>
            </a:extLst>
          </p:cNvPr>
          <p:cNvSpPr/>
          <p:nvPr/>
        </p:nvSpPr>
        <p:spPr>
          <a:xfrm>
            <a:off x="1230056" y="1800504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5C378C59-971F-BF38-742D-D95B205A12C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753863" y="1760005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3BAF3E19-6FBE-8CBB-4079-33F65C860D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755" y="2852180"/>
            <a:ext cx="2944737" cy="1226612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1" i="0" cap="all" spc="300" baseline="0">
                <a:latin typeface="+mj-lt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6C42666-9F54-E92B-0327-85CCBAD21F0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82756" y="4190824"/>
            <a:ext cx="2962340" cy="1709462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FF2E1B-0868-370D-4DD5-C9FAA608FAF8}"/>
              </a:ext>
            </a:extLst>
          </p:cNvPr>
          <p:cNvSpPr/>
          <p:nvPr/>
        </p:nvSpPr>
        <p:spPr>
          <a:xfrm>
            <a:off x="4986712" y="1799590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B4A9B4F-A838-18BA-A205-674E6E13EB4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567018" y="1760004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35959781-AA1F-7789-57AC-F3583B408E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335" y="2842859"/>
            <a:ext cx="2895445" cy="122661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3AFA26A-367B-C958-6FDA-30DC18B3854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98398" y="4182739"/>
            <a:ext cx="2899318" cy="1709463"/>
          </a:xfrm>
        </p:spPr>
        <p:txBody>
          <a:bodyPr t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E993317-B15E-4278-C4C8-D2C8F54AED79}"/>
              </a:ext>
            </a:extLst>
          </p:cNvPr>
          <p:cNvSpPr/>
          <p:nvPr/>
        </p:nvSpPr>
        <p:spPr>
          <a:xfrm>
            <a:off x="8451651" y="1806758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320E0A84-9337-4401-9D13-157978C6077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84573" y="1764669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AC8F3009-6B00-DF9F-8517-05A8265566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0269" y="2852180"/>
            <a:ext cx="2895445" cy="1242133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51E11FB-D524-5781-B4B3-F6E5484F19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990269" y="4182739"/>
            <a:ext cx="2899318" cy="1701378"/>
          </a:xfrm>
        </p:spPr>
        <p:txBody>
          <a:bodyPr t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6B1E6-E67B-3B07-B464-6C782D2D21E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3D2A3-D5E9-1D68-8AB2-1DB5C21E912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3C13EE9D-5F7A-53BE-A6AD-FC32F067A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21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5AF112-F5BD-9AA8-0E64-A6972333D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427" y="1921650"/>
            <a:ext cx="6964110" cy="410507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7E217-DB17-AA1B-8753-DBFDF42AB3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FA3F1-16D7-20B8-B929-59317A576C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2" name="Obrázek 1" descr="Obsah obrázku schody, zábradlí, interiér, budova&#10;&#10;Popis byl vytvořen automaticky">
            <a:extLst>
              <a:ext uri="{FF2B5EF4-FFF2-40B4-BE49-F238E27FC236}">
                <a16:creationId xmlns:a16="http://schemas.microsoft.com/office/drawing/2014/main" id="{F0CB0046-82AD-9A92-3A24-4639D9FE79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2150" cy="6858000"/>
          </a:xfrm>
          <a:prstGeom prst="diagStripe">
            <a:avLst/>
          </a:prstGeom>
          <a:effectLst>
            <a:outerShdw blurRad="50800" dist="50800" dir="5400000" sx="1000" sy="1000" algn="ctr" rotWithShape="0">
              <a:srgbClr val="000000">
                <a:alpha val="99000"/>
              </a:srgbClr>
            </a:outerShdw>
          </a:effectLst>
        </p:spPr>
      </p:pic>
      <p:sp>
        <p:nvSpPr>
          <p:cNvPr id="5" name="Title 21">
            <a:extLst>
              <a:ext uri="{FF2B5EF4-FFF2-40B4-BE49-F238E27FC236}">
                <a16:creationId xmlns:a16="http://schemas.microsoft.com/office/drawing/2014/main" id="{592F592C-CC3F-8FC0-DAF8-24019474C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4202" y="416172"/>
            <a:ext cx="5744335" cy="979204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6" name="Obrázek 5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AB8F81DD-9719-AF88-399B-7167F915E3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46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6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chody, zábradlí, interiér, budova&#10;&#10;Popis byl vytvořen automaticky">
            <a:extLst>
              <a:ext uri="{FF2B5EF4-FFF2-40B4-BE49-F238E27FC236}">
                <a16:creationId xmlns:a16="http://schemas.microsoft.com/office/drawing/2014/main" id="{F58F4244-ED21-DFAD-35B9-9C2349157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0" y="0"/>
            <a:ext cx="5772150" cy="685800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9000"/>
              </a:srgb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594" y="381000"/>
            <a:ext cx="7414940" cy="965662"/>
          </a:xfrm>
        </p:spPr>
        <p:txBody>
          <a:bodyPr lIns="0" tIns="0" rIns="0" b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cs-CZ" sz="2000" b="0" i="0" kern="1200" cap="all" spc="600" baseline="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obsah</a:t>
            </a:r>
          </a:p>
        </p:txBody>
      </p:sp>
      <p:sp>
        <p:nvSpPr>
          <p:cNvPr id="6" name="cdtText Placeholder 12 Id13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539750" y="1412875"/>
            <a:ext cx="4032250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/>
            </a:lvl5pPr>
          </a:lstStyle>
          <a:p>
            <a:pPr lvl="0"/>
            <a:r>
              <a:rPr lang="cs-CZ" dirty="0"/>
              <a:t>Obsah</a:t>
            </a:r>
            <a:endParaRPr lang="de-DE" dirty="0"/>
          </a:p>
          <a:p>
            <a:pPr lvl="1"/>
            <a:r>
              <a:rPr lang="cs-CZ" dirty="0"/>
              <a:t>Obsah_2</a:t>
            </a:r>
            <a:endParaRPr lang="de-DE" dirty="0"/>
          </a:p>
          <a:p>
            <a:pPr lvl="2"/>
            <a:r>
              <a:rPr lang="cs-CZ" dirty="0"/>
              <a:t>Obsah_3</a:t>
            </a:r>
            <a:endParaRPr lang="de-DE" dirty="0"/>
          </a:p>
          <a:p>
            <a:pPr lvl="3"/>
            <a:r>
              <a:rPr lang="cs-CZ" dirty="0"/>
              <a:t>Obsah_4</a:t>
            </a:r>
            <a:endParaRPr lang="de-DE" dirty="0"/>
          </a:p>
          <a:p>
            <a:pPr lvl="4"/>
            <a:r>
              <a:rPr lang="cs-CZ" dirty="0"/>
              <a:t>Obsah_5</a:t>
            </a:r>
          </a:p>
          <a:p>
            <a:pPr lvl="4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186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5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36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5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51D38D-DD64-4914-C669-30AA47A5A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3445" y="2043946"/>
            <a:ext cx="6034216" cy="1439604"/>
          </a:xfrm>
        </p:spPr>
        <p:txBody>
          <a:bodyPr lIns="0" tIns="0" rIns="0" bIns="0" anchor="b">
            <a:noAutofit/>
          </a:bodyPr>
          <a:lstStyle>
            <a:lvl1pPr>
              <a:defRPr sz="3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A8DA7F4-A65E-7F16-9966-719CC1CE28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13445" y="3469262"/>
            <a:ext cx="6034216" cy="108564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cap="all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1B6B04-886C-2862-3BD4-97071FCAD7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0F1657-AAC1-699F-C320-E5260E3806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budova, okno, Římsa, venku&#10;&#10;Popis byl vytvořen automaticky">
            <a:extLst>
              <a:ext uri="{FF2B5EF4-FFF2-40B4-BE49-F238E27FC236}">
                <a16:creationId xmlns:a16="http://schemas.microsoft.com/office/drawing/2014/main" id="{821F7425-BDB2-595A-43F1-E00E93EBEF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1442"/>
            <a:ext cx="4961129" cy="6949442"/>
          </a:xfrm>
          <a:prstGeom prst="rect">
            <a:avLst/>
          </a:prstGeom>
        </p:spPr>
      </p:pic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D0AB61D1-BD4C-C3BE-B770-35428501C7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3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9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2125" y="409576"/>
            <a:ext cx="5789913" cy="5642089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4B56E-067D-C824-6EEB-3CCE57E4B5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B247-3AE7-BCCA-E0CC-BC0FD69A7E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schody, zábradlí, budova, interiér&#10;&#10;Popis byl vytvořen automaticky">
            <a:extLst>
              <a:ext uri="{FF2B5EF4-FFF2-40B4-BE49-F238E27FC236}">
                <a16:creationId xmlns:a16="http://schemas.microsoft.com/office/drawing/2014/main" id="{24B4B2B8-D28F-9EA5-8795-B84FA71785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14288"/>
            <a:ext cx="5400675" cy="6858000"/>
          </a:xfrm>
          <a:prstGeom prst="homePlat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2F7D74-558F-4816-9367-4004FFA2B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84902"/>
            <a:ext cx="4567228" cy="1877976"/>
          </a:xfrm>
        </p:spPr>
        <p:txBody>
          <a:bodyPr lIns="0" tIns="0" rIns="0" bIns="0">
            <a:noAutofit/>
          </a:bodyPr>
          <a:lstStyle>
            <a:lvl1pPr>
              <a:defRPr sz="3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Obrázek 4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82C86271-FBC6-711D-FDB0-77D012D4AA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7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688C66-2A77-64CD-38B5-90492185CACE}"/>
              </a:ext>
            </a:extLst>
          </p:cNvPr>
          <p:cNvSpPr/>
          <p:nvPr/>
        </p:nvSpPr>
        <p:spPr>
          <a:xfrm rot="5400000" flipH="1" flipV="1">
            <a:off x="8570975" y="3236976"/>
            <a:ext cx="6858000" cy="3840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9035839-CD36-5568-9808-CCDD9953C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54443" y="2953511"/>
            <a:ext cx="6291068" cy="3840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210312" tIns="45720" rIns="91440" bIns="45720" rtlCol="0" anchor="ctr"/>
          <a:lstStyle>
            <a:lvl1pPr algn="l">
              <a:defRPr sz="1200" b="1" cap="all" spc="300" baseline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endParaRPr lang="cs-CZ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409576"/>
            <a:ext cx="109728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644" y="1825625"/>
            <a:ext cx="11098307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33E5E79-C396-3919-759D-5AD893CE4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6512" y="6382510"/>
            <a:ext cx="566928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1A2372BB-C42F-4FE8-AE4C-191764A59F0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83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2" r:id="rId2"/>
    <p:sldLayoutId id="2147483675" r:id="rId3"/>
    <p:sldLayoutId id="2147483687" r:id="rId4"/>
    <p:sldLayoutId id="2147483688" r:id="rId5"/>
    <p:sldLayoutId id="2147483676" r:id="rId6"/>
    <p:sldLayoutId id="2147483689" r:id="rId7"/>
    <p:sldLayoutId id="2147483691" r:id="rId8"/>
    <p:sldLayoutId id="2147483678" r:id="rId9"/>
    <p:sldLayoutId id="2147483679" r:id="rId10"/>
    <p:sldLayoutId id="214748369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9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600" baseline="0">
          <a:solidFill>
            <a:schemeClr val="bg2">
              <a:lumMod val="25000"/>
            </a:schemeClr>
          </a:solidFill>
          <a:latin typeface="+mj-lt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Tx/>
        <a:buNone/>
        <a:defRPr sz="24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2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1152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19">
          <p15:clr>
            <a:srgbClr val="547EBF"/>
          </p15:clr>
        </p15:guide>
        <p15:guide id="20" pos="7680">
          <p15:clr>
            <a:srgbClr val="547EBF"/>
          </p15:clr>
        </p15:guide>
        <p15:guide id="21" pos="528">
          <p15:clr>
            <a:srgbClr val="547EBF"/>
          </p15:clr>
        </p15:guide>
        <p15:guide id="22" pos="6912">
          <p15:clr>
            <a:srgbClr val="547EBF"/>
          </p15:clr>
        </p15:guide>
        <p15:guide id="23" orient="horz" pos="240">
          <p15:clr>
            <a:srgbClr val="547EBF"/>
          </p15:clr>
        </p15:guide>
        <p15:guide id="25" orient="horz" pos="552">
          <p15:clr>
            <a:srgbClr val="547EBF"/>
          </p15:clr>
        </p15:guide>
        <p15:guide id="26" orient="horz" pos="2160" userDrawn="1">
          <p15:clr>
            <a:srgbClr val="F26B43"/>
          </p15:clr>
        </p15:guide>
        <p15:guide id="2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347280" y="1722183"/>
            <a:ext cx="6713445" cy="1171734"/>
            <a:chOff x="0" y="0"/>
            <a:chExt cx="3108179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08179" cy="542487"/>
            </a:xfrm>
            <a:custGeom>
              <a:avLst/>
              <a:gdLst/>
              <a:ahLst/>
              <a:cxnLst/>
              <a:rect l="l" t="t" r="r" b="b"/>
              <a:pathLst>
                <a:path w="3108179" h="542487">
                  <a:moveTo>
                    <a:pt x="39209" y="0"/>
                  </a:moveTo>
                  <a:lnTo>
                    <a:pt x="3068970" y="0"/>
                  </a:lnTo>
                  <a:cubicBezTo>
                    <a:pt x="3090624" y="0"/>
                    <a:pt x="3108179" y="17554"/>
                    <a:pt x="3108179" y="39209"/>
                  </a:cubicBezTo>
                  <a:lnTo>
                    <a:pt x="3108179" y="503279"/>
                  </a:lnTo>
                  <a:cubicBezTo>
                    <a:pt x="3108179" y="513677"/>
                    <a:pt x="3104048" y="523650"/>
                    <a:pt x="3096695" y="531003"/>
                  </a:cubicBezTo>
                  <a:cubicBezTo>
                    <a:pt x="3089342" y="538356"/>
                    <a:pt x="3079369" y="542487"/>
                    <a:pt x="3068970" y="542487"/>
                  </a:cubicBezTo>
                  <a:lnTo>
                    <a:pt x="39209" y="542487"/>
                  </a:lnTo>
                  <a:cubicBezTo>
                    <a:pt x="28810" y="542487"/>
                    <a:pt x="18837" y="538356"/>
                    <a:pt x="11484" y="531003"/>
                  </a:cubicBezTo>
                  <a:cubicBezTo>
                    <a:pt x="4131" y="523650"/>
                    <a:pt x="0" y="513677"/>
                    <a:pt x="0" y="503279"/>
                  </a:cubicBezTo>
                  <a:lnTo>
                    <a:pt x="0" y="39209"/>
                  </a:lnTo>
                  <a:cubicBezTo>
                    <a:pt x="0" y="28810"/>
                    <a:pt x="4131" y="18837"/>
                    <a:pt x="11484" y="11484"/>
                  </a:cubicBezTo>
                  <a:cubicBezTo>
                    <a:pt x="18837" y="4131"/>
                    <a:pt x="28810" y="0"/>
                    <a:pt x="39209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3108179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PhDr. Karel Šimka, Ph.D., LL.M.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Ústavní soud ve třetím roce čtvrté dekády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Aktuální otázky justice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tradice x tendence měnit se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Mění se ten, kdo je nucen reagovat na podněty zvenčí: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Poloha na křižovatce dějin obvykle nutí k inovacím a přizpůsobení se </a:t>
            </a:r>
            <a:r>
              <a:rPr lang="cs-CZ" dirty="0"/>
              <a:t>(Benelux, obchodní uzly, přístavní města…).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Periferní poloha usnadňuje uchování tradic </a:t>
            </a:r>
            <a:r>
              <a:rPr lang="cs-CZ" dirty="0"/>
              <a:t>(není středovýchodní Evropa stále ještě „periferií“ EU, neb je zdrženlivá ke kulturnímu pokroku v právu?). </a:t>
            </a:r>
            <a:r>
              <a:rPr lang="cs-CZ" b="1" dirty="0"/>
              <a:t>Paradox periferie:</a:t>
            </a:r>
            <a:r>
              <a:rPr lang="cs-CZ" dirty="0"/>
              <a:t>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V odlehlých římských provinciích byly funkční instituce Říma udržovány i v dobách, kdy v Římě samotném již panoval rozklad.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Normalizace na periferním Slovensku byla méně krutá než v pražském/českém centru.</a:t>
            </a:r>
          </a:p>
          <a:p>
            <a:pPr marL="342900" lvl="1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Obecně vzato lpění na tradici může vést k přečkání dobrého ve zlých časech:</a:t>
            </a:r>
          </a:p>
          <a:p>
            <a:pPr marL="800100" lvl="2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200" dirty="0"/>
              <a:t>prvorepublikové tradice jako rodinné hodnoty za komunismu (a soudci prvního ÚS…), </a:t>
            </a:r>
          </a:p>
          <a:p>
            <a:pPr marL="800100" lvl="2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200" dirty="0" err="1"/>
              <a:t>antimoderní</a:t>
            </a:r>
            <a:r>
              <a:rPr lang="cs-CZ" sz="2200" dirty="0"/>
              <a:t> šlechtický konzervatismus v Německu za nacismu jako občasný (a samozřejmě jen málo účinný) tlumič antisemitských „revolučních“ zvěrstev.   </a:t>
            </a:r>
          </a:p>
        </p:txBody>
      </p:sp>
    </p:spTree>
    <p:extLst>
      <p:ext uri="{BB962C8B-B14F-4D97-AF65-F5344CB8AC3E}">
        <p14:creationId xmlns:p14="http://schemas.microsoft.com/office/powerpoint/2010/main" val="842144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Místo Závěru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 algn="ctr">
              <a:lnSpc>
                <a:spcPct val="100000"/>
              </a:lnSpc>
            </a:pPr>
            <a:endParaRPr lang="cs-CZ" b="1" dirty="0"/>
          </a:p>
          <a:p>
            <a:pPr algn="ctr">
              <a:lnSpc>
                <a:spcPct val="100000"/>
              </a:lnSpc>
            </a:pPr>
            <a:r>
              <a:rPr lang="cs-CZ" b="1" dirty="0"/>
              <a:t>Úvodní stránka serveru JINÉ PRÁVO:</a:t>
            </a:r>
          </a:p>
          <a:p>
            <a:pPr>
              <a:lnSpc>
                <a:spcPct val="100000"/>
              </a:lnSpc>
            </a:pPr>
            <a:r>
              <a:rPr lang="cs-CZ" dirty="0"/>
              <a:t>ZAPOMEŇTE NA TO, ŽE PRÁVO JE „SOUBOREM PLATNÝCH PRÁVNÍCH NOREM“. SKUTEČNÉ PRÁVO JE JINÝ SVĚT: </a:t>
            </a:r>
            <a:r>
              <a:rPr lang="cs-CZ" u="sng" dirty="0"/>
              <a:t>JE TO INTELEKTUÁLNÍ VÝZVA, KONTEXT, ZÁBAVA, UMĚNÍ, POSLÁNÍ, ŽIVOT</a:t>
            </a:r>
            <a:r>
              <a:rPr lang="cs-CZ" dirty="0"/>
              <a:t>... </a:t>
            </a:r>
          </a:p>
          <a:p>
            <a:pPr>
              <a:lnSpc>
                <a:spcPct val="100000"/>
              </a:lnSpc>
            </a:pPr>
            <a:endParaRPr lang="cs-CZ" sz="1000" dirty="0"/>
          </a:p>
          <a:p>
            <a:pPr>
              <a:lnSpc>
                <a:spcPct val="100000"/>
              </a:lnSpc>
            </a:pPr>
            <a:r>
              <a:rPr lang="cs-CZ" dirty="0"/>
              <a:t>Právo je </a:t>
            </a:r>
            <a:r>
              <a:rPr lang="cs-CZ" b="1" dirty="0"/>
              <a:t>sociální instituce</a:t>
            </a:r>
            <a:r>
              <a:rPr lang="cs-CZ" dirty="0"/>
              <a:t>. Odehrává se v </a:t>
            </a:r>
            <a:r>
              <a:rPr lang="cs-CZ" b="1" dirty="0"/>
              <a:t>přirozeném světě: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v prostoru,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čase,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mezi lidmi,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v prostředí determinovaném kde čím vedle práva. </a:t>
            </a:r>
          </a:p>
          <a:p>
            <a:pPr>
              <a:lnSpc>
                <a:spcPct val="100000"/>
              </a:lnSpc>
            </a:pPr>
            <a:r>
              <a:rPr lang="cs-CZ" b="1" dirty="0"/>
              <a:t>Kdo neporozumí přirozenému světu, nepochopí roli práva.</a:t>
            </a:r>
          </a:p>
        </p:txBody>
      </p:sp>
    </p:spTree>
    <p:extLst>
      <p:ext uri="{BB962C8B-B14F-4D97-AF65-F5344CB8AC3E}">
        <p14:creationId xmlns:p14="http://schemas.microsoft.com/office/powerpoint/2010/main" val="179520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1733" y="2043945"/>
            <a:ext cx="6341534" cy="1829555"/>
          </a:xfrm>
        </p:spPr>
        <p:txBody>
          <a:bodyPr/>
          <a:lstStyle/>
          <a:p>
            <a:r>
              <a:rPr lang="cs-CZ" b="0" dirty="0"/>
              <a:t>Právo </a:t>
            </a:r>
            <a:br>
              <a:rPr lang="cs-CZ" b="0" dirty="0"/>
            </a:br>
            <a:r>
              <a:rPr lang="cs-CZ" b="0" dirty="0"/>
              <a:t>a Geografie</a:t>
            </a:r>
            <a:br>
              <a:rPr lang="cs-CZ" b="0" dirty="0"/>
            </a:br>
            <a:endParaRPr lang="cs-CZ" sz="2400" b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13445" y="3469263"/>
            <a:ext cx="6034216" cy="5185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Karel Šimka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142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Úvod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Lidská společnost a její dimenze: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Lidé</a:t>
            </a:r>
            <a:r>
              <a:rPr lang="cs-CZ" dirty="0"/>
              <a:t> (demografie) – bez lidí je prostor a čas prázdný a pustý (Antarktida, vesmír – v obou případech to začíná být zajímavé, až když tam začnou být lidé a jejich výtvory)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Prostor</a:t>
            </a:r>
            <a:r>
              <a:rPr lang="cs-CZ" dirty="0"/>
              <a:t> (geografie) – lidé jsou hmotné, nikoli ideální entity, bez prostoru nejsou (bytí a jednání se odehrává v prostoru a čase)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Čas</a:t>
            </a:r>
            <a:r>
              <a:rPr lang="cs-CZ" dirty="0"/>
              <a:t> (historie) – bez času nelze jednat, neb lidé jednají a prostor existuje jen v čase (nejde o stav, nýbrž o vývoj – společnost je představa o minulosti a o budoucnosti)</a:t>
            </a:r>
          </a:p>
          <a:p>
            <a:pPr>
              <a:lnSpc>
                <a:spcPct val="110000"/>
              </a:lnSpc>
            </a:pPr>
            <a:r>
              <a:rPr lang="cs-CZ" b="1" dirty="0"/>
              <a:t>Schopnosti a zdroje společnosti: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Materiální zdroje </a:t>
            </a:r>
            <a:r>
              <a:rPr lang="cs-CZ" dirty="0"/>
              <a:t>(energetické zdroje, suroviny, půda a vodstvo, typ prostoru – hory, pouště, údolí, řeky, pralesy, tundry, savany…)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Lidský potenciál </a:t>
            </a:r>
            <a:r>
              <a:rPr lang="cs-CZ" dirty="0"/>
              <a:t>(intelektuální kapacita, schopnost organizace, instituce, vize, vůle, schopnost podat výkon)</a:t>
            </a:r>
          </a:p>
        </p:txBody>
      </p:sp>
    </p:spTree>
    <p:extLst>
      <p:ext uri="{BB962C8B-B14F-4D97-AF65-F5344CB8AC3E}">
        <p14:creationId xmlns:p14="http://schemas.microsoft.com/office/powerpoint/2010/main" val="248525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Vztah Prostoru a práva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dirty="0"/>
              <a:t>Lidé užívají schopností a zdrojů v čase a prostoru. Prostor tedy dává: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Možnosti (příležitosti) </a:t>
            </a:r>
            <a:r>
              <a:rPr lang="cs-CZ" dirty="0"/>
              <a:t>k využití (tím, že má určitý rozsah).</a:t>
            </a:r>
            <a:endParaRPr lang="cs-CZ" b="1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Omezení </a:t>
            </a:r>
            <a:r>
              <a:rPr lang="cs-CZ" dirty="0"/>
              <a:t>způsobů a rozsahu využití (tím, že je jeho rozsah omezený).</a:t>
            </a:r>
          </a:p>
          <a:p>
            <a:pPr>
              <a:lnSpc>
                <a:spcPct val="110000"/>
              </a:lnSpc>
            </a:pPr>
            <a:endParaRPr lang="cs-CZ" sz="1000" b="1" dirty="0"/>
          </a:p>
          <a:p>
            <a:pPr>
              <a:lnSpc>
                <a:spcPct val="110000"/>
              </a:lnSpc>
            </a:pPr>
            <a:r>
              <a:rPr lang="cs-CZ" b="1" dirty="0"/>
              <a:t>Prostor vymezuje rozsah možného: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Jeho využití mohu regulovat nástroji sociální regulace (právem, morálkou, tradicí, vírou či přesvědčením…) – </a:t>
            </a:r>
            <a:r>
              <a:rPr lang="cs-CZ" b="1" dirty="0"/>
              <a:t>vybírat ze škály možností některé a jiné nevybrat</a:t>
            </a:r>
            <a:r>
              <a:rPr lang="cs-CZ" dirty="0"/>
              <a:t>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Zároveň nemohu dělat nic, co se do něj „nevejde“, i kdybych si to právem uložil či dovolil (právo de facto </a:t>
            </a:r>
            <a:r>
              <a:rPr lang="cs-CZ" b="1" dirty="0"/>
              <a:t>nemůže ignorovat omezení, která se s prostorem pojí</a:t>
            </a:r>
            <a:r>
              <a:rPr lang="cs-CZ" dirty="0"/>
              <a:t>). </a:t>
            </a:r>
          </a:p>
          <a:p>
            <a:pPr>
              <a:lnSpc>
                <a:spcPct val="110000"/>
              </a:lnSpc>
            </a:pPr>
            <a:endParaRPr lang="cs-CZ" sz="1000" dirty="0"/>
          </a:p>
          <a:p>
            <a:pPr>
              <a:lnSpc>
                <a:spcPct val="110000"/>
              </a:lnSpc>
            </a:pPr>
            <a:r>
              <a:rPr lang="cs-CZ" dirty="0"/>
              <a:t>Prostor je doménou, v níž se plynutím času vytváří vztah mezi entitami (lidmi, společnostmi…). </a:t>
            </a:r>
            <a:r>
              <a:rPr lang="cs-CZ" b="1" dirty="0"/>
              <a:t>Prostor je místo pro vztahy.</a:t>
            </a:r>
            <a:r>
              <a:rPr lang="cs-CZ" dirty="0"/>
              <a:t> </a:t>
            </a:r>
          </a:p>
          <a:p>
            <a:pPr>
              <a:lnSpc>
                <a:spcPct val="110000"/>
              </a:lnSpc>
            </a:pPr>
            <a:endParaRPr lang="cs-CZ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72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Praktické dopady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Uspořádání </a:t>
            </a:r>
            <a:r>
              <a:rPr lang="cs-CZ" dirty="0"/>
              <a:t>(umístění/role v systému vztahů):</a:t>
            </a:r>
            <a:endParaRPr lang="cs-CZ" b="1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u="sng" dirty="0"/>
              <a:t>Centrum x periferie</a:t>
            </a:r>
            <a:r>
              <a:rPr lang="cs-CZ" dirty="0"/>
              <a:t> (role měst, metropolí, aglomerací, intelektuálních, obchodních a jiných center, periferie jako zdroj pro centrum, periferie jako paralelní polis).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u="sng" dirty="0"/>
              <a:t>Příslušnost k širšímu celku</a:t>
            </a:r>
            <a:r>
              <a:rPr lang="cs-CZ" dirty="0"/>
              <a:t> (hodnoty, identita, kultura, víra, civilizace, impérium, integrace).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u="sng" dirty="0"/>
              <a:t>Vedení x následování</a:t>
            </a:r>
            <a:r>
              <a:rPr lang="cs-CZ" dirty="0"/>
              <a:t> (nastolení trendu, následování, imitace, opozice, izolace).</a:t>
            </a:r>
          </a:p>
          <a:p>
            <a:pPr>
              <a:lnSpc>
                <a:spcPct val="110000"/>
              </a:lnSpc>
            </a:pPr>
            <a:r>
              <a:rPr lang="cs-CZ" b="1" dirty="0"/>
              <a:t>Četnost </a:t>
            </a:r>
            <a:r>
              <a:rPr lang="cs-CZ" dirty="0"/>
              <a:t>(hustota vztahů).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u="sng" dirty="0"/>
              <a:t>Komplexita x jednoduchost</a:t>
            </a:r>
            <a:r>
              <a:rPr lang="cs-CZ" dirty="0"/>
              <a:t> (četnost, promíchanost, provázanost, křížení vztahů, velikost a struktura společnosti).</a:t>
            </a:r>
          </a:p>
          <a:p>
            <a:pPr>
              <a:lnSpc>
                <a:spcPct val="110000"/>
              </a:lnSpc>
            </a:pPr>
            <a:r>
              <a:rPr lang="cs-CZ" b="1" dirty="0"/>
              <a:t>Míra změny </a:t>
            </a:r>
            <a:r>
              <a:rPr lang="cs-CZ" dirty="0"/>
              <a:t>(jak často/rychle se vztahy mění).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u="sng" dirty="0"/>
              <a:t>Síla tradice </a:t>
            </a:r>
            <a:r>
              <a:rPr lang="cs-CZ" u="sng"/>
              <a:t>x tendence </a:t>
            </a:r>
            <a:r>
              <a:rPr lang="cs-CZ" u="sng" dirty="0"/>
              <a:t>měnit se</a:t>
            </a:r>
            <a:r>
              <a:rPr lang="cs-CZ" dirty="0"/>
              <a:t> (uzavřenost, stabilita, inovativnost).</a:t>
            </a:r>
          </a:p>
          <a:p>
            <a:pPr>
              <a:lnSpc>
                <a:spcPct val="110000"/>
              </a:lnSpc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4942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Centrum x Periferie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Právo se rozvíjí v centrech. Protože dávají příležitost k větší komplexitě.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Více lidí na jednom místě znamená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specializaci,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množství interakcí,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úspory z rozsahu,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opakování interakcí a zároveň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a zároveň jejich inovace a modifikace.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Toto vše podněcuje ke </a:t>
            </a:r>
            <a:r>
              <a:rPr lang="cs-CZ" b="1" dirty="0"/>
              <a:t>zjemňování (zesložiťování)</a:t>
            </a:r>
            <a:r>
              <a:rPr lang="cs-CZ" dirty="0"/>
              <a:t>, a tedy k rozvoji právního systému (vynalézání nových právních institutů). Příklady: Obchodní republiky, centra obchodu (severní Itálie, Nizozemsko, Velká Británie, New York, Singapur...).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Centra nabízejí mix </a:t>
            </a:r>
            <a:r>
              <a:rPr lang="cs-CZ" b="1" dirty="0"/>
              <a:t>právní jistoty</a:t>
            </a:r>
            <a:r>
              <a:rPr lang="cs-CZ" dirty="0"/>
              <a:t> (právo platí, dodržuje se), </a:t>
            </a:r>
            <a:r>
              <a:rPr lang="cs-CZ" b="1" dirty="0"/>
              <a:t>flexibility</a:t>
            </a:r>
            <a:r>
              <a:rPr lang="cs-CZ" dirty="0"/>
              <a:t> (právní novoty se zásadě připouštějí) a </a:t>
            </a:r>
            <a:r>
              <a:rPr lang="cs-CZ" b="1" dirty="0"/>
              <a:t>standardizace</a:t>
            </a:r>
            <a:r>
              <a:rPr lang="cs-CZ" dirty="0"/>
              <a:t> (daná opakováním).</a:t>
            </a:r>
          </a:p>
        </p:txBody>
      </p:sp>
    </p:spTree>
    <p:extLst>
      <p:ext uri="{BB962C8B-B14F-4D97-AF65-F5344CB8AC3E}">
        <p14:creationId xmlns:p14="http://schemas.microsoft.com/office/powerpoint/2010/main" val="367158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Příslušnost k širšímu celku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Širší celky jsou „dvojsečné“, neb tendují k unifikaci.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Unifikace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zvyšuje úspory z rozsahu a snižuje jednotkové náklady </a:t>
            </a:r>
            <a:r>
              <a:rPr lang="cs-CZ" dirty="0" err="1"/>
              <a:t>škálováním</a:t>
            </a:r>
            <a:r>
              <a:rPr lang="cs-CZ" dirty="0"/>
              <a:t> osvědčených </a:t>
            </a:r>
            <a:r>
              <a:rPr lang="cs-CZ" b="1" dirty="0"/>
              <a:t>praktik</a:t>
            </a:r>
            <a:r>
              <a:rPr lang="cs-CZ" dirty="0"/>
              <a:t>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prosazením praktik určitého typu </a:t>
            </a:r>
            <a:r>
              <a:rPr lang="cs-CZ" b="1" dirty="0"/>
              <a:t>zpomaluje evoluci pomocí konkurenčního boje</a:t>
            </a:r>
            <a:r>
              <a:rPr lang="cs-CZ" dirty="0"/>
              <a:t> (jisté alternativy unifikované právo nepřipustí ani vyzkoušet, jsou předem vytlačeny).</a:t>
            </a:r>
          </a:p>
          <a:p>
            <a:pPr marL="342900" lvl="1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Dvojsečnost impérií, ale i integrací: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Všude v Předlitavsku stejná nádraží a školy (</a:t>
            </a:r>
            <a:r>
              <a:rPr lang="cs-CZ" u="sng" dirty="0"/>
              <a:t>přestane se uvažovat o alternativách</a:t>
            </a:r>
            <a:r>
              <a:rPr lang="cs-CZ" dirty="0"/>
              <a:t>).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Unifikovaný rozchod železnic, tvar zásuvek, napětí v elektrické síti, typ používaných smluv a regulací, ústavních a politických modelů, vůdčích hodnot, víry, podoba a nabídka obchodů aj. – </a:t>
            </a:r>
            <a:r>
              <a:rPr lang="cs-CZ" u="sng" dirty="0"/>
              <a:t>zpřehledňuje provoz, ale ztěžuje nástup efektivnějších alternativ.</a:t>
            </a:r>
            <a:r>
              <a:rPr lang="cs-CZ" dirty="0"/>
              <a:t>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EU, USA, Předlitavsko: Vlastně je to všude v principu stejné. </a:t>
            </a:r>
            <a:r>
              <a:rPr lang="cs-CZ" u="sng" dirty="0"/>
              <a:t>Naštěstí ne úplně!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Někde je to SAKRA stejné (Rusko, Čína).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Ideální je mix unifikace a konkurence alternativ. </a:t>
            </a:r>
          </a:p>
        </p:txBody>
      </p:sp>
    </p:spTree>
    <p:extLst>
      <p:ext uri="{BB962C8B-B14F-4D97-AF65-F5344CB8AC3E}">
        <p14:creationId xmlns:p14="http://schemas.microsoft.com/office/powerpoint/2010/main" val="204870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Vedení x následování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Obvykle jsou regiony, kde se rodí inovace, a regiony, které je přebírají (následují).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b="1" dirty="0"/>
              <a:t>To platí i v právu. Příklady:</a:t>
            </a:r>
            <a:r>
              <a:rPr lang="cs-CZ" dirty="0"/>
              <a:t>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recepce římského práva, role civilních kodexů jako vzorů a intelektuálních podnětů,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role severoitalských měst v bankovním, směnečním a jiném obchodním právu,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doktrína lidských práv a role USA, poté regionální role SRN po 1949 a po 1989,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USA jako Mekka právních novot (práva k duševnímu vlastnictví, koncepty újmy a odpovědnosti za ni, dohody o vině a trestu…),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Východní část Evropy/EU jako přebírači, imitátoři, </a:t>
            </a:r>
            <a:r>
              <a:rPr lang="cs-CZ" dirty="0" err="1"/>
              <a:t>předstírači</a:t>
            </a:r>
            <a:r>
              <a:rPr lang="cs-CZ" dirty="0"/>
              <a:t> (přebíráme/přebírali jsme podstatu, nebo vnější projevy?),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vztah německého a rakouského právního světa, českého a slovenského…</a:t>
            </a:r>
          </a:p>
          <a:p>
            <a:pPr marL="342900" lvl="1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Problémy změny podstaty při přebírání a jiného kontextu</a:t>
            </a:r>
            <a:r>
              <a:rPr lang="cs-CZ" sz="2400" dirty="0"/>
              <a:t> (jihoamerické ústavní modely inspirované USA, ústavní transplantace obecně).</a:t>
            </a:r>
          </a:p>
          <a:p>
            <a:pPr marL="342900" lvl="1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Univerzální a regionální standardy</a:t>
            </a:r>
            <a:r>
              <a:rPr lang="cs-CZ" sz="2400" dirty="0"/>
              <a:t> (VDLP, LP pakty, EÚLP…). </a:t>
            </a:r>
          </a:p>
        </p:txBody>
      </p:sp>
    </p:spTree>
    <p:extLst>
      <p:ext uri="{BB962C8B-B14F-4D97-AF65-F5344CB8AC3E}">
        <p14:creationId xmlns:p14="http://schemas.microsoft.com/office/powerpoint/2010/main" val="64158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2533"/>
            <a:ext cx="10515600" cy="1024467"/>
          </a:xfrm>
        </p:spPr>
        <p:txBody>
          <a:bodyPr/>
          <a:lstStyle/>
          <a:p>
            <a:r>
              <a:rPr lang="cs-CZ" dirty="0"/>
              <a:t>Komplexita x jednoduchost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076447"/>
            <a:ext cx="10715625" cy="5619630"/>
          </a:xfrm>
        </p:spPr>
        <p:txBody>
          <a:bodyPr numCol="1"/>
          <a:lstStyle/>
          <a:p>
            <a:pPr>
              <a:lnSpc>
                <a:spcPct val="110000"/>
              </a:lnSpc>
            </a:pPr>
            <a:r>
              <a:rPr lang="cs-CZ" b="1" dirty="0"/>
              <a:t>Povaha práva obvykle odráží míru složitosti (komplexity, velikosti) společností: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Norsko (5 mil. obyvatel) x USA (340 mil. obyvatel)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oba vysoce rozvinuté právní systémy a vysoce rozvinuté společnosti, ekonomiky atd.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dirty="0"/>
              <a:t>ale míra komplexity (detailnosti, rozsahu, bohatosti variant, hloubky promýšlení jednotlivin aj.) jejich právních systémů bude odlišná.</a:t>
            </a:r>
          </a:p>
          <a:p>
            <a:pPr marL="342900" lvl="1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Rozhodující faktory:</a:t>
            </a:r>
          </a:p>
          <a:p>
            <a:pPr marL="800100" lvl="2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200" b="1" dirty="0"/>
              <a:t>Velikost</a:t>
            </a:r>
            <a:r>
              <a:rPr lang="cs-CZ" sz="2200" dirty="0"/>
              <a:t> (ta sama o sobě tlačí k větší komplexitě – 45 právnických fakult v relativně kulturně, ekonomicky a právně homogenním Německu produkuje velkou konkurenci idejí).</a:t>
            </a:r>
          </a:p>
          <a:p>
            <a:pPr marL="800100" lvl="2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200" b="1" dirty="0"/>
              <a:t>Heterogenita</a:t>
            </a:r>
            <a:r>
              <a:rPr lang="cs-CZ" sz="2200" dirty="0"/>
              <a:t> (ta i v malých poměrech podněcuje kvalitu – Švýcarsko, Izrael, Benelux…).</a:t>
            </a:r>
          </a:p>
          <a:p>
            <a:pPr marL="800100" lvl="2" indent="-3429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200" b="1" dirty="0"/>
              <a:t>Bohatství</a:t>
            </a:r>
            <a:r>
              <a:rPr lang="cs-CZ" sz="2200" dirty="0"/>
              <a:t> (</a:t>
            </a:r>
            <a:r>
              <a:rPr lang="cs-CZ" sz="2200" dirty="0" err="1"/>
              <a:t>ceteris</a:t>
            </a:r>
            <a:r>
              <a:rPr lang="cs-CZ" sz="2200" dirty="0"/>
              <a:t> </a:t>
            </a:r>
            <a:r>
              <a:rPr lang="cs-CZ" sz="2200" dirty="0" err="1"/>
              <a:t>paribus</a:t>
            </a:r>
            <a:r>
              <a:rPr lang="cs-CZ" sz="2200" dirty="0"/>
              <a:t> jsou bohatší společnosti obvykle právně komplexnější – Kanada x Jemen, Německo x Egypt).</a:t>
            </a:r>
          </a:p>
        </p:txBody>
      </p:sp>
    </p:spTree>
    <p:extLst>
      <p:ext uri="{BB962C8B-B14F-4D97-AF65-F5344CB8AC3E}">
        <p14:creationId xmlns:p14="http://schemas.microsoft.com/office/powerpoint/2010/main" val="36213220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heme/theme1.xml><?xml version="1.0" encoding="utf-8"?>
<a:theme xmlns:a="http://schemas.openxmlformats.org/drawingml/2006/main" name="Motiv Office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9">
      <a:majorFont>
        <a:latin typeface="Arial Black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šablona_úprava - jiná verze.potx  -  Jen pro čtení" id="{5EE272E9-AB3F-4E1F-8921-83551D3D8A37}" vid="{16960851-55E0-4D1A-8CA4-FCA07C1FE7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Prezentace_šablona_úprava - jiná verze</Template>
  <TotalTime>7941</TotalTime>
  <Words>1240</Words>
  <Application>Microsoft Office PowerPoint</Application>
  <PresentationFormat>Širokoúhlá obrazovka</PresentationFormat>
  <Paragraphs>99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Avenir Next LT Pro</vt:lpstr>
      <vt:lpstr>Garamond</vt:lpstr>
      <vt:lpstr>Gustan Bold</vt:lpstr>
      <vt:lpstr>Motiv Office</vt:lpstr>
      <vt:lpstr>Prezentace aplikace PowerPoint</vt:lpstr>
      <vt:lpstr>Právo  a Geografie </vt:lpstr>
      <vt:lpstr>Úvod </vt:lpstr>
      <vt:lpstr>Vztah Prostoru a práva </vt:lpstr>
      <vt:lpstr>Praktické dopady</vt:lpstr>
      <vt:lpstr>Centrum x Periferie</vt:lpstr>
      <vt:lpstr>Příslušnost k širšímu celku</vt:lpstr>
      <vt:lpstr>Vedení x následování</vt:lpstr>
      <vt:lpstr>Komplexita x jednoduchost</vt:lpstr>
      <vt:lpstr>tradice x tendence měnit se</vt:lpstr>
      <vt:lpstr>Místo Závěru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Kapounek Tomáš Mgr. DBA</dc:creator>
  <cp:lastModifiedBy>Vojtěch Orlík</cp:lastModifiedBy>
  <cp:revision>227</cp:revision>
  <dcterms:created xsi:type="dcterms:W3CDTF">2023-09-14T13:04:07Z</dcterms:created>
  <dcterms:modified xsi:type="dcterms:W3CDTF">2026-04-28T11:18:14Z</dcterms:modified>
</cp:coreProperties>
</file>