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5"/>
  </p:notesMasterIdLst>
  <p:sldIdLst>
    <p:sldId id="256" r:id="rId2"/>
    <p:sldId id="637" r:id="rId3"/>
    <p:sldId id="804" r:id="rId4"/>
    <p:sldId id="818" r:id="rId5"/>
    <p:sldId id="833" r:id="rId6"/>
    <p:sldId id="834" r:id="rId7"/>
    <p:sldId id="830" r:id="rId8"/>
    <p:sldId id="825" r:id="rId9"/>
    <p:sldId id="835" r:id="rId10"/>
    <p:sldId id="827" r:id="rId11"/>
    <p:sldId id="750" r:id="rId12"/>
    <p:sldId id="651" r:id="rId13"/>
    <p:sldId id="257" r:id="rId14"/>
  </p:sldIdLst>
  <p:sldSz cx="12192000" cy="6858000"/>
  <p:notesSz cx="7099300" cy="10234613"/>
  <p:embeddedFontLst>
    <p:embeddedFont>
      <p:font typeface="BC Falster Grotesk LM" panose="02000503040000020003" charset="-18"/>
      <p:regular r:id="rId16"/>
      <p:italic r:id="rId17"/>
    </p:embeddedFont>
    <p:embeddedFont>
      <p:font typeface="BC Falster Grotesk RB" panose="02000503040000090004" charset="-18"/>
      <p:regular r:id="rId18"/>
      <p:bold r:id="rId19"/>
      <p:italic r:id="rId20"/>
      <p:boldItalic r:id="rId21"/>
    </p:embeddedFont>
    <p:embeddedFont>
      <p:font typeface="Gustan Bold" panose="020B0604020202020204" charset="-18"/>
      <p:regular r:id="rId22"/>
    </p:embeddedFont>
    <p:embeddedFont>
      <p:font typeface="Typold" panose="020B0004030204060B03" pitchFamily="34" charset="-18"/>
      <p:regular r:id="rId23"/>
      <p:bold r:id="rId24"/>
      <p:italic r:id="rId25"/>
      <p:boldItalic r:id="rId26"/>
    </p:embeddedFont>
    <p:embeddedFont>
      <p:font typeface="Typold Condensed" panose="020B0004030204060B03" pitchFamily="34" charset="-18"/>
      <p:regular r:id="rId27"/>
      <p:bold r:id="rId28"/>
      <p:italic r:id="rId29"/>
      <p:boldItalic r:id="rId30"/>
    </p:embeddedFont>
    <p:embeddedFont>
      <p:font typeface="Visuelt Pro Light" panose="020B0604020202020204" charset="0"/>
      <p:regular r:id="rId31"/>
      <p:italic r:id="rId32"/>
    </p:embeddedFont>
    <p:embeddedFont>
      <p:font typeface="Visuelt Pro Medium" panose="020B0604020202020204" charset="0"/>
      <p:regular r:id="rId33"/>
      <p:italic r:id="rId3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ndřej Pohl" initials="OP" lastIdx="25" clrIdx="0">
    <p:extLst>
      <p:ext uri="{19B8F6BF-5375-455C-9EA6-DF929625EA0E}">
        <p15:presenceInfo xmlns:p15="http://schemas.microsoft.com/office/powerpoint/2012/main" userId="Ondřej Pohl" providerId="None"/>
      </p:ext>
    </p:extLst>
  </p:cmAuthor>
  <p:cmAuthor id="2" name="Edgar Rázga" initials="ER" lastIdx="3" clrIdx="1">
    <p:extLst>
      <p:ext uri="{19B8F6BF-5375-455C-9EA6-DF929625EA0E}">
        <p15:presenceInfo xmlns:p15="http://schemas.microsoft.com/office/powerpoint/2012/main" userId="S-1-5-21-1642948200-1472858657-1778256806-58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434140"/>
    <a:srgbClr val="F5F9DC"/>
    <a:srgbClr val="EFA9C4"/>
    <a:srgbClr val="BC245E"/>
    <a:srgbClr val="EFAAC4"/>
    <a:srgbClr val="F2F6D0"/>
    <a:srgbClr val="F1C40F"/>
    <a:srgbClr val="C9B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3" autoAdjust="0"/>
    <p:restoredTop sz="90288" autoAdjust="0"/>
  </p:normalViewPr>
  <p:slideViewPr>
    <p:cSldViewPr snapToGrid="0">
      <p:cViewPr varScale="1">
        <p:scale>
          <a:sx n="97" d="100"/>
          <a:sy n="97" d="100"/>
        </p:scale>
        <p:origin x="10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2" d="100"/>
        <a:sy n="7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tableStyles" Target="tableStyles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r">
              <a:defRPr sz="1300"/>
            </a:lvl1pPr>
          </a:lstStyle>
          <a:p>
            <a:fld id="{B0E15A14-A23D-43A4-B9D0-BC85348B9E3B}" type="datetimeFigureOut">
              <a:rPr lang="cs-CZ" smtClean="0"/>
              <a:t>29.04.2026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4" tIns="49522" rIns="99044" bIns="49522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4" tIns="49522" rIns="99044" bIns="4952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3507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r">
              <a:defRPr sz="1300"/>
            </a:lvl1pPr>
          </a:lstStyle>
          <a:p>
            <a:fld id="{4729C09F-679F-4EA8-8B04-710D2C406A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8385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115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F9544-EEF3-47B6-B180-182C94410686}" type="datetimeFigureOut">
              <a:rPr lang="cs-CZ" smtClean="0"/>
              <a:t>29.04.2026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A66E2-5953-4452-83D1-7ED30B587121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48CDBE7-D5A2-F5F2-CB79-E676A1FB8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815" y="462814"/>
            <a:ext cx="8546431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0</a:t>
            </a:r>
            <a:r>
              <a:rPr lang="cs-CZ" dirty="0"/>
              <a:t>0</a:t>
            </a:r>
            <a:r>
              <a:rPr lang="en-US" dirty="0"/>
              <a:t> </a:t>
            </a:r>
            <a:r>
              <a:rPr lang="cs-CZ" dirty="0"/>
              <a:t>TÉMA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3DBD754-2014-7C15-7CB6-049CDBAD6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814" y="1208055"/>
            <a:ext cx="10515600" cy="518116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cs-CZ" dirty="0"/>
              <a:t>TEZE</a:t>
            </a:r>
          </a:p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consectetuer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Nunc</a:t>
            </a:r>
            <a:r>
              <a:rPr lang="cs-CZ" dirty="0"/>
              <a:t> </a:t>
            </a:r>
            <a:r>
              <a:rPr lang="cs-CZ" dirty="0" err="1"/>
              <a:t>auctor</a:t>
            </a:r>
            <a:r>
              <a:rPr lang="cs-CZ" dirty="0"/>
              <a:t>. </a:t>
            </a:r>
            <a:r>
              <a:rPr lang="cs-CZ" dirty="0" err="1"/>
              <a:t>Duis</a:t>
            </a:r>
            <a:r>
              <a:rPr lang="cs-CZ" dirty="0"/>
              <a:t> ante </a:t>
            </a:r>
            <a:r>
              <a:rPr lang="cs-CZ" dirty="0" err="1"/>
              <a:t>orci</a:t>
            </a:r>
            <a:r>
              <a:rPr lang="cs-CZ" dirty="0"/>
              <a:t>, </a:t>
            </a:r>
            <a:r>
              <a:rPr lang="cs-CZ" dirty="0" err="1"/>
              <a:t>molestie</a:t>
            </a:r>
            <a:r>
              <a:rPr lang="cs-CZ" dirty="0"/>
              <a:t> vitae </a:t>
            </a:r>
            <a:r>
              <a:rPr lang="cs-CZ" dirty="0" err="1"/>
              <a:t>vehicula</a:t>
            </a:r>
            <a:r>
              <a:rPr lang="cs-CZ" dirty="0"/>
              <a:t> </a:t>
            </a:r>
            <a:r>
              <a:rPr lang="cs-CZ" dirty="0" err="1"/>
              <a:t>venenatis</a:t>
            </a:r>
            <a:r>
              <a:rPr lang="cs-CZ" dirty="0"/>
              <a:t>,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ac</a:t>
            </a:r>
            <a:r>
              <a:rPr lang="cs-CZ" dirty="0"/>
              <a:t> </a:t>
            </a:r>
            <a:r>
              <a:rPr lang="cs-CZ" dirty="0" err="1"/>
              <a:t>pede</a:t>
            </a:r>
            <a:r>
              <a:rPr lang="cs-CZ" dirty="0"/>
              <a:t>. </a:t>
            </a:r>
            <a:r>
              <a:rPr lang="cs-CZ" dirty="0" err="1"/>
              <a:t>Aliquam</a:t>
            </a:r>
            <a:r>
              <a:rPr lang="cs-CZ" dirty="0"/>
              <a:t> </a:t>
            </a:r>
            <a:r>
              <a:rPr lang="cs-CZ" dirty="0" err="1"/>
              <a:t>erat</a:t>
            </a:r>
            <a:r>
              <a:rPr lang="cs-CZ" dirty="0"/>
              <a:t> </a:t>
            </a:r>
            <a:r>
              <a:rPr lang="cs-CZ" dirty="0" err="1"/>
              <a:t>volutpat</a:t>
            </a:r>
            <a:r>
              <a:rPr lang="cs-CZ" dirty="0"/>
              <a:t>. </a:t>
            </a:r>
            <a:r>
              <a:rPr lang="cs-CZ" dirty="0" err="1"/>
              <a:t>Maecenas</a:t>
            </a:r>
            <a:r>
              <a:rPr lang="cs-CZ" dirty="0"/>
              <a:t> </a:t>
            </a:r>
            <a:r>
              <a:rPr lang="cs-CZ" dirty="0" err="1"/>
              <a:t>aliquet</a:t>
            </a:r>
            <a:r>
              <a:rPr lang="cs-CZ" dirty="0"/>
              <a:t> </a:t>
            </a:r>
            <a:r>
              <a:rPr lang="cs-CZ" dirty="0" err="1"/>
              <a:t>accumsan</a:t>
            </a:r>
            <a:r>
              <a:rPr lang="cs-CZ" dirty="0"/>
              <a:t> </a:t>
            </a:r>
            <a:r>
              <a:rPr lang="cs-CZ" dirty="0" err="1"/>
              <a:t>leo</a:t>
            </a:r>
            <a:r>
              <a:rPr lang="cs-CZ" dirty="0"/>
              <a:t>. </a:t>
            </a:r>
            <a:r>
              <a:rPr lang="cs-CZ" dirty="0" err="1"/>
              <a:t>Maecenas</a:t>
            </a:r>
            <a:r>
              <a:rPr lang="cs-CZ" dirty="0"/>
              <a:t> libero. Nam </a:t>
            </a:r>
            <a:r>
              <a:rPr lang="cs-CZ" dirty="0" err="1"/>
              <a:t>quis</a:t>
            </a:r>
            <a:r>
              <a:rPr lang="cs-CZ" dirty="0"/>
              <a:t> </a:t>
            </a:r>
            <a:r>
              <a:rPr lang="cs-CZ" dirty="0" err="1"/>
              <a:t>nulla</a:t>
            </a:r>
            <a:r>
              <a:rPr lang="cs-CZ" dirty="0"/>
              <a:t>. In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magna</a:t>
            </a:r>
            <a:r>
              <a:rPr lang="cs-CZ" dirty="0"/>
              <a:t> id </a:t>
            </a:r>
            <a:r>
              <a:rPr lang="cs-CZ" dirty="0" err="1"/>
              <a:t>viverra</a:t>
            </a:r>
            <a:r>
              <a:rPr lang="cs-CZ" dirty="0"/>
              <a:t> </a:t>
            </a:r>
            <a:r>
              <a:rPr lang="cs-CZ" dirty="0" err="1"/>
              <a:t>tincidunt</a:t>
            </a:r>
            <a:r>
              <a:rPr lang="cs-CZ" dirty="0"/>
              <a:t>, sem </a:t>
            </a:r>
            <a:r>
              <a:rPr lang="cs-CZ" dirty="0" err="1"/>
              <a:t>odio</a:t>
            </a:r>
            <a:r>
              <a:rPr lang="cs-CZ" dirty="0"/>
              <a:t>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, vel </a:t>
            </a:r>
            <a:r>
              <a:rPr lang="cs-CZ" dirty="0" err="1"/>
              <a:t>imperdiet</a:t>
            </a:r>
            <a:r>
              <a:rPr lang="cs-CZ" dirty="0"/>
              <a:t> </a:t>
            </a:r>
            <a:r>
              <a:rPr lang="cs-CZ" dirty="0" err="1"/>
              <a:t>sapien</a:t>
            </a:r>
            <a:r>
              <a:rPr lang="cs-CZ" dirty="0"/>
              <a:t> </a:t>
            </a:r>
            <a:r>
              <a:rPr lang="cs-CZ" dirty="0" err="1"/>
              <a:t>wisi</a:t>
            </a:r>
            <a:r>
              <a:rPr lang="cs-CZ" dirty="0"/>
              <a:t> sed libero.</a:t>
            </a:r>
          </a:p>
        </p:txBody>
      </p:sp>
    </p:spTree>
    <p:extLst>
      <p:ext uri="{BB962C8B-B14F-4D97-AF65-F5344CB8AC3E}">
        <p14:creationId xmlns:p14="http://schemas.microsoft.com/office/powerpoint/2010/main" val="963669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F9544-EEF3-47B6-B180-182C94410686}" type="datetimeFigureOut">
              <a:rPr lang="cs-CZ" smtClean="0"/>
              <a:t>29.04.2026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A66E2-5953-4452-83D1-7ED30B5871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7993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256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F9544-EEF3-47B6-B180-182C94410686}" type="datetimeFigureOut">
              <a:rPr lang="cs-CZ" smtClean="0"/>
              <a:t>29.04.2026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A66E2-5953-4452-83D1-7ED30B587121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48CDBE7-D5A2-F5F2-CB79-E676A1FB8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815" y="462814"/>
            <a:ext cx="8546431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0</a:t>
            </a:r>
            <a:r>
              <a:rPr lang="cs-CZ" dirty="0"/>
              <a:t>0</a:t>
            </a:r>
            <a:r>
              <a:rPr lang="en-US" dirty="0"/>
              <a:t> </a:t>
            </a:r>
            <a:r>
              <a:rPr lang="cs-CZ" dirty="0"/>
              <a:t>TÉMA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3DBD754-2014-7C15-7CB6-049CDBAD6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814" y="1208055"/>
            <a:ext cx="10515600" cy="518116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cs-CZ" dirty="0"/>
              <a:t>TEZE</a:t>
            </a:r>
          </a:p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consectetuer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Nunc</a:t>
            </a:r>
            <a:r>
              <a:rPr lang="cs-CZ" dirty="0"/>
              <a:t> </a:t>
            </a:r>
            <a:r>
              <a:rPr lang="cs-CZ" dirty="0" err="1"/>
              <a:t>auctor</a:t>
            </a:r>
            <a:r>
              <a:rPr lang="cs-CZ" dirty="0"/>
              <a:t>. </a:t>
            </a:r>
            <a:r>
              <a:rPr lang="cs-CZ" dirty="0" err="1"/>
              <a:t>Duis</a:t>
            </a:r>
            <a:r>
              <a:rPr lang="cs-CZ" dirty="0"/>
              <a:t> ante </a:t>
            </a:r>
            <a:r>
              <a:rPr lang="cs-CZ" dirty="0" err="1"/>
              <a:t>orci</a:t>
            </a:r>
            <a:r>
              <a:rPr lang="cs-CZ" dirty="0"/>
              <a:t>, </a:t>
            </a:r>
            <a:r>
              <a:rPr lang="cs-CZ" dirty="0" err="1"/>
              <a:t>molestie</a:t>
            </a:r>
            <a:r>
              <a:rPr lang="cs-CZ" dirty="0"/>
              <a:t> vitae </a:t>
            </a:r>
            <a:r>
              <a:rPr lang="cs-CZ" dirty="0" err="1"/>
              <a:t>vehicula</a:t>
            </a:r>
            <a:r>
              <a:rPr lang="cs-CZ" dirty="0"/>
              <a:t> </a:t>
            </a:r>
            <a:r>
              <a:rPr lang="cs-CZ" dirty="0" err="1"/>
              <a:t>venenatis</a:t>
            </a:r>
            <a:r>
              <a:rPr lang="cs-CZ" dirty="0"/>
              <a:t>,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ac</a:t>
            </a:r>
            <a:r>
              <a:rPr lang="cs-CZ" dirty="0"/>
              <a:t> </a:t>
            </a:r>
            <a:r>
              <a:rPr lang="cs-CZ" dirty="0" err="1"/>
              <a:t>pede</a:t>
            </a:r>
            <a:r>
              <a:rPr lang="cs-CZ" dirty="0"/>
              <a:t>. </a:t>
            </a:r>
            <a:r>
              <a:rPr lang="cs-CZ" dirty="0" err="1"/>
              <a:t>Aliquam</a:t>
            </a:r>
            <a:r>
              <a:rPr lang="cs-CZ" dirty="0"/>
              <a:t> </a:t>
            </a:r>
            <a:r>
              <a:rPr lang="cs-CZ" dirty="0" err="1"/>
              <a:t>erat</a:t>
            </a:r>
            <a:r>
              <a:rPr lang="cs-CZ" dirty="0"/>
              <a:t> </a:t>
            </a:r>
            <a:r>
              <a:rPr lang="cs-CZ" dirty="0" err="1"/>
              <a:t>volutpat</a:t>
            </a:r>
            <a:r>
              <a:rPr lang="cs-CZ" dirty="0"/>
              <a:t>. </a:t>
            </a:r>
            <a:r>
              <a:rPr lang="cs-CZ" dirty="0" err="1"/>
              <a:t>Maecenas</a:t>
            </a:r>
            <a:r>
              <a:rPr lang="cs-CZ" dirty="0"/>
              <a:t> </a:t>
            </a:r>
            <a:r>
              <a:rPr lang="cs-CZ" dirty="0" err="1"/>
              <a:t>aliquet</a:t>
            </a:r>
            <a:r>
              <a:rPr lang="cs-CZ" dirty="0"/>
              <a:t> </a:t>
            </a:r>
            <a:r>
              <a:rPr lang="cs-CZ" dirty="0" err="1"/>
              <a:t>accumsan</a:t>
            </a:r>
            <a:r>
              <a:rPr lang="cs-CZ" dirty="0"/>
              <a:t> </a:t>
            </a:r>
            <a:r>
              <a:rPr lang="cs-CZ" dirty="0" err="1"/>
              <a:t>leo</a:t>
            </a:r>
            <a:r>
              <a:rPr lang="cs-CZ" dirty="0"/>
              <a:t>. </a:t>
            </a:r>
            <a:r>
              <a:rPr lang="cs-CZ" dirty="0" err="1"/>
              <a:t>Maecenas</a:t>
            </a:r>
            <a:r>
              <a:rPr lang="cs-CZ" dirty="0"/>
              <a:t> libero. Nam </a:t>
            </a:r>
            <a:r>
              <a:rPr lang="cs-CZ" dirty="0" err="1"/>
              <a:t>quis</a:t>
            </a:r>
            <a:r>
              <a:rPr lang="cs-CZ" dirty="0"/>
              <a:t> </a:t>
            </a:r>
            <a:r>
              <a:rPr lang="cs-CZ" dirty="0" err="1"/>
              <a:t>nulla</a:t>
            </a:r>
            <a:r>
              <a:rPr lang="cs-CZ" dirty="0"/>
              <a:t>. In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magna</a:t>
            </a:r>
            <a:r>
              <a:rPr lang="cs-CZ" dirty="0"/>
              <a:t> id </a:t>
            </a:r>
            <a:r>
              <a:rPr lang="cs-CZ" dirty="0" err="1"/>
              <a:t>viverra</a:t>
            </a:r>
            <a:r>
              <a:rPr lang="cs-CZ" dirty="0"/>
              <a:t> </a:t>
            </a:r>
            <a:r>
              <a:rPr lang="cs-CZ" dirty="0" err="1"/>
              <a:t>tincidunt</a:t>
            </a:r>
            <a:r>
              <a:rPr lang="cs-CZ" dirty="0"/>
              <a:t>, sem </a:t>
            </a:r>
            <a:r>
              <a:rPr lang="cs-CZ" dirty="0" err="1"/>
              <a:t>odio</a:t>
            </a:r>
            <a:r>
              <a:rPr lang="cs-CZ" dirty="0"/>
              <a:t>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, vel </a:t>
            </a:r>
            <a:r>
              <a:rPr lang="cs-CZ" dirty="0" err="1"/>
              <a:t>imperdiet</a:t>
            </a:r>
            <a:r>
              <a:rPr lang="cs-CZ" dirty="0"/>
              <a:t> </a:t>
            </a:r>
            <a:r>
              <a:rPr lang="cs-CZ" dirty="0" err="1"/>
              <a:t>sapien</a:t>
            </a:r>
            <a:r>
              <a:rPr lang="cs-CZ" dirty="0"/>
              <a:t> </a:t>
            </a:r>
            <a:r>
              <a:rPr lang="cs-CZ" dirty="0" err="1"/>
              <a:t>wisi</a:t>
            </a:r>
            <a:r>
              <a:rPr lang="cs-CZ" dirty="0"/>
              <a:t> sed libero.</a:t>
            </a:r>
          </a:p>
        </p:txBody>
      </p:sp>
    </p:spTree>
    <p:extLst>
      <p:ext uri="{BB962C8B-B14F-4D97-AF65-F5344CB8AC3E}">
        <p14:creationId xmlns:p14="http://schemas.microsoft.com/office/powerpoint/2010/main" val="1582612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2815" y="462814"/>
            <a:ext cx="8546431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0</a:t>
            </a:r>
            <a:r>
              <a:rPr lang="cs-CZ" dirty="0"/>
              <a:t>0</a:t>
            </a:r>
            <a:r>
              <a:rPr lang="en-US" dirty="0"/>
              <a:t> </a:t>
            </a:r>
            <a:r>
              <a:rPr lang="cs-CZ" dirty="0"/>
              <a:t>TÉMA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814" y="1208055"/>
            <a:ext cx="10515600" cy="518116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cs-CZ" dirty="0"/>
              <a:t>TEZE</a:t>
            </a:r>
          </a:p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consectetuer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Nunc</a:t>
            </a:r>
            <a:r>
              <a:rPr lang="cs-CZ" dirty="0"/>
              <a:t> </a:t>
            </a:r>
            <a:r>
              <a:rPr lang="cs-CZ" dirty="0" err="1"/>
              <a:t>auctor</a:t>
            </a:r>
            <a:r>
              <a:rPr lang="cs-CZ" dirty="0"/>
              <a:t>. </a:t>
            </a:r>
            <a:r>
              <a:rPr lang="cs-CZ" dirty="0" err="1"/>
              <a:t>Duis</a:t>
            </a:r>
            <a:r>
              <a:rPr lang="cs-CZ" dirty="0"/>
              <a:t> ante </a:t>
            </a:r>
            <a:r>
              <a:rPr lang="cs-CZ" dirty="0" err="1"/>
              <a:t>orci</a:t>
            </a:r>
            <a:r>
              <a:rPr lang="cs-CZ" dirty="0"/>
              <a:t>, </a:t>
            </a:r>
            <a:r>
              <a:rPr lang="cs-CZ" dirty="0" err="1"/>
              <a:t>molestie</a:t>
            </a:r>
            <a:r>
              <a:rPr lang="cs-CZ" dirty="0"/>
              <a:t> vitae </a:t>
            </a:r>
            <a:r>
              <a:rPr lang="cs-CZ" dirty="0" err="1"/>
              <a:t>vehicula</a:t>
            </a:r>
            <a:r>
              <a:rPr lang="cs-CZ" dirty="0"/>
              <a:t> </a:t>
            </a:r>
            <a:r>
              <a:rPr lang="cs-CZ" dirty="0" err="1"/>
              <a:t>venenatis</a:t>
            </a:r>
            <a:r>
              <a:rPr lang="cs-CZ" dirty="0"/>
              <a:t>,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ac</a:t>
            </a:r>
            <a:r>
              <a:rPr lang="cs-CZ" dirty="0"/>
              <a:t> </a:t>
            </a:r>
            <a:r>
              <a:rPr lang="cs-CZ" dirty="0" err="1"/>
              <a:t>pede</a:t>
            </a:r>
            <a:r>
              <a:rPr lang="cs-CZ" dirty="0"/>
              <a:t>. </a:t>
            </a:r>
            <a:r>
              <a:rPr lang="cs-CZ" dirty="0" err="1"/>
              <a:t>Aliquam</a:t>
            </a:r>
            <a:r>
              <a:rPr lang="cs-CZ" dirty="0"/>
              <a:t> </a:t>
            </a:r>
            <a:r>
              <a:rPr lang="cs-CZ" dirty="0" err="1"/>
              <a:t>erat</a:t>
            </a:r>
            <a:r>
              <a:rPr lang="cs-CZ" dirty="0"/>
              <a:t> </a:t>
            </a:r>
            <a:r>
              <a:rPr lang="cs-CZ" dirty="0" err="1"/>
              <a:t>volutpat</a:t>
            </a:r>
            <a:r>
              <a:rPr lang="cs-CZ" dirty="0"/>
              <a:t>. </a:t>
            </a:r>
            <a:r>
              <a:rPr lang="cs-CZ" dirty="0" err="1"/>
              <a:t>Maecenas</a:t>
            </a:r>
            <a:r>
              <a:rPr lang="cs-CZ" dirty="0"/>
              <a:t> </a:t>
            </a:r>
            <a:r>
              <a:rPr lang="cs-CZ" dirty="0" err="1"/>
              <a:t>aliquet</a:t>
            </a:r>
            <a:r>
              <a:rPr lang="cs-CZ" dirty="0"/>
              <a:t> </a:t>
            </a:r>
            <a:r>
              <a:rPr lang="cs-CZ" dirty="0" err="1"/>
              <a:t>accumsan</a:t>
            </a:r>
            <a:r>
              <a:rPr lang="cs-CZ" dirty="0"/>
              <a:t> </a:t>
            </a:r>
            <a:r>
              <a:rPr lang="cs-CZ" dirty="0" err="1"/>
              <a:t>leo</a:t>
            </a:r>
            <a:r>
              <a:rPr lang="cs-CZ" dirty="0"/>
              <a:t>. </a:t>
            </a:r>
            <a:r>
              <a:rPr lang="cs-CZ" dirty="0" err="1"/>
              <a:t>Maecenas</a:t>
            </a:r>
            <a:r>
              <a:rPr lang="cs-CZ" dirty="0"/>
              <a:t> libero. Nam </a:t>
            </a:r>
            <a:r>
              <a:rPr lang="cs-CZ" dirty="0" err="1"/>
              <a:t>quis</a:t>
            </a:r>
            <a:r>
              <a:rPr lang="cs-CZ" dirty="0"/>
              <a:t> </a:t>
            </a:r>
            <a:r>
              <a:rPr lang="cs-CZ" dirty="0" err="1"/>
              <a:t>nulla</a:t>
            </a:r>
            <a:r>
              <a:rPr lang="cs-CZ" dirty="0"/>
              <a:t>. In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magna</a:t>
            </a:r>
            <a:r>
              <a:rPr lang="cs-CZ" dirty="0"/>
              <a:t> id </a:t>
            </a:r>
            <a:r>
              <a:rPr lang="cs-CZ" dirty="0" err="1"/>
              <a:t>viverra</a:t>
            </a:r>
            <a:r>
              <a:rPr lang="cs-CZ" dirty="0"/>
              <a:t> </a:t>
            </a:r>
            <a:r>
              <a:rPr lang="cs-CZ" dirty="0" err="1"/>
              <a:t>tincidunt</a:t>
            </a:r>
            <a:r>
              <a:rPr lang="cs-CZ" dirty="0"/>
              <a:t>, sem </a:t>
            </a:r>
            <a:r>
              <a:rPr lang="cs-CZ" dirty="0" err="1"/>
              <a:t>odio</a:t>
            </a:r>
            <a:r>
              <a:rPr lang="cs-CZ" dirty="0"/>
              <a:t>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, vel </a:t>
            </a:r>
            <a:r>
              <a:rPr lang="cs-CZ" dirty="0" err="1"/>
              <a:t>imperdiet</a:t>
            </a:r>
            <a:r>
              <a:rPr lang="cs-CZ" dirty="0"/>
              <a:t> </a:t>
            </a:r>
            <a:r>
              <a:rPr lang="cs-CZ" dirty="0" err="1"/>
              <a:t>sapien</a:t>
            </a:r>
            <a:r>
              <a:rPr lang="cs-CZ" dirty="0"/>
              <a:t> </a:t>
            </a:r>
            <a:r>
              <a:rPr lang="cs-CZ" dirty="0" err="1"/>
              <a:t>wisi</a:t>
            </a:r>
            <a:r>
              <a:rPr lang="cs-CZ" dirty="0"/>
              <a:t> sed libero.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814" y="6533611"/>
            <a:ext cx="1035786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F9544-EEF3-47B6-B180-182C94410686}" type="datetimeFigureOut">
              <a:rPr lang="cs-CZ" smtClean="0"/>
              <a:pPr/>
              <a:t>29.04.2026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65973" y="6533611"/>
            <a:ext cx="5832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90169" y="6533611"/>
            <a:ext cx="462815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A66E2-5953-4452-83D1-7ED30B58712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50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72" r:id="rId4"/>
    <p:sldLayoutId id="214748367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svg"/><Relationship Id="rId4" Type="http://schemas.openxmlformats.org/officeDocument/2006/relationships/hyperlink" Target="mailto:info@portos.cz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4" name="Freeform 4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grpSp>
        <p:nvGrpSpPr>
          <p:cNvPr id="5" name="Group 5"/>
          <p:cNvGrpSpPr/>
          <p:nvPr/>
        </p:nvGrpSpPr>
        <p:grpSpPr>
          <a:xfrm>
            <a:off x="1736386" y="1720500"/>
            <a:ext cx="7519760" cy="1171734"/>
            <a:chOff x="0" y="0"/>
            <a:chExt cx="3481485" cy="5424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481485" cy="542487"/>
            </a:xfrm>
            <a:custGeom>
              <a:avLst/>
              <a:gdLst/>
              <a:ahLst/>
              <a:cxnLst/>
              <a:rect l="l" t="t" r="r" b="b"/>
              <a:pathLst>
                <a:path w="3481485" h="542487">
                  <a:moveTo>
                    <a:pt x="35004" y="0"/>
                  </a:moveTo>
                  <a:lnTo>
                    <a:pt x="3446480" y="0"/>
                  </a:lnTo>
                  <a:cubicBezTo>
                    <a:pt x="3455764" y="0"/>
                    <a:pt x="3464668" y="3688"/>
                    <a:pt x="3471232" y="10253"/>
                  </a:cubicBezTo>
                  <a:cubicBezTo>
                    <a:pt x="3477797" y="16817"/>
                    <a:pt x="3481485" y="25721"/>
                    <a:pt x="3481485" y="35004"/>
                  </a:cubicBezTo>
                  <a:lnTo>
                    <a:pt x="3481485" y="507483"/>
                  </a:lnTo>
                  <a:cubicBezTo>
                    <a:pt x="3481485" y="516767"/>
                    <a:pt x="3477797" y="525670"/>
                    <a:pt x="3471232" y="532235"/>
                  </a:cubicBezTo>
                  <a:cubicBezTo>
                    <a:pt x="3464668" y="538799"/>
                    <a:pt x="3455764" y="542487"/>
                    <a:pt x="3446480" y="542487"/>
                  </a:cubicBezTo>
                  <a:lnTo>
                    <a:pt x="35004" y="542487"/>
                  </a:lnTo>
                  <a:cubicBezTo>
                    <a:pt x="25721" y="542487"/>
                    <a:pt x="16817" y="538799"/>
                    <a:pt x="10253" y="532235"/>
                  </a:cubicBezTo>
                  <a:cubicBezTo>
                    <a:pt x="3688" y="525670"/>
                    <a:pt x="0" y="516767"/>
                    <a:pt x="0" y="507483"/>
                  </a:cubicBezTo>
                  <a:lnTo>
                    <a:pt x="0" y="35004"/>
                  </a:lnTo>
                  <a:cubicBezTo>
                    <a:pt x="0" y="25721"/>
                    <a:pt x="3688" y="16817"/>
                    <a:pt x="10253" y="10253"/>
                  </a:cubicBezTo>
                  <a:cubicBezTo>
                    <a:pt x="16817" y="3688"/>
                    <a:pt x="25721" y="0"/>
                    <a:pt x="35004" y="0"/>
                  </a:cubicBezTo>
                  <a:close/>
                </a:path>
              </a:pathLst>
            </a:custGeom>
            <a:solidFill>
              <a:srgbClr val="D6EFFF">
                <a:alpha val="75686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3481485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5686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JUDr. Mgr. Barbora Vlachová, Ph.D., LL.M.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540539" y="3567017"/>
            <a:ext cx="5909292" cy="1171734"/>
            <a:chOff x="0" y="0"/>
            <a:chExt cx="2735873" cy="54248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735873" cy="5901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Strategie ČAK pro umělou inteligenci 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238631" y="5411851"/>
            <a:ext cx="5909292" cy="616437"/>
            <a:chOff x="0" y="0"/>
            <a:chExt cx="2735873" cy="2853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Umělá inteligence, právo a bezpečí digitálního světa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4">
            <a:extLst>
              <a:ext uri="{FF2B5EF4-FFF2-40B4-BE49-F238E27FC236}">
                <a16:creationId xmlns:a16="http://schemas.microsoft.com/office/drawing/2014/main" id="{36D06D43-A5E3-726C-D7A6-5B6733705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25DAEF0F-A559-A125-CDE7-3D8BB8782640}"/>
              </a:ext>
            </a:extLst>
          </p:cNvPr>
          <p:cNvSpPr txBox="1">
            <a:spLocks/>
          </p:cNvSpPr>
          <p:nvPr/>
        </p:nvSpPr>
        <p:spPr>
          <a:xfrm>
            <a:off x="1921407" y="914495"/>
            <a:ext cx="8393025" cy="32400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ea typeface="Typold Condensed" panose="020B0004030204060B03" pitchFamily="34" charset="0"/>
              </a:rPr>
              <a:t>Strategie ČAK pro oblast umělé inteligence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303FA68E-6520-2FE8-21C1-F98134AA02D0}"/>
              </a:ext>
            </a:extLst>
          </p:cNvPr>
          <p:cNvSpPr txBox="1">
            <a:spLocks/>
          </p:cNvSpPr>
          <p:nvPr/>
        </p:nvSpPr>
        <p:spPr>
          <a:xfrm>
            <a:off x="825673" y="914494"/>
            <a:ext cx="1095734" cy="46585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chemeClr val="bg2"/>
                </a:solidFill>
                <a:latin typeface="+mj-lt"/>
              </a:rPr>
              <a:t>\ </a:t>
            </a:r>
            <a:r>
              <a:rPr lang="cs-CZ" sz="3200" dirty="0"/>
              <a:t>03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F7FEB1-79FB-8AE3-A966-3EEA8441F6B0}"/>
              </a:ext>
            </a:extLst>
          </p:cNvPr>
          <p:cNvGrpSpPr/>
          <p:nvPr/>
        </p:nvGrpSpPr>
        <p:grpSpPr>
          <a:xfrm>
            <a:off x="8316913" y="433928"/>
            <a:ext cx="3377284" cy="407406"/>
            <a:chOff x="7929563" y="880340"/>
            <a:chExt cx="3377284" cy="407406"/>
          </a:xfrm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A8478CF7-C5CD-F85F-3234-9A95A67C08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15450" y="880340"/>
              <a:ext cx="1991397" cy="377201"/>
            </a:xfrm>
            <a:prstGeom prst="rect">
              <a:avLst/>
            </a:prstGeom>
          </p:spPr>
        </p:pic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EAD6222E-D051-A2AA-15C4-1C0B45BBA4B7}"/>
                </a:ext>
              </a:extLst>
            </p:cNvPr>
            <p:cNvSpPr txBox="1">
              <a:spLocks/>
            </p:cNvSpPr>
            <p:nvPr/>
          </p:nvSpPr>
          <p:spPr>
            <a:xfrm>
              <a:off x="7929563" y="933471"/>
              <a:ext cx="1204724" cy="354275"/>
            </a:xfrm>
            <a:prstGeom prst="rect">
              <a:avLst/>
            </a:prstGeom>
          </p:spPr>
          <p:txBody>
            <a:bodyPr lIns="0" tIns="0" rIns="0" bIns="0"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cs-CZ" sz="1200" dirty="0">
                  <a:solidFill>
                    <a:schemeClr val="bg2"/>
                  </a:solidFill>
                </a:rPr>
                <a:t>Strategic </a:t>
              </a:r>
              <a:br>
                <a:rPr lang="cs-CZ" sz="1200" dirty="0">
                  <a:solidFill>
                    <a:schemeClr val="bg2"/>
                  </a:solidFill>
                </a:rPr>
              </a:br>
              <a:r>
                <a:rPr lang="cs-CZ" sz="1200" dirty="0">
                  <a:solidFill>
                    <a:schemeClr val="bg2"/>
                  </a:solidFill>
                </a:rPr>
                <a:t>Legal Advisory</a:t>
              </a: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38E7AFE-507F-702A-3DA7-83B96B10FCE4}"/>
              </a:ext>
            </a:extLst>
          </p:cNvPr>
          <p:cNvCxnSpPr>
            <a:cxnSpLocks/>
          </p:cNvCxnSpPr>
          <p:nvPr/>
        </p:nvCxnSpPr>
        <p:spPr>
          <a:xfrm flipH="1" flipV="1">
            <a:off x="11529806" y="1749218"/>
            <a:ext cx="662194" cy="139141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22DE57-5E3C-3067-24D8-F821F675E8C1}"/>
              </a:ext>
            </a:extLst>
          </p:cNvPr>
          <p:cNvCxnSpPr>
            <a:cxnSpLocks/>
          </p:cNvCxnSpPr>
          <p:nvPr/>
        </p:nvCxnSpPr>
        <p:spPr>
          <a:xfrm flipV="1">
            <a:off x="6625809" y="-25683"/>
            <a:ext cx="1990940" cy="584392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D8D5F98-EEB2-1974-3247-95F3EE7C6D94}"/>
              </a:ext>
            </a:extLst>
          </p:cNvPr>
          <p:cNvCxnSpPr>
            <a:cxnSpLocks/>
          </p:cNvCxnSpPr>
          <p:nvPr/>
        </p:nvCxnSpPr>
        <p:spPr>
          <a:xfrm flipV="1">
            <a:off x="0" y="4740648"/>
            <a:ext cx="462814" cy="144334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E73D130-54DE-C4C8-B28A-95BCDE5493EA}"/>
              </a:ext>
            </a:extLst>
          </p:cNvPr>
          <p:cNvCxnSpPr>
            <a:cxnSpLocks/>
          </p:cNvCxnSpPr>
          <p:nvPr/>
        </p:nvCxnSpPr>
        <p:spPr>
          <a:xfrm flipV="1">
            <a:off x="570126" y="-25683"/>
            <a:ext cx="410914" cy="465853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A2FC75A0-660C-CD3B-7E69-44F874D39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3844" y="6465760"/>
            <a:ext cx="364331" cy="216000"/>
          </a:xfrm>
        </p:spPr>
        <p:txBody>
          <a:bodyPr anchor="ctr"/>
          <a:lstStyle/>
          <a:p>
            <a:fld id="{1AD9CD6A-4E4F-450F-92D1-F939465BA3E8}" type="slidenum">
              <a:rPr lang="cs-CZ" sz="1100" b="1" smtClean="0">
                <a:solidFill>
                  <a:schemeClr val="accent5">
                    <a:lumMod val="50000"/>
                  </a:schemeClr>
                </a:solidFill>
                <a:ea typeface="Typold" panose="020B0004030204060B03" pitchFamily="34" charset="-18"/>
              </a:rPr>
              <a:pPr/>
              <a:t>10</a:t>
            </a:fld>
            <a:endParaRPr lang="cs-CZ" sz="1100" b="1" dirty="0">
              <a:solidFill>
                <a:schemeClr val="accent5">
                  <a:lumMod val="50000"/>
                </a:schemeClr>
              </a:solidFill>
              <a:ea typeface="Typold" panose="020B0004030204060B03" pitchFamily="34" charset="-18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CC5DED2-8EA3-4758-A3A0-2267F7B20DFC}"/>
              </a:ext>
            </a:extLst>
          </p:cNvPr>
          <p:cNvSpPr txBox="1"/>
          <p:nvPr/>
        </p:nvSpPr>
        <p:spPr>
          <a:xfrm>
            <a:off x="825673" y="1850473"/>
            <a:ext cx="10642101" cy="4335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4400" algn="just">
              <a:lnSpc>
                <a:spcPct val="150000"/>
              </a:lnSpc>
              <a:spcAft>
                <a:spcPts val="600"/>
              </a:spcAft>
            </a:pPr>
            <a:r>
              <a:rPr lang="cs-CZ" b="1" dirty="0">
                <a:solidFill>
                  <a:schemeClr val="bg2"/>
                </a:solidFill>
                <a:ea typeface="Typold Condensed" panose="020B0004030204060B03" pitchFamily="34" charset="0"/>
              </a:rPr>
              <a:t>Rámec návrhu strategie ČAK pro oblast umělé inteligence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Pravidla pro využívání umělé inteligence advokáty 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Určení hranic mezi právním poradenstvím a technologickou podporou 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Doporučené minimální standardy v oblasti IT pro advokátní praxi 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Vzdělávání advokátů a advokátních koncipientů v oblasti umělé inteligence, digitalizace a kybernetické bezpečnosti 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Mezinárodní spolupráce a zapojení do odborné diskuse na unijní úrovni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Vnitrostátní spolupráce s odbornými a profesními institucemi 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/>
              <a:t>Využití umělé inteligence ze strany ČAK v rámci vnitřních procesů digitalizace a automatizace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D9472DF-F87D-435E-A5F4-930E3CECDD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226" y="1166915"/>
            <a:ext cx="2522412" cy="284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64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36D06D43-A5E3-726C-D7A6-5B6733705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38E7AFE-507F-702A-3DA7-83B96B10FCE4}"/>
              </a:ext>
            </a:extLst>
          </p:cNvPr>
          <p:cNvCxnSpPr>
            <a:cxnSpLocks/>
          </p:cNvCxnSpPr>
          <p:nvPr/>
        </p:nvCxnSpPr>
        <p:spPr>
          <a:xfrm flipH="1" flipV="1">
            <a:off x="11529806" y="1749218"/>
            <a:ext cx="662194" cy="139141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D8D5F98-EEB2-1974-3247-95F3EE7C6D94}"/>
              </a:ext>
            </a:extLst>
          </p:cNvPr>
          <p:cNvCxnSpPr>
            <a:cxnSpLocks/>
          </p:cNvCxnSpPr>
          <p:nvPr/>
        </p:nvCxnSpPr>
        <p:spPr>
          <a:xfrm flipV="1">
            <a:off x="0" y="4740648"/>
            <a:ext cx="462814" cy="144334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Lorem ipsum sit lom dolor sit amet, consectetur sit amet adip.">
            <a:extLst>
              <a:ext uri="{FF2B5EF4-FFF2-40B4-BE49-F238E27FC236}">
                <a16:creationId xmlns:a16="http://schemas.microsoft.com/office/drawing/2014/main" id="{501F524D-D430-4965-B1CB-7D88ACFF9723}"/>
              </a:ext>
            </a:extLst>
          </p:cNvPr>
          <p:cNvSpPr txBox="1"/>
          <p:nvPr/>
        </p:nvSpPr>
        <p:spPr>
          <a:xfrm>
            <a:off x="1921407" y="5589055"/>
            <a:ext cx="7486727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lnSpc>
                <a:spcPct val="120000"/>
              </a:lnSpc>
              <a:defRPr sz="2500" cap="none" spc="75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</a:lstStyle>
          <a:p>
            <a:pPr>
              <a:lnSpc>
                <a:spcPct val="100000"/>
              </a:lnSpc>
              <a:spcAft>
                <a:spcPts val="601"/>
              </a:spcAft>
              <a:buClr>
                <a:schemeClr val="bg1"/>
              </a:buClr>
            </a:pPr>
            <a:endParaRPr lang="en-GB" sz="1400" dirty="0">
              <a:solidFill>
                <a:schemeClr val="tx1"/>
              </a:solidFill>
              <a:latin typeface="+mn-lt"/>
              <a:ea typeface="Typold Condensed" panose="020B0004030204060B03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5DDDB64-CF8D-4EDB-BF89-047A1434BD12}"/>
              </a:ext>
            </a:extLst>
          </p:cNvPr>
          <p:cNvSpPr txBox="1"/>
          <p:nvPr/>
        </p:nvSpPr>
        <p:spPr>
          <a:xfrm>
            <a:off x="462814" y="1115123"/>
            <a:ext cx="6181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>
                <a:solidFill>
                  <a:schemeClr val="bg2"/>
                </a:solidFill>
              </a:rPr>
              <a:t>Prostor pro dotazy</a:t>
            </a:r>
          </a:p>
        </p:txBody>
      </p:sp>
      <p:grpSp>
        <p:nvGrpSpPr>
          <p:cNvPr id="23" name="Group 26">
            <a:extLst>
              <a:ext uri="{FF2B5EF4-FFF2-40B4-BE49-F238E27FC236}">
                <a16:creationId xmlns:a16="http://schemas.microsoft.com/office/drawing/2014/main" id="{39E858D4-ABDD-4EA2-B135-76B05ADA3132}"/>
              </a:ext>
            </a:extLst>
          </p:cNvPr>
          <p:cNvGrpSpPr/>
          <p:nvPr/>
        </p:nvGrpSpPr>
        <p:grpSpPr>
          <a:xfrm>
            <a:off x="8316913" y="433928"/>
            <a:ext cx="3377284" cy="407406"/>
            <a:chOff x="7929563" y="880340"/>
            <a:chExt cx="3377284" cy="407406"/>
          </a:xfrm>
        </p:grpSpPr>
        <p:pic>
          <p:nvPicPr>
            <p:cNvPr id="24" name="Graphic 27">
              <a:extLst>
                <a:ext uri="{FF2B5EF4-FFF2-40B4-BE49-F238E27FC236}">
                  <a16:creationId xmlns:a16="http://schemas.microsoft.com/office/drawing/2014/main" id="{F1FC345A-2243-4B55-9F0A-B2BBF0D0793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15450" y="880340"/>
              <a:ext cx="1991397" cy="377201"/>
            </a:xfrm>
            <a:prstGeom prst="rect">
              <a:avLst/>
            </a:prstGeom>
          </p:spPr>
        </p:pic>
        <p:sp>
          <p:nvSpPr>
            <p:cNvPr id="25" name="Title 1">
              <a:extLst>
                <a:ext uri="{FF2B5EF4-FFF2-40B4-BE49-F238E27FC236}">
                  <a16:creationId xmlns:a16="http://schemas.microsoft.com/office/drawing/2014/main" id="{76FB1829-BB5A-4DD0-B2A2-28E0D510BB45}"/>
                </a:ext>
              </a:extLst>
            </p:cNvPr>
            <p:cNvSpPr txBox="1">
              <a:spLocks/>
            </p:cNvSpPr>
            <p:nvPr/>
          </p:nvSpPr>
          <p:spPr>
            <a:xfrm>
              <a:off x="7929563" y="933471"/>
              <a:ext cx="1204724" cy="354275"/>
            </a:xfrm>
            <a:prstGeom prst="rect">
              <a:avLst/>
            </a:prstGeom>
          </p:spPr>
          <p:txBody>
            <a:bodyPr lIns="0" tIns="0" rIns="0" bIns="0"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cs-CZ" sz="1200" dirty="0">
                  <a:solidFill>
                    <a:schemeClr val="bg2"/>
                  </a:solidFill>
                </a:rPr>
                <a:t>Strategic </a:t>
              </a:r>
              <a:br>
                <a:rPr lang="cs-CZ" sz="1200" dirty="0">
                  <a:solidFill>
                    <a:schemeClr val="bg2"/>
                  </a:solidFill>
                </a:rPr>
              </a:br>
              <a:r>
                <a:rPr lang="cs-CZ" sz="1200" dirty="0">
                  <a:solidFill>
                    <a:schemeClr val="bg2"/>
                  </a:solidFill>
                </a:rPr>
                <a:t>Legal Advisory</a:t>
              </a:r>
            </a:p>
          </p:txBody>
        </p:sp>
      </p:grpSp>
      <p:sp>
        <p:nvSpPr>
          <p:cNvPr id="26" name="Slide Number Placeholder 1">
            <a:extLst>
              <a:ext uri="{FF2B5EF4-FFF2-40B4-BE49-F238E27FC236}">
                <a16:creationId xmlns:a16="http://schemas.microsoft.com/office/drawing/2014/main" id="{0E6BC295-059B-4EEF-8A60-A11B6F1ED90A}"/>
              </a:ext>
            </a:extLst>
          </p:cNvPr>
          <p:cNvSpPr txBox="1">
            <a:spLocks/>
          </p:cNvSpPr>
          <p:nvPr/>
        </p:nvSpPr>
        <p:spPr>
          <a:xfrm>
            <a:off x="11705539" y="6536656"/>
            <a:ext cx="364331" cy="216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AD9CD6A-4E4F-450F-92D1-F939465BA3E8}" type="slidenum">
              <a:rPr lang="cs-CZ" sz="1100" b="1" smtClean="0">
                <a:solidFill>
                  <a:schemeClr val="accent5">
                    <a:lumMod val="50000"/>
                  </a:schemeClr>
                </a:solidFill>
                <a:ea typeface="Typold" panose="020B0004030204060B03" pitchFamily="34" charset="-18"/>
              </a:rPr>
              <a:pPr/>
              <a:t>11</a:t>
            </a:fld>
            <a:endParaRPr lang="cs-CZ" sz="1100" b="1" dirty="0">
              <a:solidFill>
                <a:schemeClr val="accent5">
                  <a:lumMod val="50000"/>
                </a:schemeClr>
              </a:solidFill>
              <a:ea typeface="Typold" panose="020B0004030204060B03" pitchFamily="34" charset="-18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FD9E319E-3A3B-4DBD-9FBC-DA17AAFEB7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126" y="2259509"/>
            <a:ext cx="6935511" cy="459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03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16CE2-5D12-1531-6BFA-6C9BB48D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FA3935A-4331-DBD0-1540-A4884306D8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"/>
            <a:ext cx="12192000" cy="39814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B58219-C866-8764-4BDC-90ADF2C2C2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" y="1129404"/>
            <a:ext cx="12193909" cy="572859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2B83E42-BEDB-51F1-B101-74B0F20B2375}"/>
              </a:ext>
            </a:extLst>
          </p:cNvPr>
          <p:cNvSpPr/>
          <p:nvPr/>
        </p:nvSpPr>
        <p:spPr>
          <a:xfrm>
            <a:off x="-12699" y="0"/>
            <a:ext cx="12192000" cy="685063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F6F5F4"/>
              </a:gs>
              <a:gs pos="17000">
                <a:schemeClr val="bg1">
                  <a:alpha val="0"/>
                </a:schemeClr>
              </a:gs>
              <a:gs pos="89000">
                <a:srgbClr val="F9F8F7">
                  <a:alpha val="80000"/>
                </a:srgbClr>
              </a:gs>
              <a:gs pos="85000">
                <a:srgbClr val="FBFAFA">
                  <a:alpha val="60000"/>
                </a:srgbClr>
              </a:gs>
              <a:gs pos="62000">
                <a:srgbClr val="F6F5F3">
                  <a:alpha val="60000"/>
                </a:srgbClr>
              </a:gs>
              <a:gs pos="69000">
                <a:schemeClr val="accent5">
                  <a:lumMod val="20000"/>
                  <a:lumOff val="80000"/>
                  <a:alpha val="20000"/>
                </a:schemeClr>
              </a:gs>
              <a:gs pos="40000">
                <a:schemeClr val="accent5">
                  <a:lumMod val="20000"/>
                  <a:lumOff val="80000"/>
                </a:schemeClr>
              </a:gs>
              <a:gs pos="44000">
                <a:schemeClr val="accent5">
                  <a:lumMod val="20000"/>
                  <a:lumOff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1C6990-6041-3726-9407-07B8CE8D9288}"/>
              </a:ext>
            </a:extLst>
          </p:cNvPr>
          <p:cNvSpPr txBox="1"/>
          <p:nvPr/>
        </p:nvSpPr>
        <p:spPr>
          <a:xfrm>
            <a:off x="7164873" y="5342045"/>
            <a:ext cx="2356726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cs-CZ" sz="1500" dirty="0">
                <a:ea typeface="Typold Condensed" panose="020B0004030204060B03" pitchFamily="34" charset="0"/>
              </a:rPr>
              <a:t>T \ </a:t>
            </a:r>
            <a:r>
              <a:rPr lang="cs-CZ" sz="1500" dirty="0">
                <a:solidFill>
                  <a:schemeClr val="bg2"/>
                </a:solidFill>
                <a:ea typeface="Typold Condensed" panose="020B0004030204060B03" pitchFamily="34" charset="0"/>
              </a:rPr>
              <a:t>+ </a:t>
            </a:r>
            <a:r>
              <a:rPr lang="cs-CZ" sz="1500">
                <a:solidFill>
                  <a:schemeClr val="bg2"/>
                </a:solidFill>
                <a:ea typeface="Typold Condensed" panose="020B0004030204060B03" pitchFamily="34" charset="0"/>
              </a:rPr>
              <a:t>420 603 174 997</a:t>
            </a:r>
            <a:endParaRPr lang="cs-CZ" sz="1500" dirty="0">
              <a:solidFill>
                <a:schemeClr val="bg2"/>
              </a:solidFill>
              <a:ea typeface="Typold Condensed" panose="020B0004030204060B03" pitchFamily="34" charset="0"/>
            </a:endParaRPr>
          </a:p>
          <a:p>
            <a:pPr>
              <a:spcAft>
                <a:spcPts val="200"/>
              </a:spcAft>
            </a:pPr>
            <a:r>
              <a:rPr lang="cs-CZ" sz="1500" dirty="0">
                <a:ea typeface="Typold Condensed" panose="020B0004030204060B03" pitchFamily="34" charset="0"/>
              </a:rPr>
              <a:t>W \ </a:t>
            </a:r>
            <a:r>
              <a:rPr lang="cs-CZ" sz="1500" dirty="0">
                <a:ea typeface="Typold Condensed" panose="020B0004030204060B03" pitchFamily="34" charset="0"/>
                <a:hlinkClick r:id="rId4"/>
              </a:rPr>
              <a:t>portos.cz</a:t>
            </a:r>
            <a:endParaRPr lang="cs-CZ" sz="1500" dirty="0">
              <a:ea typeface="Typold Condensed" panose="020B0004030204060B03" pitchFamily="34" charset="0"/>
            </a:endParaRPr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46F642E1-2624-AE47-5B51-B6BC02FDF3A0}"/>
              </a:ext>
            </a:extLst>
          </p:cNvPr>
          <p:cNvSpPr txBox="1">
            <a:spLocks/>
          </p:cNvSpPr>
          <p:nvPr/>
        </p:nvSpPr>
        <p:spPr>
          <a:xfrm>
            <a:off x="7279224" y="3968017"/>
            <a:ext cx="4874676" cy="8314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>
                <a:latin typeface="Visuelt Pro Light" panose="020B0303040202040104" pitchFamily="34" charset="0"/>
              </a:rPr>
              <a:t>JUDr. Mgr. Barbora Vlachová, Ph.D., LL.M.</a:t>
            </a:r>
          </a:p>
          <a:p>
            <a:r>
              <a:rPr lang="cs-CZ" sz="2000" dirty="0">
                <a:solidFill>
                  <a:schemeClr val="bg2"/>
                </a:solidFill>
                <a:latin typeface="Visuelt Pro Light" panose="020B0303040202040104" pitchFamily="34" charset="0"/>
              </a:rPr>
              <a:t>vlachova@portos.cz</a:t>
            </a:r>
            <a:endParaRPr lang="cs-CZ" sz="2000" dirty="0">
              <a:latin typeface="+mj-lt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196BD79-B1C6-0993-8014-58CCABF42F28}"/>
              </a:ext>
            </a:extLst>
          </p:cNvPr>
          <p:cNvCxnSpPr>
            <a:cxnSpLocks/>
          </p:cNvCxnSpPr>
          <p:nvPr/>
        </p:nvCxnSpPr>
        <p:spPr>
          <a:xfrm flipV="1">
            <a:off x="4839942" y="3452404"/>
            <a:ext cx="1626274" cy="825427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8A2D743-0E03-0BF6-2AC5-3014C576B392}"/>
              </a:ext>
            </a:extLst>
          </p:cNvPr>
          <p:cNvCxnSpPr>
            <a:cxnSpLocks/>
          </p:cNvCxnSpPr>
          <p:nvPr/>
        </p:nvCxnSpPr>
        <p:spPr>
          <a:xfrm flipH="1" flipV="1">
            <a:off x="5614798" y="2062725"/>
            <a:ext cx="594379" cy="1071941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356C267-C2A4-F6A7-EFC2-38EB0C2B3542}"/>
              </a:ext>
            </a:extLst>
          </p:cNvPr>
          <p:cNvSpPr txBox="1"/>
          <p:nvPr/>
        </p:nvSpPr>
        <p:spPr>
          <a:xfrm>
            <a:off x="9716562" y="5343129"/>
            <a:ext cx="2151588" cy="836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pl-PL" sz="1500" dirty="0">
                <a:ea typeface="Typold Condensed" panose="020B0004030204060B03" pitchFamily="34" charset="0"/>
              </a:rPr>
              <a:t>Hvězdova 1716/2b</a:t>
            </a:r>
          </a:p>
          <a:p>
            <a:pPr>
              <a:spcAft>
                <a:spcPts val="200"/>
              </a:spcAft>
            </a:pPr>
            <a:r>
              <a:rPr lang="pl-PL" sz="1500" dirty="0">
                <a:ea typeface="Typold Condensed" panose="020B0004030204060B03" pitchFamily="34" charset="0"/>
              </a:rPr>
              <a:t>140 00 Prague 4</a:t>
            </a:r>
          </a:p>
          <a:p>
            <a:pPr>
              <a:spcAft>
                <a:spcPts val="200"/>
              </a:spcAft>
            </a:pPr>
            <a:r>
              <a:rPr lang="pl-PL" sz="1500" dirty="0">
                <a:ea typeface="Typold Condensed" panose="020B0004030204060B03" pitchFamily="34" charset="0"/>
              </a:rPr>
              <a:t>Czech Republic</a:t>
            </a:r>
            <a:endParaRPr lang="cs-CZ" sz="1500" dirty="0">
              <a:ea typeface="Typold Condensed" panose="020B0004030204060B03" pitchFamily="34" charset="0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D199DC7-DF34-D8D4-73F6-FD9A11ED58DD}"/>
              </a:ext>
            </a:extLst>
          </p:cNvPr>
          <p:cNvCxnSpPr>
            <a:cxnSpLocks/>
          </p:cNvCxnSpPr>
          <p:nvPr/>
        </p:nvCxnSpPr>
        <p:spPr>
          <a:xfrm flipV="1">
            <a:off x="10264329" y="-876117"/>
            <a:ext cx="680246" cy="793564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47B5273-C4E9-7F05-0B14-EC82AB1E2AB5}"/>
              </a:ext>
            </a:extLst>
          </p:cNvPr>
          <p:cNvCxnSpPr>
            <a:cxnSpLocks/>
          </p:cNvCxnSpPr>
          <p:nvPr/>
        </p:nvCxnSpPr>
        <p:spPr>
          <a:xfrm flipH="1" flipV="1">
            <a:off x="4184471" y="-1337950"/>
            <a:ext cx="1817858" cy="126481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4E6B4C7-6F7D-2AA7-50BB-3FE07FE3383D}"/>
              </a:ext>
            </a:extLst>
          </p:cNvPr>
          <p:cNvCxnSpPr>
            <a:cxnSpLocks/>
          </p:cNvCxnSpPr>
          <p:nvPr/>
        </p:nvCxnSpPr>
        <p:spPr>
          <a:xfrm>
            <a:off x="-5972175" y="2147519"/>
            <a:ext cx="5576414" cy="94213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D97B513-543F-1C32-CB23-33FC6F12461A}"/>
              </a:ext>
            </a:extLst>
          </p:cNvPr>
          <p:cNvCxnSpPr>
            <a:cxnSpLocks/>
          </p:cNvCxnSpPr>
          <p:nvPr/>
        </p:nvCxnSpPr>
        <p:spPr>
          <a:xfrm flipH="1" flipV="1">
            <a:off x="-1196778" y="4465095"/>
            <a:ext cx="1148955" cy="63043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EE5BB550-9D5E-79B6-6CB4-0B1CE8278E35}"/>
              </a:ext>
            </a:extLst>
          </p:cNvPr>
          <p:cNvSpPr txBox="1">
            <a:spLocks/>
          </p:cNvSpPr>
          <p:nvPr/>
        </p:nvSpPr>
        <p:spPr>
          <a:xfrm>
            <a:off x="7279224" y="3524250"/>
            <a:ext cx="4479389" cy="3278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Kontakt</a:t>
            </a:r>
            <a:endParaRPr lang="cs-CZ" sz="2800" b="1" dirty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C4D5D7-03FE-8192-3E3E-53687CE76115}"/>
              </a:ext>
            </a:extLst>
          </p:cNvPr>
          <p:cNvSpPr/>
          <p:nvPr/>
        </p:nvSpPr>
        <p:spPr>
          <a:xfrm>
            <a:off x="12699" y="6349"/>
            <a:ext cx="6317281" cy="2787023"/>
          </a:xfrm>
          <a:prstGeom prst="rect">
            <a:avLst/>
          </a:prstGeom>
          <a:gradFill>
            <a:gsLst>
              <a:gs pos="49000">
                <a:schemeClr val="bg1">
                  <a:alpha val="0"/>
                </a:schemeClr>
              </a:gs>
              <a:gs pos="100000">
                <a:schemeClr val="bg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48737F23-8667-A8DD-AFBB-155BC8CCFE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1522" y="681839"/>
            <a:ext cx="5852166" cy="89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37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3333E-6 L 2.08333E-6 0.05695 " pathEditMode="relative" rAng="0" ptsTypes="AA">
                                      <p:cBhvr>
                                        <p:cTn id="9" dur="1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47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0" presetClass="path" presetSubtype="0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0.00222 -0.00509 L 0.15612 0.19051 " pathEditMode="relative" rAng="0" ptsTypes="AA">
                                      <p:cBhvr>
                                        <p:cTn id="17" dur="3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979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.00156 -0.00509 L -0.07708 0.16343 " pathEditMode="relative" rAng="0" ptsTypes="AA">
                                      <p:cBhvr>
                                        <p:cTn id="19" dur="3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32" y="842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0.00755 -0.0037 L 0.45534 0.13125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51" y="6736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143 0.00115 L -0.18034 0.16319 " pathEditMode="relative" rAng="0" ptsTypes="AA">
                                      <p:cBhvr>
                                        <p:cTn id="23" dur="2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89" y="810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decel="10000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animMotion origin="layout" path="M 1.66667E-6 -7.40741E-7 L 0.15781 0.15486 " pathEditMode="relative" rAng="0" ptsTypes="AA">
                                      <p:cBhvr>
                                        <p:cTn id="25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91" y="7731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decel="10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3.125E-6 4.81481E-6 L 0.06836 0.22384 " pathEditMode="relative" rAng="0" ptsTypes="AA">
                                      <p:cBhvr>
                                        <p:cTn id="27" dur="2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5" y="11181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decel="100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026 -0.17616 L 8.33333E-7 -1.48148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879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1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0" presetClass="path" presetSubtype="0" decel="100000" fill="hold" grpId="2" nodeType="withEffect">
                                  <p:stCondLst>
                                    <p:cond delay="3250"/>
                                  </p:stCondLst>
                                  <p:childTnLst>
                                    <p:animMotion origin="layout" path="M -0.00377 0.3081 L 5E-6 -3.7037E-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-15417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decel="100000" fill="hold" grpId="2" nodeType="withEffect">
                                  <p:stCondLst>
                                    <p:cond delay="3750"/>
                                  </p:stCondLst>
                                  <p:childTnLst>
                                    <p:animMotion origin="layout" path="M -0.00143 0.29422 L -4.79167E-6 -4.81481E-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4722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grpId="2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.00078 0.26967 L 0.00078 0.00069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1"/>
      <p:bldP spid="40" grpId="2"/>
      <p:bldP spid="44" grpId="1"/>
      <p:bldP spid="44" grpId="2"/>
      <p:bldP spid="11" grpId="1"/>
      <p:bldP spid="11" grpId="2"/>
      <p:bldP spid="2" grpId="1"/>
      <p:bldP spid="2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1200"/>
          </a:p>
        </p:txBody>
      </p:sp>
      <p:grpSp>
        <p:nvGrpSpPr>
          <p:cNvPr id="4" name="Group 4"/>
          <p:cNvGrpSpPr/>
          <p:nvPr/>
        </p:nvGrpSpPr>
        <p:grpSpPr>
          <a:xfrm>
            <a:off x="2108199" y="2643758"/>
            <a:ext cx="5909292" cy="1171734"/>
            <a:chOff x="0" y="0"/>
            <a:chExt cx="2735873" cy="5424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DĚKUJEME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141354" y="5411851"/>
            <a:ext cx="5909292" cy="616437"/>
            <a:chOff x="0" y="0"/>
            <a:chExt cx="2735873" cy="2853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WWW.KONGRESPRAVNIPROSTOR.CZ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  <p:sp>
        <p:nvSpPr>
          <p:cNvPr id="11" name="Freeform 11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3716BD-B7F0-C241-E168-498DC3DCF3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90"/>
          <a:stretch/>
        </p:blipFill>
        <p:spPr>
          <a:xfrm>
            <a:off x="-7672" y="0"/>
            <a:ext cx="12199672" cy="6865950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71CF4A84-7312-FB99-92DC-9E6A258CE783}"/>
              </a:ext>
            </a:extLst>
          </p:cNvPr>
          <p:cNvSpPr txBox="1">
            <a:spLocks/>
          </p:cNvSpPr>
          <p:nvPr/>
        </p:nvSpPr>
        <p:spPr>
          <a:xfrm>
            <a:off x="1660235" y="5484302"/>
            <a:ext cx="5835176" cy="32230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cs-CZ" sz="2400" dirty="0">
                <a:solidFill>
                  <a:schemeClr val="tx1"/>
                </a:solidFill>
                <a:latin typeface="+mj-lt"/>
              </a:rPr>
              <a:t>JUDr. Mgr. Barbora Vlachová, Ph.D., LL.M. 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32D3575-0259-628E-017A-849A1A3992F1}"/>
              </a:ext>
            </a:extLst>
          </p:cNvPr>
          <p:cNvSpPr txBox="1">
            <a:spLocks/>
          </p:cNvSpPr>
          <p:nvPr/>
        </p:nvSpPr>
        <p:spPr>
          <a:xfrm>
            <a:off x="1399032" y="1575180"/>
            <a:ext cx="7818119" cy="133378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4400" b="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Strategie České advokátní komory pro umělou inteligenci</a:t>
            </a:r>
            <a:endParaRPr lang="cs-CZ" sz="4800" b="0" dirty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8695AEB-FDD1-C39F-2A41-8FFEA037A745}"/>
              </a:ext>
            </a:extLst>
          </p:cNvPr>
          <p:cNvSpPr txBox="1">
            <a:spLocks/>
          </p:cNvSpPr>
          <p:nvPr/>
        </p:nvSpPr>
        <p:spPr>
          <a:xfrm>
            <a:off x="9959523" y="576442"/>
            <a:ext cx="1564821" cy="6584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cs-CZ" sz="1600" b="0" dirty="0">
                <a:solidFill>
                  <a:schemeClr val="bg2"/>
                </a:solidFill>
                <a:latin typeface="+mj-lt"/>
              </a:rPr>
              <a:t>\</a:t>
            </a:r>
            <a:r>
              <a:rPr lang="cs-CZ" sz="1600" b="0" dirty="0">
                <a:solidFill>
                  <a:schemeClr val="tx1"/>
                </a:solidFill>
                <a:latin typeface="BC Falster Grotesk LM" panose="02000503040000020003" pitchFamily="50" charset="-18"/>
              </a:rPr>
              <a:t> </a:t>
            </a:r>
            <a:r>
              <a:rPr lang="cs-CZ" sz="1600" dirty="0">
                <a:latin typeface="BC Falster Grotesk LM" panose="02000503040000020003" pitchFamily="50" charset="-18"/>
              </a:rPr>
              <a:t>29.4</a:t>
            </a:r>
            <a:r>
              <a:rPr lang="cs-CZ" sz="1600" b="0" dirty="0">
                <a:solidFill>
                  <a:schemeClr val="tx1"/>
                </a:solidFill>
                <a:latin typeface="BC Falster Grotesk LM" panose="02000503040000020003" pitchFamily="50" charset="-18"/>
              </a:rPr>
              <a:t>.2026 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cs-CZ" sz="1600" b="0" dirty="0">
                <a:solidFill>
                  <a:schemeClr val="bg2"/>
                </a:solidFill>
                <a:latin typeface="+mj-lt"/>
              </a:rPr>
              <a:t>\</a:t>
            </a:r>
            <a:r>
              <a:rPr lang="cs-CZ" sz="1600" b="0" dirty="0">
                <a:solidFill>
                  <a:schemeClr val="tx1"/>
                </a:solidFill>
                <a:latin typeface="BC Falster Grotesk LM" panose="02000503040000020003" pitchFamily="50" charset="-18"/>
              </a:rPr>
              <a:t> Praha 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5DAC5CB9-4E5B-6296-CBEC-04113196040F}"/>
              </a:ext>
            </a:extLst>
          </p:cNvPr>
          <p:cNvSpPr txBox="1">
            <a:spLocks/>
          </p:cNvSpPr>
          <p:nvPr/>
        </p:nvSpPr>
        <p:spPr>
          <a:xfrm>
            <a:off x="1281553" y="5466598"/>
            <a:ext cx="242447" cy="32230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cs-CZ" sz="2400" dirty="0">
                <a:solidFill>
                  <a:schemeClr val="bg2"/>
                </a:solidFill>
                <a:latin typeface="+mj-lt"/>
              </a:rPr>
              <a:t>\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5B0FC23-B397-6BB8-440C-C0F46809AAB1}"/>
              </a:ext>
            </a:extLst>
          </p:cNvPr>
          <p:cNvCxnSpPr>
            <a:cxnSpLocks/>
          </p:cNvCxnSpPr>
          <p:nvPr/>
        </p:nvCxnSpPr>
        <p:spPr>
          <a:xfrm flipV="1">
            <a:off x="-1790700" y="1538453"/>
            <a:ext cx="1482829" cy="1579609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0D2BF1-FEC2-0A5A-C630-7C54CBA679D3}"/>
              </a:ext>
            </a:extLst>
          </p:cNvPr>
          <p:cNvCxnSpPr>
            <a:cxnSpLocks/>
          </p:cNvCxnSpPr>
          <p:nvPr/>
        </p:nvCxnSpPr>
        <p:spPr>
          <a:xfrm flipV="1">
            <a:off x="12241135" y="640291"/>
            <a:ext cx="680246" cy="793564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DFBFCC-4457-D21D-EAE3-381F42F17C16}"/>
              </a:ext>
            </a:extLst>
          </p:cNvPr>
          <p:cNvCxnSpPr>
            <a:cxnSpLocks/>
          </p:cNvCxnSpPr>
          <p:nvPr/>
        </p:nvCxnSpPr>
        <p:spPr>
          <a:xfrm>
            <a:off x="12817631" y="5171429"/>
            <a:ext cx="2823827" cy="1270354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B1EC3DC5-3B8B-484D-6EE7-187EF2A500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183" y="4751020"/>
            <a:ext cx="2410161" cy="1133633"/>
          </a:xfrm>
          <a:prstGeom prst="rect">
            <a:avLst/>
          </a:prstGeom>
        </p:spPr>
      </p:pic>
      <p:cxnSp>
        <p:nvCxnSpPr>
          <p:cNvPr id="14" name="Straight Connector 9">
            <a:extLst>
              <a:ext uri="{FF2B5EF4-FFF2-40B4-BE49-F238E27FC236}">
                <a16:creationId xmlns:a16="http://schemas.microsoft.com/office/drawing/2014/main" id="{7CE082C6-256E-4146-B739-AB0D2CA5916C}"/>
              </a:ext>
            </a:extLst>
          </p:cNvPr>
          <p:cNvCxnSpPr>
            <a:cxnSpLocks/>
          </p:cNvCxnSpPr>
          <p:nvPr/>
        </p:nvCxnSpPr>
        <p:spPr>
          <a:xfrm flipH="1" flipV="1">
            <a:off x="5608136" y="-1717147"/>
            <a:ext cx="1944856" cy="1509384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>
            <a:extLst>
              <a:ext uri="{FF2B5EF4-FFF2-40B4-BE49-F238E27FC236}">
                <a16:creationId xmlns:a16="http://schemas.microsoft.com/office/drawing/2014/main" id="{29BFE4F6-A41B-4510-86C1-72A96358EDCA}"/>
              </a:ext>
            </a:extLst>
          </p:cNvPr>
          <p:cNvSpPr txBox="1"/>
          <p:nvPr/>
        </p:nvSpPr>
        <p:spPr>
          <a:xfrm>
            <a:off x="1327624" y="3949037"/>
            <a:ext cx="10383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bg2"/>
                </a:solidFill>
              </a:rPr>
              <a:t>Právní prostor 2026</a:t>
            </a:r>
          </a:p>
        </p:txBody>
      </p:sp>
    </p:spTree>
    <p:extLst>
      <p:ext uri="{BB962C8B-B14F-4D97-AF65-F5344CB8AC3E}">
        <p14:creationId xmlns:p14="http://schemas.microsoft.com/office/powerpoint/2010/main" val="422731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7 0.00232 L 0.10117 -0.194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82" y="-986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287 -0.00116 L -0.07474 0.1553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80" y="782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95833E-6 0.00047 L -0.33438 -0.2675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19" y="-1340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4" presetClass="path" presetSubtype="0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1.25E-6 -1.11111E-6 L -1.25E-6 -0.25 " pathEditMode="relative" rAng="0" ptsTypes="AA">
                                      <p:cBhvr>
                                        <p:cTn id="15" dur="20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path" presetSubtype="0" decel="10000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-3.95833E-6 -7.40741E-7 L -3.95833E-6 0.25 " pathEditMode="relative" rAng="0" ptsTypes="AA">
                                      <p:cBhvr>
                                        <p:cTn id="23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decel="10000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4.79167E-6 -7.40741E-7 L 4.79167E-6 0.25 " pathEditMode="relative" rAng="0" ptsTypes="AA">
                                      <p:cBhvr>
                                        <p:cTn id="25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143 -0.00555 L 0.1767 0.24861 " pathEditMode="relative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7" grpId="1"/>
      <p:bldP spid="20" grpId="0"/>
      <p:bldP spid="2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4">
            <a:extLst>
              <a:ext uri="{FF2B5EF4-FFF2-40B4-BE49-F238E27FC236}">
                <a16:creationId xmlns:a16="http://schemas.microsoft.com/office/drawing/2014/main" id="{36D06D43-A5E3-726C-D7A6-5B6733705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25DAEF0F-A559-A125-CDE7-3D8BB8782640}"/>
              </a:ext>
            </a:extLst>
          </p:cNvPr>
          <p:cNvSpPr txBox="1">
            <a:spLocks/>
          </p:cNvSpPr>
          <p:nvPr/>
        </p:nvSpPr>
        <p:spPr>
          <a:xfrm>
            <a:off x="1921407" y="914495"/>
            <a:ext cx="9136737" cy="32400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ea typeface="Typold Condensed" panose="020B0004030204060B03" pitchFamily="34" charset="0"/>
              </a:rPr>
              <a:t>Představení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303FA68E-6520-2FE8-21C1-F98134AA02D0}"/>
              </a:ext>
            </a:extLst>
          </p:cNvPr>
          <p:cNvSpPr txBox="1">
            <a:spLocks/>
          </p:cNvSpPr>
          <p:nvPr/>
        </p:nvSpPr>
        <p:spPr>
          <a:xfrm>
            <a:off x="825673" y="914494"/>
            <a:ext cx="1095734" cy="397161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chemeClr val="bg2"/>
                </a:solidFill>
                <a:latin typeface="+mj-lt"/>
              </a:rPr>
              <a:t>\ </a:t>
            </a:r>
            <a:r>
              <a:rPr lang="cs-CZ" sz="3200" dirty="0"/>
              <a:t>01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F7FEB1-79FB-8AE3-A966-3EEA8441F6B0}"/>
              </a:ext>
            </a:extLst>
          </p:cNvPr>
          <p:cNvGrpSpPr/>
          <p:nvPr/>
        </p:nvGrpSpPr>
        <p:grpSpPr>
          <a:xfrm>
            <a:off x="8316913" y="433928"/>
            <a:ext cx="3377284" cy="407406"/>
            <a:chOff x="7929563" y="880340"/>
            <a:chExt cx="3377284" cy="407406"/>
          </a:xfrm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A8478CF7-C5CD-F85F-3234-9A95A67C08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15450" y="880340"/>
              <a:ext cx="1991397" cy="377201"/>
            </a:xfrm>
            <a:prstGeom prst="rect">
              <a:avLst/>
            </a:prstGeom>
          </p:spPr>
        </p:pic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EAD6222E-D051-A2AA-15C4-1C0B45BBA4B7}"/>
                </a:ext>
              </a:extLst>
            </p:cNvPr>
            <p:cNvSpPr txBox="1">
              <a:spLocks/>
            </p:cNvSpPr>
            <p:nvPr/>
          </p:nvSpPr>
          <p:spPr>
            <a:xfrm>
              <a:off x="7929563" y="933471"/>
              <a:ext cx="1204724" cy="354275"/>
            </a:xfrm>
            <a:prstGeom prst="rect">
              <a:avLst/>
            </a:prstGeom>
          </p:spPr>
          <p:txBody>
            <a:bodyPr lIns="0" tIns="0" rIns="0" bIns="0"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cs-CZ" sz="1200" dirty="0">
                  <a:solidFill>
                    <a:schemeClr val="bg2"/>
                  </a:solidFill>
                </a:rPr>
                <a:t>Strategic </a:t>
              </a:r>
              <a:br>
                <a:rPr lang="cs-CZ" sz="1200" dirty="0">
                  <a:solidFill>
                    <a:schemeClr val="bg2"/>
                  </a:solidFill>
                </a:rPr>
              </a:br>
              <a:r>
                <a:rPr lang="cs-CZ" sz="1200" dirty="0">
                  <a:solidFill>
                    <a:schemeClr val="bg2"/>
                  </a:solidFill>
                </a:rPr>
                <a:t>Legal Advisory</a:t>
              </a: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38E7AFE-507F-702A-3DA7-83B96B10FCE4}"/>
              </a:ext>
            </a:extLst>
          </p:cNvPr>
          <p:cNvCxnSpPr>
            <a:cxnSpLocks/>
          </p:cNvCxnSpPr>
          <p:nvPr/>
        </p:nvCxnSpPr>
        <p:spPr>
          <a:xfrm flipH="1" flipV="1">
            <a:off x="11529806" y="1749218"/>
            <a:ext cx="662194" cy="139141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22DE57-5E3C-3067-24D8-F821F675E8C1}"/>
              </a:ext>
            </a:extLst>
          </p:cNvPr>
          <p:cNvCxnSpPr>
            <a:cxnSpLocks/>
          </p:cNvCxnSpPr>
          <p:nvPr/>
        </p:nvCxnSpPr>
        <p:spPr>
          <a:xfrm flipV="1">
            <a:off x="6625809" y="-25683"/>
            <a:ext cx="1990940" cy="584392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D8D5F98-EEB2-1974-3247-95F3EE7C6D94}"/>
              </a:ext>
            </a:extLst>
          </p:cNvPr>
          <p:cNvCxnSpPr>
            <a:cxnSpLocks/>
          </p:cNvCxnSpPr>
          <p:nvPr/>
        </p:nvCxnSpPr>
        <p:spPr>
          <a:xfrm flipV="1">
            <a:off x="0" y="4740648"/>
            <a:ext cx="462814" cy="144334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E73D130-54DE-C4C8-B28A-95BCDE5493EA}"/>
              </a:ext>
            </a:extLst>
          </p:cNvPr>
          <p:cNvCxnSpPr>
            <a:cxnSpLocks/>
          </p:cNvCxnSpPr>
          <p:nvPr/>
        </p:nvCxnSpPr>
        <p:spPr>
          <a:xfrm flipV="1">
            <a:off x="570126" y="-25683"/>
            <a:ext cx="410914" cy="465853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A2FC75A0-660C-CD3B-7E69-44F874D39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3844" y="6465760"/>
            <a:ext cx="364331" cy="216000"/>
          </a:xfrm>
        </p:spPr>
        <p:txBody>
          <a:bodyPr anchor="ctr"/>
          <a:lstStyle/>
          <a:p>
            <a:fld id="{1AD9CD6A-4E4F-450F-92D1-F939465BA3E8}" type="slidenum">
              <a:rPr lang="cs-CZ" sz="1100" b="1" smtClean="0">
                <a:solidFill>
                  <a:schemeClr val="accent5">
                    <a:lumMod val="50000"/>
                  </a:schemeClr>
                </a:solidFill>
                <a:ea typeface="Typold" panose="020B0004030204060B03" pitchFamily="34" charset="-18"/>
              </a:rPr>
              <a:pPr/>
              <a:t>3</a:t>
            </a:fld>
            <a:endParaRPr lang="cs-CZ" sz="1100" b="1" dirty="0">
              <a:solidFill>
                <a:schemeClr val="accent5">
                  <a:lumMod val="50000"/>
                </a:schemeClr>
              </a:solidFill>
              <a:ea typeface="Typold" panose="020B0004030204060B03" pitchFamily="34" charset="-18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CC5DED2-8EA3-4758-A3A0-2267F7B20DFC}"/>
              </a:ext>
            </a:extLst>
          </p:cNvPr>
          <p:cNvSpPr txBox="1"/>
          <p:nvPr/>
        </p:nvSpPr>
        <p:spPr>
          <a:xfrm>
            <a:off x="825673" y="1667441"/>
            <a:ext cx="7791077" cy="5997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b="1" dirty="0">
                <a:ea typeface="Typold Condensed" panose="020B0004030204060B03" pitchFamily="34" charset="0"/>
              </a:rPr>
              <a:t>Členka představenstva ČAK (Moderní advokacie)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b="1" dirty="0">
                <a:ea typeface="Typold Condensed" panose="020B0004030204060B03" pitchFamily="34" charset="0"/>
              </a:rPr>
              <a:t>Předsedkyně sekce ČAK pro umělou inteligenci a nové technologie 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b="1" dirty="0">
                <a:ea typeface="Typold Condensed" panose="020B0004030204060B03" pitchFamily="34" charset="0"/>
              </a:rPr>
              <a:t>Vedoucí advokátka v advokátní kanceláři PORTOS 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Ředitelka v Radě ředitelů České pobočky AFCEA (</a:t>
            </a:r>
            <a:r>
              <a:rPr lang="cs-CZ" dirty="0" err="1">
                <a:ea typeface="Typold Condensed" panose="020B0004030204060B03" pitchFamily="34" charset="0"/>
              </a:rPr>
              <a:t>Armed</a:t>
            </a:r>
            <a:r>
              <a:rPr lang="cs-CZ" dirty="0">
                <a:ea typeface="Typold Condensed" panose="020B0004030204060B03" pitchFamily="34" charset="0"/>
              </a:rPr>
              <a:t> </a:t>
            </a:r>
            <a:r>
              <a:rPr lang="cs-CZ" dirty="0" err="1">
                <a:ea typeface="Typold Condensed" panose="020B0004030204060B03" pitchFamily="34" charset="0"/>
              </a:rPr>
              <a:t>Forces</a:t>
            </a:r>
            <a:r>
              <a:rPr lang="cs-CZ" dirty="0">
                <a:ea typeface="Typold Condensed" panose="020B0004030204060B03" pitchFamily="34" charset="0"/>
              </a:rPr>
              <a:t> Communications and Electronics </a:t>
            </a:r>
            <a:r>
              <a:rPr lang="cs-CZ" dirty="0" err="1">
                <a:ea typeface="Typold Condensed" panose="020B0004030204060B03" pitchFamily="34" charset="0"/>
              </a:rPr>
              <a:t>Association</a:t>
            </a:r>
            <a:r>
              <a:rPr lang="cs-CZ" dirty="0">
                <a:ea typeface="Typold Condensed" panose="020B0004030204060B03" pitchFamily="34" charset="0"/>
              </a:rPr>
              <a:t>)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Vyučující na Policejní akademii České republiky v Praze a Vysoké škole ekonomie e managementu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Autorka řady odborných publikací a komentářové literatury (např. zákon o kybernetické bezpečnosti, zákon o elektronických komunikacích)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endParaRPr lang="cs-CZ" dirty="0">
              <a:ea typeface="Typold Condensed" panose="020B0004030204060B03" pitchFamily="34" charset="0"/>
            </a:endParaRPr>
          </a:p>
          <a:p>
            <a:pPr indent="-284400" algn="just">
              <a:lnSpc>
                <a:spcPct val="150000"/>
              </a:lnSpc>
              <a:spcAft>
                <a:spcPts val="600"/>
              </a:spcAft>
            </a:pPr>
            <a:endParaRPr lang="cs-CZ" u="sng" dirty="0">
              <a:solidFill>
                <a:schemeClr val="bg2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6B0F2D5-0535-60F0-C159-D3A5011D7F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8" y="1704705"/>
            <a:ext cx="2751938" cy="38927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6128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4">
            <a:extLst>
              <a:ext uri="{FF2B5EF4-FFF2-40B4-BE49-F238E27FC236}">
                <a16:creationId xmlns:a16="http://schemas.microsoft.com/office/drawing/2014/main" id="{36D06D43-A5E3-726C-D7A6-5B6733705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25DAEF0F-A559-A125-CDE7-3D8BB8782640}"/>
              </a:ext>
            </a:extLst>
          </p:cNvPr>
          <p:cNvSpPr txBox="1">
            <a:spLocks/>
          </p:cNvSpPr>
          <p:nvPr/>
        </p:nvSpPr>
        <p:spPr>
          <a:xfrm>
            <a:off x="1921407" y="914495"/>
            <a:ext cx="9136737" cy="32400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ea typeface="Typold Condensed" panose="020B0004030204060B03" pitchFamily="34" charset="0"/>
              </a:rPr>
              <a:t>Sekce pro umělou inteligenci a nové technologie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303FA68E-6520-2FE8-21C1-F98134AA02D0}"/>
              </a:ext>
            </a:extLst>
          </p:cNvPr>
          <p:cNvSpPr txBox="1">
            <a:spLocks/>
          </p:cNvSpPr>
          <p:nvPr/>
        </p:nvSpPr>
        <p:spPr>
          <a:xfrm>
            <a:off x="825672" y="914495"/>
            <a:ext cx="945977" cy="465852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chemeClr val="bg2"/>
                </a:solidFill>
                <a:latin typeface="+mj-lt"/>
              </a:rPr>
              <a:t>\ </a:t>
            </a:r>
            <a:r>
              <a:rPr lang="cs-CZ" sz="3200" dirty="0"/>
              <a:t>01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F7FEB1-79FB-8AE3-A966-3EEA8441F6B0}"/>
              </a:ext>
            </a:extLst>
          </p:cNvPr>
          <p:cNvGrpSpPr/>
          <p:nvPr/>
        </p:nvGrpSpPr>
        <p:grpSpPr>
          <a:xfrm>
            <a:off x="8316913" y="433928"/>
            <a:ext cx="3377284" cy="407406"/>
            <a:chOff x="7929563" y="880340"/>
            <a:chExt cx="3377284" cy="407406"/>
          </a:xfrm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A8478CF7-C5CD-F85F-3234-9A95A67C08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15450" y="880340"/>
              <a:ext cx="1991397" cy="377201"/>
            </a:xfrm>
            <a:prstGeom prst="rect">
              <a:avLst/>
            </a:prstGeom>
          </p:spPr>
        </p:pic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EAD6222E-D051-A2AA-15C4-1C0B45BBA4B7}"/>
                </a:ext>
              </a:extLst>
            </p:cNvPr>
            <p:cNvSpPr txBox="1">
              <a:spLocks/>
            </p:cNvSpPr>
            <p:nvPr/>
          </p:nvSpPr>
          <p:spPr>
            <a:xfrm>
              <a:off x="7929563" y="933471"/>
              <a:ext cx="1204724" cy="354275"/>
            </a:xfrm>
            <a:prstGeom prst="rect">
              <a:avLst/>
            </a:prstGeom>
          </p:spPr>
          <p:txBody>
            <a:bodyPr lIns="0" tIns="0" rIns="0" bIns="0"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cs-CZ" sz="1200" dirty="0">
                  <a:solidFill>
                    <a:schemeClr val="bg2"/>
                  </a:solidFill>
                </a:rPr>
                <a:t>Strategic </a:t>
              </a:r>
              <a:br>
                <a:rPr lang="cs-CZ" sz="1200" dirty="0">
                  <a:solidFill>
                    <a:schemeClr val="bg2"/>
                  </a:solidFill>
                </a:rPr>
              </a:br>
              <a:r>
                <a:rPr lang="cs-CZ" sz="1200" dirty="0">
                  <a:solidFill>
                    <a:schemeClr val="bg2"/>
                  </a:solidFill>
                </a:rPr>
                <a:t>Legal Advisory</a:t>
              </a: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38E7AFE-507F-702A-3DA7-83B96B10FCE4}"/>
              </a:ext>
            </a:extLst>
          </p:cNvPr>
          <p:cNvCxnSpPr>
            <a:cxnSpLocks/>
          </p:cNvCxnSpPr>
          <p:nvPr/>
        </p:nvCxnSpPr>
        <p:spPr>
          <a:xfrm flipH="1" flipV="1">
            <a:off x="11529806" y="1749218"/>
            <a:ext cx="662194" cy="139141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22DE57-5E3C-3067-24D8-F821F675E8C1}"/>
              </a:ext>
            </a:extLst>
          </p:cNvPr>
          <p:cNvCxnSpPr>
            <a:cxnSpLocks/>
          </p:cNvCxnSpPr>
          <p:nvPr/>
        </p:nvCxnSpPr>
        <p:spPr>
          <a:xfrm flipV="1">
            <a:off x="6625809" y="-25683"/>
            <a:ext cx="1990940" cy="584392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D8D5F98-EEB2-1974-3247-95F3EE7C6D94}"/>
              </a:ext>
            </a:extLst>
          </p:cNvPr>
          <p:cNvCxnSpPr>
            <a:cxnSpLocks/>
          </p:cNvCxnSpPr>
          <p:nvPr/>
        </p:nvCxnSpPr>
        <p:spPr>
          <a:xfrm flipV="1">
            <a:off x="0" y="4740648"/>
            <a:ext cx="462814" cy="144334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E73D130-54DE-C4C8-B28A-95BCDE5493EA}"/>
              </a:ext>
            </a:extLst>
          </p:cNvPr>
          <p:cNvCxnSpPr>
            <a:cxnSpLocks/>
          </p:cNvCxnSpPr>
          <p:nvPr/>
        </p:nvCxnSpPr>
        <p:spPr>
          <a:xfrm flipV="1">
            <a:off x="570126" y="-25683"/>
            <a:ext cx="410914" cy="465853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A2FC75A0-660C-CD3B-7E69-44F874D39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3844" y="6465760"/>
            <a:ext cx="364331" cy="216000"/>
          </a:xfrm>
        </p:spPr>
        <p:txBody>
          <a:bodyPr anchor="ctr"/>
          <a:lstStyle/>
          <a:p>
            <a:fld id="{1AD9CD6A-4E4F-450F-92D1-F939465BA3E8}" type="slidenum">
              <a:rPr lang="cs-CZ" sz="1100" b="1" smtClean="0">
                <a:solidFill>
                  <a:schemeClr val="accent5">
                    <a:lumMod val="50000"/>
                  </a:schemeClr>
                </a:solidFill>
                <a:ea typeface="Typold" panose="020B0004030204060B03" pitchFamily="34" charset="-18"/>
              </a:rPr>
              <a:pPr/>
              <a:t>4</a:t>
            </a:fld>
            <a:endParaRPr lang="cs-CZ" sz="1100" b="1" dirty="0">
              <a:solidFill>
                <a:schemeClr val="accent5">
                  <a:lumMod val="50000"/>
                </a:schemeClr>
              </a:solidFill>
              <a:ea typeface="Typold" panose="020B0004030204060B03" pitchFamily="34" charset="-18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CC5DED2-8EA3-4758-A3A0-2267F7B20DFC}"/>
              </a:ext>
            </a:extLst>
          </p:cNvPr>
          <p:cNvSpPr txBox="1"/>
          <p:nvPr/>
        </p:nvSpPr>
        <p:spPr>
          <a:xfrm>
            <a:off x="825673" y="1850473"/>
            <a:ext cx="10642101" cy="425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b="1" u="sng" dirty="0">
                <a:ea typeface="Typold Condensed" panose="020B0004030204060B03" pitchFamily="34" charset="0"/>
              </a:rPr>
              <a:t>Odborná platforma ČAK pro oblast umělé inteligence, digitalizace a nových technologií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b="1" u="sng" dirty="0">
                <a:ea typeface="Typold Condensed" panose="020B0004030204060B03" pitchFamily="34" charset="0"/>
              </a:rPr>
              <a:t>Nástupce sekce ČAK pro IT a GDPR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b="1" u="sng" dirty="0">
                <a:ea typeface="Typold Condensed" panose="020B0004030204060B03" pitchFamily="34" charset="0"/>
              </a:rPr>
              <a:t>Cca 20 členů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Cílem sekce je poskytovat advokátům metodickou podporu v technologických otázkách umělé inteligence či jiných nových technologií 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Sekce se v základu zaměřuje zejména na praktické otázky využívání umělé inteligence  v každodenní advokátní praxi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Propojení metodické, vzdělávací a mezinárodní agendy ČAK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endParaRPr lang="cs-CZ" dirty="0">
              <a:ea typeface="Typold Condensed" panose="020B0004030204060B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73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4">
            <a:extLst>
              <a:ext uri="{FF2B5EF4-FFF2-40B4-BE49-F238E27FC236}">
                <a16:creationId xmlns:a16="http://schemas.microsoft.com/office/drawing/2014/main" id="{36D06D43-A5E3-726C-D7A6-5B6733705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25DAEF0F-A559-A125-CDE7-3D8BB8782640}"/>
              </a:ext>
            </a:extLst>
          </p:cNvPr>
          <p:cNvSpPr txBox="1">
            <a:spLocks/>
          </p:cNvSpPr>
          <p:nvPr/>
        </p:nvSpPr>
        <p:spPr>
          <a:xfrm>
            <a:off x="1921407" y="914495"/>
            <a:ext cx="8649057" cy="32400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ea typeface="Typold Condensed" panose="020B0004030204060B03" pitchFamily="34" charset="0"/>
              </a:rPr>
              <a:t>Sekce pro umělou inteligenci a nové technologie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303FA68E-6520-2FE8-21C1-F98134AA02D0}"/>
              </a:ext>
            </a:extLst>
          </p:cNvPr>
          <p:cNvSpPr txBox="1">
            <a:spLocks/>
          </p:cNvSpPr>
          <p:nvPr/>
        </p:nvSpPr>
        <p:spPr>
          <a:xfrm>
            <a:off x="825672" y="914495"/>
            <a:ext cx="945977" cy="465852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chemeClr val="bg2"/>
                </a:solidFill>
                <a:latin typeface="+mj-lt"/>
              </a:rPr>
              <a:t>\ </a:t>
            </a:r>
            <a:r>
              <a:rPr lang="cs-CZ" sz="3200" dirty="0"/>
              <a:t>01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F7FEB1-79FB-8AE3-A966-3EEA8441F6B0}"/>
              </a:ext>
            </a:extLst>
          </p:cNvPr>
          <p:cNvGrpSpPr/>
          <p:nvPr/>
        </p:nvGrpSpPr>
        <p:grpSpPr>
          <a:xfrm>
            <a:off x="8316913" y="433928"/>
            <a:ext cx="3377284" cy="407406"/>
            <a:chOff x="7929563" y="880340"/>
            <a:chExt cx="3377284" cy="407406"/>
          </a:xfrm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A8478CF7-C5CD-F85F-3234-9A95A67C08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15450" y="880340"/>
              <a:ext cx="1991397" cy="377201"/>
            </a:xfrm>
            <a:prstGeom prst="rect">
              <a:avLst/>
            </a:prstGeom>
          </p:spPr>
        </p:pic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EAD6222E-D051-A2AA-15C4-1C0B45BBA4B7}"/>
                </a:ext>
              </a:extLst>
            </p:cNvPr>
            <p:cNvSpPr txBox="1">
              <a:spLocks/>
            </p:cNvSpPr>
            <p:nvPr/>
          </p:nvSpPr>
          <p:spPr>
            <a:xfrm>
              <a:off x="7929563" y="933471"/>
              <a:ext cx="1204724" cy="354275"/>
            </a:xfrm>
            <a:prstGeom prst="rect">
              <a:avLst/>
            </a:prstGeom>
          </p:spPr>
          <p:txBody>
            <a:bodyPr lIns="0" tIns="0" rIns="0" bIns="0"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cs-CZ" sz="1200" dirty="0">
                  <a:solidFill>
                    <a:schemeClr val="bg2"/>
                  </a:solidFill>
                </a:rPr>
                <a:t>Strategic </a:t>
              </a:r>
              <a:br>
                <a:rPr lang="cs-CZ" sz="1200" dirty="0">
                  <a:solidFill>
                    <a:schemeClr val="bg2"/>
                  </a:solidFill>
                </a:rPr>
              </a:br>
              <a:r>
                <a:rPr lang="cs-CZ" sz="1200" dirty="0">
                  <a:solidFill>
                    <a:schemeClr val="bg2"/>
                  </a:solidFill>
                </a:rPr>
                <a:t>Legal Advisory</a:t>
              </a: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38E7AFE-507F-702A-3DA7-83B96B10FCE4}"/>
              </a:ext>
            </a:extLst>
          </p:cNvPr>
          <p:cNvCxnSpPr>
            <a:cxnSpLocks/>
          </p:cNvCxnSpPr>
          <p:nvPr/>
        </p:nvCxnSpPr>
        <p:spPr>
          <a:xfrm flipH="1" flipV="1">
            <a:off x="11529806" y="1749218"/>
            <a:ext cx="662194" cy="139141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22DE57-5E3C-3067-24D8-F821F675E8C1}"/>
              </a:ext>
            </a:extLst>
          </p:cNvPr>
          <p:cNvCxnSpPr>
            <a:cxnSpLocks/>
          </p:cNvCxnSpPr>
          <p:nvPr/>
        </p:nvCxnSpPr>
        <p:spPr>
          <a:xfrm flipV="1">
            <a:off x="6625809" y="-25683"/>
            <a:ext cx="1990940" cy="584392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D8D5F98-EEB2-1974-3247-95F3EE7C6D94}"/>
              </a:ext>
            </a:extLst>
          </p:cNvPr>
          <p:cNvCxnSpPr>
            <a:cxnSpLocks/>
          </p:cNvCxnSpPr>
          <p:nvPr/>
        </p:nvCxnSpPr>
        <p:spPr>
          <a:xfrm flipV="1">
            <a:off x="0" y="4740648"/>
            <a:ext cx="462814" cy="144334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E73D130-54DE-C4C8-B28A-95BCDE5493EA}"/>
              </a:ext>
            </a:extLst>
          </p:cNvPr>
          <p:cNvCxnSpPr>
            <a:cxnSpLocks/>
          </p:cNvCxnSpPr>
          <p:nvPr/>
        </p:nvCxnSpPr>
        <p:spPr>
          <a:xfrm flipV="1">
            <a:off x="570126" y="-25683"/>
            <a:ext cx="410914" cy="465853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A2FC75A0-660C-CD3B-7E69-44F874D39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3844" y="6465760"/>
            <a:ext cx="364331" cy="216000"/>
          </a:xfrm>
        </p:spPr>
        <p:txBody>
          <a:bodyPr anchor="ctr"/>
          <a:lstStyle/>
          <a:p>
            <a:fld id="{1AD9CD6A-4E4F-450F-92D1-F939465BA3E8}" type="slidenum">
              <a:rPr lang="cs-CZ" sz="1100" b="1" smtClean="0">
                <a:solidFill>
                  <a:schemeClr val="accent5">
                    <a:lumMod val="50000"/>
                  </a:schemeClr>
                </a:solidFill>
                <a:ea typeface="Typold" panose="020B0004030204060B03" pitchFamily="34" charset="-18"/>
              </a:rPr>
              <a:pPr/>
              <a:t>5</a:t>
            </a:fld>
            <a:endParaRPr lang="cs-CZ" sz="1100" b="1" dirty="0">
              <a:solidFill>
                <a:schemeClr val="accent5">
                  <a:lumMod val="50000"/>
                </a:schemeClr>
              </a:solidFill>
              <a:ea typeface="Typold" panose="020B0004030204060B03" pitchFamily="34" charset="-18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CC5DED2-8EA3-4758-A3A0-2267F7B20DFC}"/>
              </a:ext>
            </a:extLst>
          </p:cNvPr>
          <p:cNvSpPr txBox="1"/>
          <p:nvPr/>
        </p:nvSpPr>
        <p:spPr>
          <a:xfrm>
            <a:off x="825673" y="1850473"/>
            <a:ext cx="10642101" cy="425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4400" algn="just">
              <a:lnSpc>
                <a:spcPct val="150000"/>
              </a:lnSpc>
              <a:spcAft>
                <a:spcPts val="600"/>
              </a:spcAft>
            </a:pPr>
            <a:r>
              <a:rPr lang="cs-CZ" b="1" dirty="0">
                <a:solidFill>
                  <a:schemeClr val="bg2"/>
                </a:solidFill>
                <a:ea typeface="Typold Condensed" panose="020B0004030204060B03" pitchFamily="34" charset="0"/>
              </a:rPr>
              <a:t>Rámec činnosti sekce pro umělou inteligence a nové technologie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b="1" u="sng" dirty="0">
                <a:ea typeface="Typold Condensed" panose="020B0004030204060B03" pitchFamily="34" charset="0"/>
              </a:rPr>
              <a:t>Tvorba výkladových, metodických  a podpůrných materiálů a dokumentů pro advokáty 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b="1" dirty="0">
                <a:ea typeface="Typold Condensed" panose="020B0004030204060B03" pitchFamily="34" charset="0"/>
              </a:rPr>
              <a:t>Formulace pravidel pro odpovědné využívání umělé inteligence advokáty 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b="1" dirty="0">
                <a:ea typeface="Typold Condensed" panose="020B0004030204060B03" pitchFamily="34" charset="0"/>
              </a:rPr>
              <a:t>Identifikace rizik spojených s využíváním umělé inteligence a nových technologií v právní praxi 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Rozvoj vzdělávání v oblasti umělé inteligence, digitalizace a kybernetické bezpečnosti 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Spolupráce s dalšími orgány ČAK a odbornými partnery 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Spolupráce v oblasti umělé inteligence a nových technologií na mezinárodní úrovni (např. CCBE IT Law </a:t>
            </a:r>
            <a:r>
              <a:rPr lang="cs-CZ" dirty="0" err="1">
                <a:ea typeface="Typold Condensed" panose="020B0004030204060B03" pitchFamily="34" charset="0"/>
              </a:rPr>
              <a:t>Committee</a:t>
            </a:r>
            <a:r>
              <a:rPr lang="cs-CZ" dirty="0">
                <a:ea typeface="Typold Condensed" panose="020B0004030204060B03" pitchFamily="34" charset="0"/>
              </a:rPr>
              <a:t>, projekt </a:t>
            </a:r>
            <a:r>
              <a:rPr lang="cs-CZ" dirty="0" err="1">
                <a:ea typeface="Typold Condensed" panose="020B0004030204060B03" pitchFamily="34" charset="0"/>
              </a:rPr>
              <a:t>Litel</a:t>
            </a:r>
            <a:r>
              <a:rPr lang="cs-CZ" dirty="0">
                <a:ea typeface="Typold Condensed" panose="020B0004030204060B03" pitchFamily="34" charset="0"/>
              </a:rPr>
              <a:t> 2)  </a:t>
            </a:r>
            <a:r>
              <a:rPr lang="cs-CZ" dirty="0">
                <a:solidFill>
                  <a:schemeClr val="bg2"/>
                </a:solidFill>
                <a:ea typeface="Typold Condensed" panose="020B0004030204060B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625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4">
            <a:extLst>
              <a:ext uri="{FF2B5EF4-FFF2-40B4-BE49-F238E27FC236}">
                <a16:creationId xmlns:a16="http://schemas.microsoft.com/office/drawing/2014/main" id="{36D06D43-A5E3-726C-D7A6-5B6733705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25DAEF0F-A559-A125-CDE7-3D8BB8782640}"/>
              </a:ext>
            </a:extLst>
          </p:cNvPr>
          <p:cNvSpPr txBox="1">
            <a:spLocks/>
          </p:cNvSpPr>
          <p:nvPr/>
        </p:nvSpPr>
        <p:spPr>
          <a:xfrm>
            <a:off x="1921407" y="914495"/>
            <a:ext cx="8892897" cy="32400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ea typeface="Typold Condensed" panose="020B0004030204060B03" pitchFamily="34" charset="0"/>
              </a:rPr>
              <a:t>Sekce pro umělou inteligenci a nové technologie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303FA68E-6520-2FE8-21C1-F98134AA02D0}"/>
              </a:ext>
            </a:extLst>
          </p:cNvPr>
          <p:cNvSpPr txBox="1">
            <a:spLocks/>
          </p:cNvSpPr>
          <p:nvPr/>
        </p:nvSpPr>
        <p:spPr>
          <a:xfrm>
            <a:off x="825672" y="914495"/>
            <a:ext cx="945977" cy="465852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chemeClr val="bg2"/>
                </a:solidFill>
                <a:latin typeface="+mj-lt"/>
              </a:rPr>
              <a:t>\ </a:t>
            </a:r>
            <a:r>
              <a:rPr lang="cs-CZ" sz="3200" dirty="0"/>
              <a:t>01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F7FEB1-79FB-8AE3-A966-3EEA8441F6B0}"/>
              </a:ext>
            </a:extLst>
          </p:cNvPr>
          <p:cNvGrpSpPr/>
          <p:nvPr/>
        </p:nvGrpSpPr>
        <p:grpSpPr>
          <a:xfrm>
            <a:off x="8316913" y="433928"/>
            <a:ext cx="3377284" cy="407406"/>
            <a:chOff x="7929563" y="880340"/>
            <a:chExt cx="3377284" cy="407406"/>
          </a:xfrm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A8478CF7-C5CD-F85F-3234-9A95A67C08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15450" y="880340"/>
              <a:ext cx="1991397" cy="377201"/>
            </a:xfrm>
            <a:prstGeom prst="rect">
              <a:avLst/>
            </a:prstGeom>
          </p:spPr>
        </p:pic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EAD6222E-D051-A2AA-15C4-1C0B45BBA4B7}"/>
                </a:ext>
              </a:extLst>
            </p:cNvPr>
            <p:cNvSpPr txBox="1">
              <a:spLocks/>
            </p:cNvSpPr>
            <p:nvPr/>
          </p:nvSpPr>
          <p:spPr>
            <a:xfrm>
              <a:off x="7929563" y="933471"/>
              <a:ext cx="1204724" cy="354275"/>
            </a:xfrm>
            <a:prstGeom prst="rect">
              <a:avLst/>
            </a:prstGeom>
          </p:spPr>
          <p:txBody>
            <a:bodyPr lIns="0" tIns="0" rIns="0" bIns="0"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cs-CZ" sz="1200" dirty="0">
                  <a:solidFill>
                    <a:schemeClr val="bg2"/>
                  </a:solidFill>
                </a:rPr>
                <a:t>Strategic </a:t>
              </a:r>
              <a:br>
                <a:rPr lang="cs-CZ" sz="1200" dirty="0">
                  <a:solidFill>
                    <a:schemeClr val="bg2"/>
                  </a:solidFill>
                </a:rPr>
              </a:br>
              <a:r>
                <a:rPr lang="cs-CZ" sz="1200" dirty="0">
                  <a:solidFill>
                    <a:schemeClr val="bg2"/>
                  </a:solidFill>
                </a:rPr>
                <a:t>Legal Advisory</a:t>
              </a: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38E7AFE-507F-702A-3DA7-83B96B10FCE4}"/>
              </a:ext>
            </a:extLst>
          </p:cNvPr>
          <p:cNvCxnSpPr>
            <a:cxnSpLocks/>
          </p:cNvCxnSpPr>
          <p:nvPr/>
        </p:nvCxnSpPr>
        <p:spPr>
          <a:xfrm flipH="1" flipV="1">
            <a:off x="11529806" y="1749218"/>
            <a:ext cx="662194" cy="139141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22DE57-5E3C-3067-24D8-F821F675E8C1}"/>
              </a:ext>
            </a:extLst>
          </p:cNvPr>
          <p:cNvCxnSpPr>
            <a:cxnSpLocks/>
          </p:cNvCxnSpPr>
          <p:nvPr/>
        </p:nvCxnSpPr>
        <p:spPr>
          <a:xfrm flipV="1">
            <a:off x="6625809" y="-25683"/>
            <a:ext cx="1990940" cy="584392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D8D5F98-EEB2-1974-3247-95F3EE7C6D94}"/>
              </a:ext>
            </a:extLst>
          </p:cNvPr>
          <p:cNvCxnSpPr>
            <a:cxnSpLocks/>
          </p:cNvCxnSpPr>
          <p:nvPr/>
        </p:nvCxnSpPr>
        <p:spPr>
          <a:xfrm flipV="1">
            <a:off x="0" y="4740648"/>
            <a:ext cx="462814" cy="144334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E73D130-54DE-C4C8-B28A-95BCDE5493EA}"/>
              </a:ext>
            </a:extLst>
          </p:cNvPr>
          <p:cNvCxnSpPr>
            <a:cxnSpLocks/>
          </p:cNvCxnSpPr>
          <p:nvPr/>
        </p:nvCxnSpPr>
        <p:spPr>
          <a:xfrm flipV="1">
            <a:off x="570126" y="-25683"/>
            <a:ext cx="410914" cy="465853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A2FC75A0-660C-CD3B-7E69-44F874D39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3844" y="6465760"/>
            <a:ext cx="364331" cy="216000"/>
          </a:xfrm>
        </p:spPr>
        <p:txBody>
          <a:bodyPr anchor="ctr"/>
          <a:lstStyle/>
          <a:p>
            <a:fld id="{1AD9CD6A-4E4F-450F-92D1-F939465BA3E8}" type="slidenum">
              <a:rPr lang="cs-CZ" sz="1100" b="1" smtClean="0">
                <a:solidFill>
                  <a:schemeClr val="accent5">
                    <a:lumMod val="50000"/>
                  </a:schemeClr>
                </a:solidFill>
                <a:ea typeface="Typold" panose="020B0004030204060B03" pitchFamily="34" charset="-18"/>
              </a:rPr>
              <a:pPr/>
              <a:t>6</a:t>
            </a:fld>
            <a:endParaRPr lang="cs-CZ" sz="1100" b="1" dirty="0">
              <a:solidFill>
                <a:schemeClr val="accent5">
                  <a:lumMod val="50000"/>
                </a:schemeClr>
              </a:solidFill>
              <a:ea typeface="Typold" panose="020B0004030204060B03" pitchFamily="34" charset="-18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CC5DED2-8EA3-4758-A3A0-2267F7B20DFC}"/>
              </a:ext>
            </a:extLst>
          </p:cNvPr>
          <p:cNvSpPr txBox="1"/>
          <p:nvPr/>
        </p:nvSpPr>
        <p:spPr>
          <a:xfrm>
            <a:off x="825673" y="1850473"/>
            <a:ext cx="10501817" cy="335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4400" algn="just">
              <a:lnSpc>
                <a:spcPct val="150000"/>
              </a:lnSpc>
              <a:spcAft>
                <a:spcPts val="600"/>
              </a:spcAft>
            </a:pPr>
            <a:r>
              <a:rPr lang="cs-CZ" b="1" dirty="0">
                <a:solidFill>
                  <a:schemeClr val="bg2"/>
                </a:solidFill>
                <a:ea typeface="Typold Condensed" panose="020B0004030204060B03" pitchFamily="34" charset="0"/>
              </a:rPr>
              <a:t>Aktuální činnosti Sekce pro umělou inteligence a nové technologie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b="1" dirty="0">
                <a:ea typeface="Typold Condensed" panose="020B0004030204060B03" pitchFamily="34" charset="0"/>
              </a:rPr>
              <a:t> </a:t>
            </a:r>
            <a:r>
              <a:rPr lang="cs-CZ" dirty="0">
                <a:ea typeface="Typold Condensed" panose="020B0004030204060B03" pitchFamily="34" charset="0"/>
              </a:rPr>
              <a:t>Tvorba výkladových, metodických  a podpůrných dokumentů v oblasti umělé inteligence a nových technologií</a:t>
            </a:r>
          </a:p>
          <a:p>
            <a:pPr marL="915750" lvl="2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b="1" u="sng" dirty="0">
                <a:ea typeface="Typold Condensed" panose="020B0004030204060B03" pitchFamily="34" charset="0"/>
              </a:rPr>
              <a:t>Výkladové stanovisko k umělé inteligenci v právních službách (2026)</a:t>
            </a:r>
          </a:p>
          <a:p>
            <a:pPr marL="915750" lvl="2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b="1" u="sng" dirty="0">
                <a:ea typeface="Typold Condensed" panose="020B0004030204060B03" pitchFamily="34" charset="0"/>
              </a:rPr>
              <a:t>Strategie ČAK pro oblast umělé inteligence (2026)</a:t>
            </a:r>
          </a:p>
          <a:p>
            <a:pPr marL="915750" lvl="2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Minimální standardy IT pro advokáty a vývojáře legal tech nástrojů ( 2027)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Spolupráce se Sekcí ČAK pro vzdělávání a dalšími odbornými sekcemi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8CFB584-EEBF-43EF-B5B9-B603BFBAF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637" y="4599323"/>
            <a:ext cx="2468047" cy="197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34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4">
            <a:extLst>
              <a:ext uri="{FF2B5EF4-FFF2-40B4-BE49-F238E27FC236}">
                <a16:creationId xmlns:a16="http://schemas.microsoft.com/office/drawing/2014/main" id="{36D06D43-A5E3-726C-D7A6-5B6733705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25DAEF0F-A559-A125-CDE7-3D8BB8782640}"/>
              </a:ext>
            </a:extLst>
          </p:cNvPr>
          <p:cNvSpPr txBox="1">
            <a:spLocks/>
          </p:cNvSpPr>
          <p:nvPr/>
        </p:nvSpPr>
        <p:spPr>
          <a:xfrm>
            <a:off x="1921407" y="914495"/>
            <a:ext cx="8844129" cy="32400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ea typeface="Typold Condensed" panose="020B0004030204060B03" pitchFamily="34" charset="0"/>
              </a:rPr>
              <a:t>Výkladové stanovisko k umělé inteligenci v právních službách 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303FA68E-6520-2FE8-21C1-F98134AA02D0}"/>
              </a:ext>
            </a:extLst>
          </p:cNvPr>
          <p:cNvSpPr txBox="1">
            <a:spLocks/>
          </p:cNvSpPr>
          <p:nvPr/>
        </p:nvSpPr>
        <p:spPr>
          <a:xfrm>
            <a:off x="825672" y="914495"/>
            <a:ext cx="1346027" cy="32400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chemeClr val="bg2"/>
                </a:solidFill>
                <a:latin typeface="+mj-lt"/>
              </a:rPr>
              <a:t>\ </a:t>
            </a:r>
            <a:r>
              <a:rPr lang="cs-CZ" sz="3200" dirty="0"/>
              <a:t>02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F7FEB1-79FB-8AE3-A966-3EEA8441F6B0}"/>
              </a:ext>
            </a:extLst>
          </p:cNvPr>
          <p:cNvGrpSpPr/>
          <p:nvPr/>
        </p:nvGrpSpPr>
        <p:grpSpPr>
          <a:xfrm>
            <a:off x="8316913" y="433928"/>
            <a:ext cx="3377284" cy="407406"/>
            <a:chOff x="7929563" y="880340"/>
            <a:chExt cx="3377284" cy="407406"/>
          </a:xfrm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A8478CF7-C5CD-F85F-3234-9A95A67C08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15450" y="880340"/>
              <a:ext cx="1991397" cy="377201"/>
            </a:xfrm>
            <a:prstGeom prst="rect">
              <a:avLst/>
            </a:prstGeom>
          </p:spPr>
        </p:pic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EAD6222E-D051-A2AA-15C4-1C0B45BBA4B7}"/>
                </a:ext>
              </a:extLst>
            </p:cNvPr>
            <p:cNvSpPr txBox="1">
              <a:spLocks/>
            </p:cNvSpPr>
            <p:nvPr/>
          </p:nvSpPr>
          <p:spPr>
            <a:xfrm>
              <a:off x="7929563" y="933471"/>
              <a:ext cx="1204724" cy="354275"/>
            </a:xfrm>
            <a:prstGeom prst="rect">
              <a:avLst/>
            </a:prstGeom>
          </p:spPr>
          <p:txBody>
            <a:bodyPr lIns="0" tIns="0" rIns="0" bIns="0"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cs-CZ" sz="1200" dirty="0">
                  <a:solidFill>
                    <a:schemeClr val="bg2"/>
                  </a:solidFill>
                </a:rPr>
                <a:t>Strategic </a:t>
              </a:r>
              <a:br>
                <a:rPr lang="cs-CZ" sz="1200" dirty="0">
                  <a:solidFill>
                    <a:schemeClr val="bg2"/>
                  </a:solidFill>
                </a:rPr>
              </a:br>
              <a:r>
                <a:rPr lang="cs-CZ" sz="1200" dirty="0">
                  <a:solidFill>
                    <a:schemeClr val="bg2"/>
                  </a:solidFill>
                </a:rPr>
                <a:t>Legal Advisory</a:t>
              </a: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38E7AFE-507F-702A-3DA7-83B96B10FCE4}"/>
              </a:ext>
            </a:extLst>
          </p:cNvPr>
          <p:cNvCxnSpPr>
            <a:cxnSpLocks/>
          </p:cNvCxnSpPr>
          <p:nvPr/>
        </p:nvCxnSpPr>
        <p:spPr>
          <a:xfrm flipH="1" flipV="1">
            <a:off x="11529806" y="1749218"/>
            <a:ext cx="662194" cy="139141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22DE57-5E3C-3067-24D8-F821F675E8C1}"/>
              </a:ext>
            </a:extLst>
          </p:cNvPr>
          <p:cNvCxnSpPr>
            <a:cxnSpLocks/>
          </p:cNvCxnSpPr>
          <p:nvPr/>
        </p:nvCxnSpPr>
        <p:spPr>
          <a:xfrm flipV="1">
            <a:off x="6625809" y="-25683"/>
            <a:ext cx="1990940" cy="584392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D8D5F98-EEB2-1974-3247-95F3EE7C6D94}"/>
              </a:ext>
            </a:extLst>
          </p:cNvPr>
          <p:cNvCxnSpPr>
            <a:cxnSpLocks/>
          </p:cNvCxnSpPr>
          <p:nvPr/>
        </p:nvCxnSpPr>
        <p:spPr>
          <a:xfrm flipV="1">
            <a:off x="0" y="4740648"/>
            <a:ext cx="462814" cy="144334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E73D130-54DE-C4C8-B28A-95BCDE5493EA}"/>
              </a:ext>
            </a:extLst>
          </p:cNvPr>
          <p:cNvCxnSpPr>
            <a:cxnSpLocks/>
          </p:cNvCxnSpPr>
          <p:nvPr/>
        </p:nvCxnSpPr>
        <p:spPr>
          <a:xfrm flipV="1">
            <a:off x="570126" y="-25683"/>
            <a:ext cx="410914" cy="465853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A2FC75A0-660C-CD3B-7E69-44F874D39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3844" y="6465760"/>
            <a:ext cx="364331" cy="216000"/>
          </a:xfrm>
        </p:spPr>
        <p:txBody>
          <a:bodyPr anchor="ctr"/>
          <a:lstStyle/>
          <a:p>
            <a:fld id="{1AD9CD6A-4E4F-450F-92D1-F939465BA3E8}" type="slidenum">
              <a:rPr lang="cs-CZ" sz="1100" b="1" smtClean="0">
                <a:solidFill>
                  <a:schemeClr val="accent5">
                    <a:lumMod val="50000"/>
                  </a:schemeClr>
                </a:solidFill>
                <a:ea typeface="Typold" panose="020B0004030204060B03" pitchFamily="34" charset="-18"/>
              </a:rPr>
              <a:pPr/>
              <a:t>7</a:t>
            </a:fld>
            <a:endParaRPr lang="cs-CZ" sz="1100" b="1" dirty="0">
              <a:solidFill>
                <a:schemeClr val="accent5">
                  <a:lumMod val="50000"/>
                </a:schemeClr>
              </a:solidFill>
              <a:ea typeface="Typold" panose="020B0004030204060B03" pitchFamily="34" charset="-18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CC5DED2-8EA3-4758-A3A0-2267F7B20DFC}"/>
              </a:ext>
            </a:extLst>
          </p:cNvPr>
          <p:cNvSpPr txBox="1"/>
          <p:nvPr/>
        </p:nvSpPr>
        <p:spPr>
          <a:xfrm>
            <a:off x="825673" y="1850473"/>
            <a:ext cx="10642101" cy="335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4400" algn="just">
              <a:lnSpc>
                <a:spcPct val="150000"/>
              </a:lnSpc>
              <a:spcAft>
                <a:spcPts val="600"/>
              </a:spcAft>
            </a:pPr>
            <a:r>
              <a:rPr lang="cs-CZ" b="1" dirty="0">
                <a:solidFill>
                  <a:schemeClr val="bg2"/>
                </a:solidFill>
                <a:ea typeface="Typold Condensed" panose="020B0004030204060B03" pitchFamily="34" charset="0"/>
              </a:rPr>
              <a:t>Návrh výkladového stanoviska k umělé inteligenci v právních službách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b="1" u="sng" dirty="0">
                <a:ea typeface="Typold Condensed" panose="020B0004030204060B03" pitchFamily="34" charset="0"/>
              </a:rPr>
              <a:t>Dokument představující základní výkladový rámec jednotlivých pravidel výkonu advokacie ve vztahu k používání umělé inteligence </a:t>
            </a:r>
          </a:p>
          <a:p>
            <a:pPr marL="915750" lvl="2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Předpokládané přijetí 05/2026 </a:t>
            </a:r>
            <a:r>
              <a:rPr lang="cs-CZ" b="1" dirty="0">
                <a:ea typeface="Typold Condensed" panose="020B0004030204060B03" pitchFamily="34" charset="0"/>
              </a:rPr>
              <a:t> </a:t>
            </a:r>
          </a:p>
          <a:p>
            <a:pPr marL="915750" lvl="2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Potvrzení, že stávající profesní povinnosti se uplatní bez ohledu na použitou technologii</a:t>
            </a:r>
          </a:p>
          <a:p>
            <a:pPr marL="915750" lvl="2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/>
              <a:t>Důraz na odpovědnost advokáta za obsah a kvalitu poskytovaných právních služeb</a:t>
            </a:r>
          </a:p>
          <a:p>
            <a:pPr marL="915750" lvl="2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/>
              <a:t>Návaznost na evropská doporučení a stavovské předpisy ČAK</a:t>
            </a:r>
          </a:p>
        </p:txBody>
      </p:sp>
    </p:spTree>
    <p:extLst>
      <p:ext uri="{BB962C8B-B14F-4D97-AF65-F5344CB8AC3E}">
        <p14:creationId xmlns:p14="http://schemas.microsoft.com/office/powerpoint/2010/main" val="350522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4">
            <a:extLst>
              <a:ext uri="{FF2B5EF4-FFF2-40B4-BE49-F238E27FC236}">
                <a16:creationId xmlns:a16="http://schemas.microsoft.com/office/drawing/2014/main" id="{36D06D43-A5E3-726C-D7A6-5B6733705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25DAEF0F-A559-A125-CDE7-3D8BB8782640}"/>
              </a:ext>
            </a:extLst>
          </p:cNvPr>
          <p:cNvSpPr txBox="1">
            <a:spLocks/>
          </p:cNvSpPr>
          <p:nvPr/>
        </p:nvSpPr>
        <p:spPr>
          <a:xfrm>
            <a:off x="1921407" y="914495"/>
            <a:ext cx="8941665" cy="32400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ea typeface="Typold Condensed" panose="020B0004030204060B03" pitchFamily="34" charset="0"/>
              </a:rPr>
              <a:t>Výkladové stanovisko k umělé inteligenci v právních službách 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303FA68E-6520-2FE8-21C1-F98134AA02D0}"/>
              </a:ext>
            </a:extLst>
          </p:cNvPr>
          <p:cNvSpPr txBox="1">
            <a:spLocks/>
          </p:cNvSpPr>
          <p:nvPr/>
        </p:nvSpPr>
        <p:spPr>
          <a:xfrm>
            <a:off x="825672" y="914495"/>
            <a:ext cx="1346027" cy="32400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chemeClr val="bg2"/>
                </a:solidFill>
                <a:latin typeface="+mj-lt"/>
              </a:rPr>
              <a:t>\ </a:t>
            </a:r>
            <a:r>
              <a:rPr lang="cs-CZ" sz="3200" dirty="0"/>
              <a:t>02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F7FEB1-79FB-8AE3-A966-3EEA8441F6B0}"/>
              </a:ext>
            </a:extLst>
          </p:cNvPr>
          <p:cNvGrpSpPr/>
          <p:nvPr/>
        </p:nvGrpSpPr>
        <p:grpSpPr>
          <a:xfrm>
            <a:off x="8316913" y="433928"/>
            <a:ext cx="3377284" cy="407406"/>
            <a:chOff x="7929563" y="880340"/>
            <a:chExt cx="3377284" cy="407406"/>
          </a:xfrm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A8478CF7-C5CD-F85F-3234-9A95A67C08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15450" y="880340"/>
              <a:ext cx="1991397" cy="377201"/>
            </a:xfrm>
            <a:prstGeom prst="rect">
              <a:avLst/>
            </a:prstGeom>
          </p:spPr>
        </p:pic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EAD6222E-D051-A2AA-15C4-1C0B45BBA4B7}"/>
                </a:ext>
              </a:extLst>
            </p:cNvPr>
            <p:cNvSpPr txBox="1">
              <a:spLocks/>
            </p:cNvSpPr>
            <p:nvPr/>
          </p:nvSpPr>
          <p:spPr>
            <a:xfrm>
              <a:off x="7929563" y="933471"/>
              <a:ext cx="1204724" cy="354275"/>
            </a:xfrm>
            <a:prstGeom prst="rect">
              <a:avLst/>
            </a:prstGeom>
          </p:spPr>
          <p:txBody>
            <a:bodyPr lIns="0" tIns="0" rIns="0" bIns="0"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cs-CZ" sz="1200" dirty="0">
                  <a:solidFill>
                    <a:schemeClr val="bg2"/>
                  </a:solidFill>
                </a:rPr>
                <a:t>Strategic </a:t>
              </a:r>
              <a:br>
                <a:rPr lang="cs-CZ" sz="1200" dirty="0">
                  <a:solidFill>
                    <a:schemeClr val="bg2"/>
                  </a:solidFill>
                </a:rPr>
              </a:br>
              <a:r>
                <a:rPr lang="cs-CZ" sz="1200" dirty="0">
                  <a:solidFill>
                    <a:schemeClr val="bg2"/>
                  </a:solidFill>
                </a:rPr>
                <a:t>Legal Advisory</a:t>
              </a: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38E7AFE-507F-702A-3DA7-83B96B10FCE4}"/>
              </a:ext>
            </a:extLst>
          </p:cNvPr>
          <p:cNvCxnSpPr>
            <a:cxnSpLocks/>
          </p:cNvCxnSpPr>
          <p:nvPr/>
        </p:nvCxnSpPr>
        <p:spPr>
          <a:xfrm flipH="1" flipV="1">
            <a:off x="11529806" y="1749218"/>
            <a:ext cx="662194" cy="139141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22DE57-5E3C-3067-24D8-F821F675E8C1}"/>
              </a:ext>
            </a:extLst>
          </p:cNvPr>
          <p:cNvCxnSpPr>
            <a:cxnSpLocks/>
          </p:cNvCxnSpPr>
          <p:nvPr/>
        </p:nvCxnSpPr>
        <p:spPr>
          <a:xfrm flipV="1">
            <a:off x="6625809" y="-25683"/>
            <a:ext cx="1990940" cy="584392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D8D5F98-EEB2-1974-3247-95F3EE7C6D94}"/>
              </a:ext>
            </a:extLst>
          </p:cNvPr>
          <p:cNvCxnSpPr>
            <a:cxnSpLocks/>
          </p:cNvCxnSpPr>
          <p:nvPr/>
        </p:nvCxnSpPr>
        <p:spPr>
          <a:xfrm flipV="1">
            <a:off x="0" y="4740648"/>
            <a:ext cx="462814" cy="144334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E73D130-54DE-C4C8-B28A-95BCDE5493EA}"/>
              </a:ext>
            </a:extLst>
          </p:cNvPr>
          <p:cNvCxnSpPr>
            <a:cxnSpLocks/>
          </p:cNvCxnSpPr>
          <p:nvPr/>
        </p:nvCxnSpPr>
        <p:spPr>
          <a:xfrm flipV="1">
            <a:off x="570126" y="-25683"/>
            <a:ext cx="410914" cy="465853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A2FC75A0-660C-CD3B-7E69-44F874D39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3844" y="6465760"/>
            <a:ext cx="364331" cy="216000"/>
          </a:xfrm>
        </p:spPr>
        <p:txBody>
          <a:bodyPr anchor="ctr"/>
          <a:lstStyle/>
          <a:p>
            <a:fld id="{1AD9CD6A-4E4F-450F-92D1-F939465BA3E8}" type="slidenum">
              <a:rPr lang="cs-CZ" sz="1100" b="1" smtClean="0">
                <a:solidFill>
                  <a:schemeClr val="accent5">
                    <a:lumMod val="50000"/>
                  </a:schemeClr>
                </a:solidFill>
                <a:ea typeface="Typold" panose="020B0004030204060B03" pitchFamily="34" charset="-18"/>
              </a:rPr>
              <a:pPr/>
              <a:t>8</a:t>
            </a:fld>
            <a:endParaRPr lang="cs-CZ" sz="1100" b="1" dirty="0">
              <a:solidFill>
                <a:schemeClr val="accent5">
                  <a:lumMod val="50000"/>
                </a:schemeClr>
              </a:solidFill>
              <a:ea typeface="Typold" panose="020B0004030204060B03" pitchFamily="34" charset="-18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CC5DED2-8EA3-4758-A3A0-2267F7B20DFC}"/>
              </a:ext>
            </a:extLst>
          </p:cNvPr>
          <p:cNvSpPr txBox="1"/>
          <p:nvPr/>
        </p:nvSpPr>
        <p:spPr>
          <a:xfrm>
            <a:off x="825673" y="1850473"/>
            <a:ext cx="10642101" cy="3920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4400" algn="just">
              <a:lnSpc>
                <a:spcPct val="150000"/>
              </a:lnSpc>
              <a:spcAft>
                <a:spcPts val="600"/>
              </a:spcAft>
            </a:pPr>
            <a:r>
              <a:rPr lang="cs-CZ" b="1" dirty="0">
                <a:solidFill>
                  <a:schemeClr val="bg2"/>
                </a:solidFill>
                <a:ea typeface="Typold Condensed" panose="020B0004030204060B03" pitchFamily="34" charset="0"/>
              </a:rPr>
              <a:t>Rámec návrhu výkladového stanoviska k umělé inteligenci v právních službách</a:t>
            </a:r>
          </a:p>
          <a:p>
            <a:pPr marL="1350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/>
              <a:t>Umělá inteligence jako podpůrný nástroj, nikoli samostatný poskytovatel právních služeb</a:t>
            </a:r>
          </a:p>
          <a:p>
            <a:pPr marL="1350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/>
              <a:t>Komplexní rozlišení mezi právní službou a obecnou právní informací</a:t>
            </a:r>
          </a:p>
          <a:p>
            <a:pPr marL="1350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/>
              <a:t>Umělá inteligence jako nástroj advokáta, nikoli samostatný poskytovatel právních služeb</a:t>
            </a:r>
          </a:p>
          <a:p>
            <a:pPr marL="1350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/>
              <a:t>Mlčenlivost, důvěrnost, ochrana osobních údajů a kybernetická bezpečnost</a:t>
            </a:r>
          </a:p>
          <a:p>
            <a:pPr marL="1350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/>
              <a:t>Povinnost ověřování výstupů umělé inteligence </a:t>
            </a:r>
          </a:p>
          <a:p>
            <a:pPr marL="1350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/>
              <a:t>Gramotnost v oblasti umělé inteligence </a:t>
            </a:r>
          </a:p>
          <a:p>
            <a:pPr marL="1350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1AE5BE5-EC01-49AD-8EC1-9FAC6BEE45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780" y="3800288"/>
            <a:ext cx="2693435" cy="294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3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4">
            <a:extLst>
              <a:ext uri="{FF2B5EF4-FFF2-40B4-BE49-F238E27FC236}">
                <a16:creationId xmlns:a16="http://schemas.microsoft.com/office/drawing/2014/main" id="{36D06D43-A5E3-726C-D7A6-5B6733705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25DAEF0F-A559-A125-CDE7-3D8BB8782640}"/>
              </a:ext>
            </a:extLst>
          </p:cNvPr>
          <p:cNvSpPr txBox="1">
            <a:spLocks/>
          </p:cNvSpPr>
          <p:nvPr/>
        </p:nvSpPr>
        <p:spPr>
          <a:xfrm>
            <a:off x="1921407" y="914495"/>
            <a:ext cx="8770977" cy="32400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ea typeface="Typold Condensed" panose="020B0004030204060B03" pitchFamily="34" charset="0"/>
              </a:rPr>
              <a:t>Strategie ČAK pro oblast umělé inteligence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303FA68E-6520-2FE8-21C1-F98134AA02D0}"/>
              </a:ext>
            </a:extLst>
          </p:cNvPr>
          <p:cNvSpPr txBox="1">
            <a:spLocks/>
          </p:cNvSpPr>
          <p:nvPr/>
        </p:nvSpPr>
        <p:spPr>
          <a:xfrm>
            <a:off x="825673" y="914494"/>
            <a:ext cx="1095734" cy="46585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chemeClr val="bg2"/>
                </a:solidFill>
                <a:latin typeface="+mj-lt"/>
              </a:rPr>
              <a:t>\ </a:t>
            </a:r>
            <a:r>
              <a:rPr lang="cs-CZ" sz="3200" dirty="0"/>
              <a:t>03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F7FEB1-79FB-8AE3-A966-3EEA8441F6B0}"/>
              </a:ext>
            </a:extLst>
          </p:cNvPr>
          <p:cNvGrpSpPr/>
          <p:nvPr/>
        </p:nvGrpSpPr>
        <p:grpSpPr>
          <a:xfrm>
            <a:off x="8316913" y="433928"/>
            <a:ext cx="3377284" cy="407406"/>
            <a:chOff x="7929563" y="880340"/>
            <a:chExt cx="3377284" cy="407406"/>
          </a:xfrm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A8478CF7-C5CD-F85F-3234-9A95A67C08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15450" y="880340"/>
              <a:ext cx="1991397" cy="377201"/>
            </a:xfrm>
            <a:prstGeom prst="rect">
              <a:avLst/>
            </a:prstGeom>
          </p:spPr>
        </p:pic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EAD6222E-D051-A2AA-15C4-1C0B45BBA4B7}"/>
                </a:ext>
              </a:extLst>
            </p:cNvPr>
            <p:cNvSpPr txBox="1">
              <a:spLocks/>
            </p:cNvSpPr>
            <p:nvPr/>
          </p:nvSpPr>
          <p:spPr>
            <a:xfrm>
              <a:off x="7929563" y="933471"/>
              <a:ext cx="1204724" cy="354275"/>
            </a:xfrm>
            <a:prstGeom prst="rect">
              <a:avLst/>
            </a:prstGeom>
          </p:spPr>
          <p:txBody>
            <a:bodyPr lIns="0" tIns="0" rIns="0" bIns="0"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cs-CZ" sz="1200" dirty="0">
                  <a:solidFill>
                    <a:schemeClr val="bg2"/>
                  </a:solidFill>
                </a:rPr>
                <a:t>Strategic </a:t>
              </a:r>
              <a:br>
                <a:rPr lang="cs-CZ" sz="1200" dirty="0">
                  <a:solidFill>
                    <a:schemeClr val="bg2"/>
                  </a:solidFill>
                </a:rPr>
              </a:br>
              <a:r>
                <a:rPr lang="cs-CZ" sz="1200" dirty="0">
                  <a:solidFill>
                    <a:schemeClr val="bg2"/>
                  </a:solidFill>
                </a:rPr>
                <a:t>Legal Advisory</a:t>
              </a: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38E7AFE-507F-702A-3DA7-83B96B10FCE4}"/>
              </a:ext>
            </a:extLst>
          </p:cNvPr>
          <p:cNvCxnSpPr>
            <a:cxnSpLocks/>
          </p:cNvCxnSpPr>
          <p:nvPr/>
        </p:nvCxnSpPr>
        <p:spPr>
          <a:xfrm flipH="1" flipV="1">
            <a:off x="11529806" y="1749218"/>
            <a:ext cx="662194" cy="139141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22DE57-5E3C-3067-24D8-F821F675E8C1}"/>
              </a:ext>
            </a:extLst>
          </p:cNvPr>
          <p:cNvCxnSpPr>
            <a:cxnSpLocks/>
          </p:cNvCxnSpPr>
          <p:nvPr/>
        </p:nvCxnSpPr>
        <p:spPr>
          <a:xfrm flipV="1">
            <a:off x="6625809" y="-25683"/>
            <a:ext cx="1990940" cy="584392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D8D5F98-EEB2-1974-3247-95F3EE7C6D94}"/>
              </a:ext>
            </a:extLst>
          </p:cNvPr>
          <p:cNvCxnSpPr>
            <a:cxnSpLocks/>
          </p:cNvCxnSpPr>
          <p:nvPr/>
        </p:nvCxnSpPr>
        <p:spPr>
          <a:xfrm flipV="1">
            <a:off x="0" y="4740648"/>
            <a:ext cx="462814" cy="144334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E73D130-54DE-C4C8-B28A-95BCDE5493EA}"/>
              </a:ext>
            </a:extLst>
          </p:cNvPr>
          <p:cNvCxnSpPr>
            <a:cxnSpLocks/>
          </p:cNvCxnSpPr>
          <p:nvPr/>
        </p:nvCxnSpPr>
        <p:spPr>
          <a:xfrm flipV="1">
            <a:off x="570126" y="-25683"/>
            <a:ext cx="410914" cy="465853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A2FC75A0-660C-CD3B-7E69-44F874D39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3844" y="6465760"/>
            <a:ext cx="364331" cy="216000"/>
          </a:xfrm>
        </p:spPr>
        <p:txBody>
          <a:bodyPr anchor="ctr"/>
          <a:lstStyle/>
          <a:p>
            <a:fld id="{1AD9CD6A-4E4F-450F-92D1-F939465BA3E8}" type="slidenum">
              <a:rPr lang="cs-CZ" sz="1100" b="1" smtClean="0">
                <a:solidFill>
                  <a:schemeClr val="accent5">
                    <a:lumMod val="50000"/>
                  </a:schemeClr>
                </a:solidFill>
                <a:ea typeface="Typold" panose="020B0004030204060B03" pitchFamily="34" charset="-18"/>
              </a:rPr>
              <a:pPr/>
              <a:t>9</a:t>
            </a:fld>
            <a:endParaRPr lang="cs-CZ" sz="1100" b="1" dirty="0">
              <a:solidFill>
                <a:schemeClr val="accent5">
                  <a:lumMod val="50000"/>
                </a:schemeClr>
              </a:solidFill>
              <a:ea typeface="Typold" panose="020B0004030204060B03" pitchFamily="34" charset="-18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CC5DED2-8EA3-4758-A3A0-2267F7B20DFC}"/>
              </a:ext>
            </a:extLst>
          </p:cNvPr>
          <p:cNvSpPr txBox="1"/>
          <p:nvPr/>
        </p:nvSpPr>
        <p:spPr>
          <a:xfrm>
            <a:off x="825673" y="1850473"/>
            <a:ext cx="10642101" cy="4828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4400" algn="just">
              <a:lnSpc>
                <a:spcPct val="150000"/>
              </a:lnSpc>
              <a:spcAft>
                <a:spcPts val="600"/>
              </a:spcAft>
            </a:pPr>
            <a:r>
              <a:rPr lang="cs-CZ" b="1" dirty="0">
                <a:solidFill>
                  <a:schemeClr val="bg2"/>
                </a:solidFill>
                <a:ea typeface="Typold Condensed" panose="020B0004030204060B03" pitchFamily="34" charset="0"/>
              </a:rPr>
              <a:t>Návrh strategie ČAK pro oblast umělé inteligence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b="1" u="sng" dirty="0">
                <a:ea typeface="Typold Condensed" panose="020B0004030204060B03" pitchFamily="34" charset="0"/>
              </a:rPr>
              <a:t>Dokument představující systematickou reakci ČAK na postupnou technologickou proměnu výkonu advokacie </a:t>
            </a:r>
          </a:p>
          <a:p>
            <a:pPr marL="915750" lvl="2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Předpokládané přijetí 09/2026</a:t>
            </a:r>
          </a:p>
          <a:p>
            <a:pPr marL="915750" lvl="2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Podpora odpovědného a bezpečného využívání umělé inteligencí</a:t>
            </a:r>
          </a:p>
          <a:p>
            <a:pPr marL="915750" lvl="2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Posílení vzdělávací, metodické a koordinační role ČAK</a:t>
            </a:r>
          </a:p>
          <a:p>
            <a:pPr marL="915750" lvl="2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>
                <a:ea typeface="Typold Condensed" panose="020B0004030204060B03" pitchFamily="34" charset="0"/>
              </a:rPr>
              <a:t>Odpovědnost advokáta za použití umělé inteligence za výsledný výstup vůči klientovi</a:t>
            </a:r>
          </a:p>
          <a:p>
            <a:pPr marL="915750" lvl="2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r>
              <a:rPr lang="cs-CZ" dirty="0"/>
              <a:t>Pravidla důvěrnosti, ochrany osobních údajů a kybernetické bezpečnosti</a:t>
            </a:r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endParaRPr lang="cs-CZ" dirty="0"/>
          </a:p>
          <a:p>
            <a:pPr marL="458550" lvl="1" indent="-285750" algn="just">
              <a:lnSpc>
                <a:spcPct val="150000"/>
              </a:lnSpc>
              <a:spcAft>
                <a:spcPts val="600"/>
              </a:spcAft>
              <a:buFont typeface="Visuelt Pro Medium" panose="020B0603050202040104" pitchFamily="34" charset="0"/>
              <a:buChar char="–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091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PORTOS Colours">
      <a:dk1>
        <a:srgbClr val="6B1511"/>
      </a:dk1>
      <a:lt1>
        <a:srgbClr val="F2F1F0"/>
      </a:lt1>
      <a:dk2>
        <a:srgbClr val="434140"/>
      </a:dk2>
      <a:lt2>
        <a:srgbClr val="E1463C"/>
      </a:lt2>
      <a:accent1>
        <a:srgbClr val="8A643B"/>
      </a:accent1>
      <a:accent2>
        <a:srgbClr val="4C3260"/>
      </a:accent2>
      <a:accent3>
        <a:srgbClr val="305554"/>
      </a:accent3>
      <a:accent4>
        <a:srgbClr val="BC245E"/>
      </a:accent4>
      <a:accent5>
        <a:srgbClr val="B5AEA1"/>
      </a:accent5>
      <a:accent6>
        <a:srgbClr val="F2F6D0"/>
      </a:accent6>
      <a:hlink>
        <a:srgbClr val="E1463C"/>
      </a:hlink>
      <a:folHlink>
        <a:srgbClr val="E1463C"/>
      </a:folHlink>
    </a:clrScheme>
    <a:fontScheme name="BC Falster a Visuelt">
      <a:majorFont>
        <a:latin typeface="BC Falster Grotesk RB"/>
        <a:ea typeface=""/>
        <a:cs typeface=""/>
      </a:majorFont>
      <a:minorFont>
        <a:latin typeface="Visuelt Pro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6559</TotalTime>
  <Words>756</Words>
  <Application>Microsoft Office PowerPoint</Application>
  <PresentationFormat>Širokoúhlá obrazovka</PresentationFormat>
  <Paragraphs>110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3" baseType="lpstr">
      <vt:lpstr>BC Falster Grotesk LM</vt:lpstr>
      <vt:lpstr>Typold Condensed</vt:lpstr>
      <vt:lpstr>Visuelt Pro Light</vt:lpstr>
      <vt:lpstr>Gustan Bold</vt:lpstr>
      <vt:lpstr>BC Falster Grotesk RB</vt:lpstr>
      <vt:lpstr>Typold</vt:lpstr>
      <vt:lpstr>Calibri</vt:lpstr>
      <vt:lpstr>Arial</vt:lpstr>
      <vt:lpstr>Visuelt Pro Medium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Vlasta</dc:creator>
  <cp:lastModifiedBy>Vojtěch Orlík</cp:lastModifiedBy>
  <cp:revision>371</cp:revision>
  <dcterms:created xsi:type="dcterms:W3CDTF">2024-02-27T14:38:57Z</dcterms:created>
  <dcterms:modified xsi:type="dcterms:W3CDTF">2026-04-29T05:26:09Z</dcterms:modified>
</cp:coreProperties>
</file>