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7"/>
  </p:notesMasterIdLst>
  <p:sldIdLst>
    <p:sldId id="300" r:id="rId2"/>
    <p:sldId id="29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9" r:id="rId46"/>
  </p:sldIdLst>
  <p:sldSz cx="12192000" cy="6858000"/>
  <p:notesSz cx="6858000" cy="9144000"/>
  <p:embeddedFontLst>
    <p:embeddedFont>
      <p:font typeface="Gustan Bold" panose="020B0604020202020204" charset="0"/>
      <p:regular r:id="rId48"/>
    </p:embeddedFont>
    <p:embeddedFont>
      <p:font typeface="Inter" panose="020B0604020202020204" charset="0"/>
      <p:regular r:id="rId49"/>
      <p:bold r:id="rId50"/>
      <p:italic r:id="rId51"/>
      <p:boldItalic r:id="rId52"/>
    </p:embeddedFont>
    <p:embeddedFont>
      <p:font typeface="Inter ExtraBold" panose="020B0604020202020204" charset="0"/>
      <p:bold r:id="rId53"/>
      <p:boldItalic r:id="rId54"/>
    </p:embeddedFont>
    <p:embeddedFont>
      <p:font typeface="Inter Light" panose="020B0604020202020204" charset="0"/>
      <p:regular r:id="rId55"/>
      <p:bold r:id="rId56"/>
      <p:italic r:id="rId57"/>
      <p:boldItalic r:id="rId58"/>
    </p:embeddedFont>
    <p:embeddedFont>
      <p:font typeface="Inter SemiBold" panose="020B0604020202020204" charset="0"/>
      <p:regular r:id="rId59"/>
      <p:bold r:id="rId60"/>
      <p:italic r:id="rId61"/>
      <p:boldItalic r:id="rId62"/>
    </p:embeddedFont>
    <p:embeddedFont>
      <p:font typeface="JetBrains Mono" panose="020B0604020202020204" charset="0"/>
      <p:regular r:id="rId63"/>
      <p:bold r:id="rId64"/>
      <p:italic r:id="rId65"/>
      <p:boldItalic r:id="rId66"/>
    </p:embeddedFont>
    <p:embeddedFont>
      <p:font typeface="Urbanist" panose="020B0604020202020204" charset="-18"/>
      <p:regular r:id="rId67"/>
      <p:bold r:id="rId68"/>
      <p:italic r:id="rId69"/>
      <p:boldItalic r:id="rId70"/>
    </p:embeddedFont>
    <p:embeddedFont>
      <p:font typeface="Urbanist SemiBold" panose="020B0604020202020204" charset="-18"/>
      <p:regular r:id="rId71"/>
      <p:bold r:id="rId72"/>
      <p:italic r:id="rId73"/>
      <p:boldItalic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BF7433-7974-4785-A0D3-309559561734}">
  <a:tblStyle styleId="{8EBF7433-7974-4785-A0D3-30955956173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font" Target="fonts/font27.fntdata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font" Target="fonts/font2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font" Target="fonts/font26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2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a738cf181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da738cf181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a738cf181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3da738cf18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da738cf181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3da738cf18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da738cf181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3da738cf181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da738cf181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3da738cf181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da738cf181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3da738cf181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da738cf181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g3da738cf18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da738cf181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g3da738cf181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da738cf181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g3da738cf181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da738cf181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g3da738cf181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da738cf181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g3da738cf181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a738cf18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3da738cf18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a738cf18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da738cf18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a738cf1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3da738cf1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da738cf181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3da738cf181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a738cf18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da738cf18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7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933"/>
          </a:p>
        </p:txBody>
      </p:sp>
      <p:sp>
        <p:nvSpPr>
          <p:cNvPr id="3" name="Freeform 3"/>
          <p:cNvSpPr/>
          <p:nvPr/>
        </p:nvSpPr>
        <p:spPr>
          <a:xfrm>
            <a:off x="4070410" y="440956"/>
            <a:ext cx="4051180" cy="691265"/>
          </a:xfrm>
          <a:custGeom>
            <a:avLst/>
            <a:gdLst/>
            <a:ahLst/>
            <a:cxnLst/>
            <a:rect l="l" t="t" r="r" b="b"/>
            <a:pathLst>
              <a:path w="6076770" h="1036898">
                <a:moveTo>
                  <a:pt x="0" y="0"/>
                </a:moveTo>
                <a:lnTo>
                  <a:pt x="6076770" y="0"/>
                </a:lnTo>
                <a:lnTo>
                  <a:pt x="6076770" y="1036898"/>
                </a:lnTo>
                <a:lnTo>
                  <a:pt x="0" y="1036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 sz="933"/>
          </a:p>
        </p:txBody>
      </p:sp>
      <p:grpSp>
        <p:nvGrpSpPr>
          <p:cNvPr id="4" name="Group 4"/>
          <p:cNvGrpSpPr/>
          <p:nvPr/>
        </p:nvGrpSpPr>
        <p:grpSpPr>
          <a:xfrm>
            <a:off x="2519142" y="5746915"/>
            <a:ext cx="7467867" cy="616437"/>
            <a:chOff x="0" y="0"/>
            <a:chExt cx="3457459" cy="2853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57460" cy="285397"/>
            </a:xfrm>
            <a:custGeom>
              <a:avLst/>
              <a:gdLst/>
              <a:ahLst/>
              <a:cxnLst/>
              <a:rect l="l" t="t" r="r" b="b"/>
              <a:pathLst>
                <a:path w="3457460" h="285397">
                  <a:moveTo>
                    <a:pt x="35248" y="0"/>
                  </a:moveTo>
                  <a:lnTo>
                    <a:pt x="3422212" y="0"/>
                  </a:lnTo>
                  <a:cubicBezTo>
                    <a:pt x="3431560" y="0"/>
                    <a:pt x="3440526" y="3714"/>
                    <a:pt x="3447136" y="10324"/>
                  </a:cubicBezTo>
                  <a:cubicBezTo>
                    <a:pt x="3453746" y="16934"/>
                    <a:pt x="3457460" y="25899"/>
                    <a:pt x="3457460" y="35248"/>
                  </a:cubicBezTo>
                  <a:lnTo>
                    <a:pt x="3457460" y="250149"/>
                  </a:lnTo>
                  <a:cubicBezTo>
                    <a:pt x="3457460" y="259497"/>
                    <a:pt x="3453746" y="268463"/>
                    <a:pt x="3447136" y="275073"/>
                  </a:cubicBezTo>
                  <a:cubicBezTo>
                    <a:pt x="3440526" y="281683"/>
                    <a:pt x="3431560" y="285397"/>
                    <a:pt x="3422212" y="285397"/>
                  </a:cubicBezTo>
                  <a:lnTo>
                    <a:pt x="35248" y="285397"/>
                  </a:lnTo>
                  <a:cubicBezTo>
                    <a:pt x="25899" y="285397"/>
                    <a:pt x="16934" y="281683"/>
                    <a:pt x="10324" y="275073"/>
                  </a:cubicBezTo>
                  <a:cubicBezTo>
                    <a:pt x="3714" y="268463"/>
                    <a:pt x="0" y="259497"/>
                    <a:pt x="0" y="250149"/>
                  </a:cubicBezTo>
                  <a:lnTo>
                    <a:pt x="0" y="35248"/>
                  </a:lnTo>
                  <a:cubicBezTo>
                    <a:pt x="0" y="25899"/>
                    <a:pt x="3714" y="16934"/>
                    <a:pt x="10324" y="10324"/>
                  </a:cubicBezTo>
                  <a:cubicBezTo>
                    <a:pt x="16934" y="3714"/>
                    <a:pt x="25899" y="0"/>
                    <a:pt x="35248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457459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Umělá inteligence, právo a bezpečí digitálního světa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4975181" y="234828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8" y="0"/>
                </a:lnTo>
                <a:lnTo>
                  <a:pt x="3362458" y="3233985"/>
                </a:lnTo>
                <a:lnTo>
                  <a:pt x="0" y="3233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933"/>
          </a:p>
        </p:txBody>
      </p:sp>
      <p:sp>
        <p:nvSpPr>
          <p:cNvPr id="9" name="Freeform 9"/>
          <p:cNvSpPr/>
          <p:nvPr/>
        </p:nvSpPr>
        <p:spPr>
          <a:xfrm>
            <a:off x="8537619" y="2351006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8" y="0"/>
                </a:lnTo>
                <a:lnTo>
                  <a:pt x="3362458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933"/>
          </a:p>
        </p:txBody>
      </p:sp>
      <p:grpSp>
        <p:nvGrpSpPr>
          <p:cNvPr id="16" name="Group 16"/>
          <p:cNvGrpSpPr/>
          <p:nvPr/>
        </p:nvGrpSpPr>
        <p:grpSpPr>
          <a:xfrm>
            <a:off x="4787869" y="4506995"/>
            <a:ext cx="2428951" cy="616437"/>
            <a:chOff x="0" y="0"/>
            <a:chExt cx="1124552" cy="28539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Bc. Zdeněk Kučera, Ph.D.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350307" y="4506995"/>
            <a:ext cx="2428951" cy="616437"/>
            <a:chOff x="0" y="0"/>
            <a:chExt cx="1124552" cy="28539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Ing. Jindřich Kalíšek, Ph.D. CIPP/E CIPM FIP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126996" y="2453546"/>
            <a:ext cx="1553517" cy="1553517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5"/>
              <a:stretch>
                <a:fillRect t="-3709" r="-9320" b="-60271"/>
              </a:stretch>
            </a:blipFill>
          </p:spPr>
          <p:txBody>
            <a:bodyPr/>
            <a:lstStyle/>
            <a:p>
              <a:endParaRPr lang="cs-CZ" sz="933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788024" y="2453546"/>
            <a:ext cx="1553517" cy="1553517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s-CZ" sz="933"/>
            </a:p>
          </p:txBody>
        </p:sp>
      </p:grpSp>
      <p:sp>
        <p:nvSpPr>
          <p:cNvPr id="28" name="Freeform 7">
            <a:extLst>
              <a:ext uri="{FF2B5EF4-FFF2-40B4-BE49-F238E27FC236}">
                <a16:creationId xmlns:a16="http://schemas.microsoft.com/office/drawing/2014/main" id="{F76F8DAE-AB1F-B548-4503-6C2E49DE6B93}"/>
              </a:ext>
            </a:extLst>
          </p:cNvPr>
          <p:cNvSpPr/>
          <p:nvPr/>
        </p:nvSpPr>
        <p:spPr>
          <a:xfrm>
            <a:off x="1320800" y="2351005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933"/>
          </a:p>
        </p:txBody>
      </p:sp>
      <p:grpSp>
        <p:nvGrpSpPr>
          <p:cNvPr id="29" name="Group 9">
            <a:extLst>
              <a:ext uri="{FF2B5EF4-FFF2-40B4-BE49-F238E27FC236}">
                <a16:creationId xmlns:a16="http://schemas.microsoft.com/office/drawing/2014/main" id="{350C133F-A39A-98FE-C7E8-1A07C9F37F19}"/>
              </a:ext>
            </a:extLst>
          </p:cNvPr>
          <p:cNvGrpSpPr/>
          <p:nvPr/>
        </p:nvGrpSpPr>
        <p:grpSpPr>
          <a:xfrm>
            <a:off x="1227145" y="4506994"/>
            <a:ext cx="2428951" cy="616437"/>
            <a:chOff x="0" y="0"/>
            <a:chExt cx="1124552" cy="285397"/>
          </a:xfrm>
        </p:grpSpPr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F64E9680-EA95-55E7-475F-EFD53681B9CE}"/>
                </a:ext>
              </a:extLst>
            </p:cNvPr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AF7636F2-3F2B-D79A-DF60-B51FC779D056}"/>
                </a:ext>
              </a:extLst>
            </p:cNvPr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Petr Kohout, LL.M.</a:t>
              </a:r>
            </a:p>
          </p:txBody>
        </p:sp>
      </p:grpSp>
      <p:grpSp>
        <p:nvGrpSpPr>
          <p:cNvPr id="32" name="Group 15">
            <a:extLst>
              <a:ext uri="{FF2B5EF4-FFF2-40B4-BE49-F238E27FC236}">
                <a16:creationId xmlns:a16="http://schemas.microsoft.com/office/drawing/2014/main" id="{5FA56F99-2530-FA4B-B560-F61016732BDE}"/>
              </a:ext>
            </a:extLst>
          </p:cNvPr>
          <p:cNvGrpSpPr/>
          <p:nvPr/>
        </p:nvGrpSpPr>
        <p:grpSpPr>
          <a:xfrm>
            <a:off x="1511974" y="2453545"/>
            <a:ext cx="1553517" cy="1553517"/>
            <a:chOff x="0" y="0"/>
            <a:chExt cx="6350000" cy="6350000"/>
          </a:xfrm>
        </p:grpSpPr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EE35A1D7-67A4-DFB4-9413-A4302969CE07}"/>
                </a:ext>
              </a:extLst>
            </p:cNvPr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7"/>
              <a:stretch>
                <a:fillRect l="-84" r="-84"/>
              </a:stretch>
            </a:blipFill>
          </p:spPr>
          <p:txBody>
            <a:bodyPr/>
            <a:lstStyle/>
            <a:p>
              <a:endParaRPr lang="cs-CZ" sz="933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2150" y="212300"/>
            <a:ext cx="7687699" cy="643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27064"/>
            <a:ext cx="3492400" cy="366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650" y="2227064"/>
            <a:ext cx="3492549" cy="366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7950" y="2227064"/>
            <a:ext cx="3492400" cy="36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1"/>
          <p:cNvSpPr txBox="1"/>
          <p:nvPr/>
        </p:nvSpPr>
        <p:spPr>
          <a:xfrm>
            <a:off x="914400" y="3446264"/>
            <a:ext cx="294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Open Source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914400" y="4036814"/>
            <a:ext cx="2806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Preferovat otevřené modely (Mistral, Llama) s možností auditovat kód.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4692550" y="3446264"/>
            <a:ext cx="2947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On-Premise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4692550" y="4036814"/>
            <a:ext cx="28068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Kritické modely hostovat na vlastní infrastruktuře.</a:t>
            </a:r>
            <a:endParaRPr/>
          </a:p>
        </p:txBody>
      </p:sp>
      <p:sp>
        <p:nvSpPr>
          <p:cNvPr id="193" name="Google Shape;193;p21"/>
          <p:cNvSpPr txBox="1"/>
          <p:nvPr/>
        </p:nvSpPr>
        <p:spPr>
          <a:xfrm>
            <a:off x="8470850" y="3446264"/>
            <a:ext cx="294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Interoperabilita</a:t>
            </a:r>
            <a:endParaRPr/>
          </a:p>
        </p:txBody>
      </p:sp>
      <p:sp>
        <p:nvSpPr>
          <p:cNvPr id="194" name="Google Shape;194;p21"/>
          <p:cNvSpPr txBox="1"/>
          <p:nvPr/>
        </p:nvSpPr>
        <p:spPr>
          <a:xfrm>
            <a:off x="8470850" y="4036814"/>
            <a:ext cx="28065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Smluvní možnost migrace modelu k jinému providerovi bez ztráty "znalostí".</a:t>
            </a:r>
            <a:endParaRPr/>
          </a:p>
        </p:txBody>
      </p:sp>
      <p:pic>
        <p:nvPicPr>
          <p:cNvPr id="195" name="Google Shape;195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608064"/>
            <a:ext cx="60007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550" y="2608064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1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0850" y="2608064"/>
            <a:ext cx="600075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1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STRATEGIE NEZÁVISLOSTI</a:t>
            </a:r>
            <a:endParaRPr/>
          </a:p>
        </p:txBody>
      </p:sp>
      <p:sp>
        <p:nvSpPr>
          <p:cNvPr id="199" name="Google Shape;199;p21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855714"/>
            <a:ext cx="5238750" cy="240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 txBox="1"/>
          <p:nvPr/>
        </p:nvSpPr>
        <p:spPr>
          <a:xfrm>
            <a:off x="571500" y="3160514"/>
            <a:ext cx="550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Standardizace dat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571500" y="3751064"/>
            <a:ext cx="52389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Bez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Open Contracting Data Standard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je AI slepá. Standardizace umožňuje porovnávat efektivitu nákupů napříč úřady a identifikovat úspory z rozsahu.</a:t>
            </a:r>
            <a:endParaRPr/>
          </a:p>
        </p:txBody>
      </p:sp>
      <p:pic>
        <p:nvPicPr>
          <p:cNvPr id="208" name="Google Shape;208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20125" y="327481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OCDS: DATA JAKO ZBRAŇ</a:t>
            </a:r>
            <a:endParaRPr/>
          </a:p>
        </p:txBody>
      </p:sp>
      <p:sp>
        <p:nvSpPr>
          <p:cNvPr id="210" name="Google Shape;210;p22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571500" y="3560564"/>
            <a:ext cx="11049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CBD5E1"/>
                </a:solidFill>
                <a:latin typeface="Inter Light"/>
                <a:ea typeface="Inter Light"/>
                <a:cs typeface="Inter Light"/>
                <a:sym typeface="Inter Light"/>
              </a:rPr>
              <a:t>Role právníka se mění z </a:t>
            </a:r>
            <a:r>
              <a:rPr lang="en-US" sz="24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přepisovače vzorů</a:t>
            </a:r>
            <a:r>
              <a:rPr lang="en-US" sz="2400" b="0" i="0" u="none" strike="noStrike" cap="none">
                <a:solidFill>
                  <a:srgbClr val="CBD5E1"/>
                </a:solidFill>
                <a:latin typeface="Inter Light"/>
                <a:ea typeface="Inter Light"/>
                <a:cs typeface="Inter Light"/>
                <a:sym typeface="Inter Light"/>
              </a:rPr>
              <a:t> na </a:t>
            </a:r>
            <a:r>
              <a:rPr lang="en-US" sz="24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designéra odpovědnosti</a:t>
            </a:r>
            <a:r>
              <a:rPr lang="en-US" sz="2400" b="0" i="0" u="none" strike="noStrike" cap="none">
                <a:solidFill>
                  <a:srgbClr val="CBD5E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/>
          </a:p>
        </p:txBody>
      </p:sp>
      <p:sp>
        <p:nvSpPr>
          <p:cNvPr id="217" name="Google Shape;217;p23"/>
          <p:cNvSpPr txBox="1"/>
          <p:nvPr/>
        </p:nvSpPr>
        <p:spPr>
          <a:xfrm>
            <a:off x="571500" y="4636889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Musíme rozumět nejen zákonu, ale i tomu, co se děje "pod kapotou" modelu.</a:t>
            </a:r>
            <a:endParaRPr/>
          </a:p>
        </p:txBody>
      </p:sp>
      <p:sp>
        <p:nvSpPr>
          <p:cNvPr id="218" name="Google Shape;218;p23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PRÁVNÍK JAKO ARCHITEKT BEZPEČÍ</a:t>
            </a:r>
            <a:endParaRPr/>
          </a:p>
        </p:txBody>
      </p:sp>
      <p:sp>
        <p:nvSpPr>
          <p:cNvPr id="219" name="Google Shape;219;p23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4"/>
          <p:cNvSpPr txBox="1"/>
          <p:nvPr/>
        </p:nvSpPr>
        <p:spPr>
          <a:xfrm>
            <a:off x="295275" y="1890712"/>
            <a:ext cx="11601450" cy="146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PILÍŘ 01: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 ZADAVATEL JAKO UŽIVATEL AI</a:t>
            </a:r>
            <a:endParaRPr/>
          </a:p>
        </p:txBody>
      </p:sp>
      <p:sp>
        <p:nvSpPr>
          <p:cNvPr id="226" name="Google Shape;226;p24"/>
          <p:cNvSpPr/>
          <p:nvPr/>
        </p:nvSpPr>
        <p:spPr>
          <a:xfrm>
            <a:off x="5619750" y="4146946"/>
            <a:ext cx="952500" cy="381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571500" y="4832746"/>
            <a:ext cx="11049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Právní rizika vnitřní automatizace procesů.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155626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5"/>
          <p:cNvSpPr txBox="1"/>
          <p:nvPr/>
        </p:nvSpPr>
        <p:spPr>
          <a:xfrm>
            <a:off x="571500" y="2460426"/>
            <a:ext cx="550068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Retrieval-Augmented Generation</a:t>
            </a:r>
            <a:endParaRPr/>
          </a:p>
        </p:txBody>
      </p:sp>
      <p:sp>
        <p:nvSpPr>
          <p:cNvPr id="235" name="Google Shape;235;p25"/>
          <p:cNvSpPr txBox="1"/>
          <p:nvPr/>
        </p:nvSpPr>
        <p:spPr>
          <a:xfrm>
            <a:off x="571500" y="3050976"/>
            <a:ext cx="52387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AI, která nečerpá "z hlavy", ale z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uzavřené databáze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vzorů úřadu a judikátů.</a:t>
            </a:r>
            <a:endParaRPr/>
          </a:p>
        </p:txBody>
      </p:sp>
      <p:pic>
        <p:nvPicPr>
          <p:cNvPr id="236" name="Google Shape;236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1275" y="2165151"/>
            <a:ext cx="52197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5"/>
          <p:cNvSpPr txBox="1"/>
          <p:nvPr/>
        </p:nvSpPr>
        <p:spPr>
          <a:xfrm>
            <a:off x="571500" y="3889176"/>
            <a:ext cx="52387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Zajištění právní konzistence napříč tisíci stranami.</a:t>
            </a:r>
            <a:endParaRPr/>
          </a:p>
        </p:txBody>
      </p:sp>
      <p:sp>
        <p:nvSpPr>
          <p:cNvPr id="238" name="Google Shape;238;p25"/>
          <p:cNvSpPr txBox="1"/>
          <p:nvPr/>
        </p:nvSpPr>
        <p:spPr>
          <a:xfrm>
            <a:off x="571500" y="4717851"/>
            <a:ext cx="5238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Rychlá syntéza technických příloh.</a:t>
            </a:r>
            <a:endParaRPr/>
          </a:p>
        </p:txBody>
      </p:sp>
      <p:pic>
        <p:nvPicPr>
          <p:cNvPr id="239" name="Google Shape;239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927276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755951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5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RAG: KONEC HALUCINACÍ V ZD</a:t>
            </a:r>
            <a:endParaRPr/>
          </a:p>
        </p:txBody>
      </p:sp>
      <p:sp>
        <p:nvSpPr>
          <p:cNvPr id="242" name="Google Shape;242;p25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34753"/>
            <a:ext cx="11049000" cy="445174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6"/>
          <p:cNvSpPr txBox="1"/>
          <p:nvPr/>
        </p:nvSpPr>
        <p:spPr>
          <a:xfrm>
            <a:off x="1000125" y="2482453"/>
            <a:ext cx="10791348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Zásada lidského dohledu</a:t>
            </a:r>
            <a:endParaRPr/>
          </a:p>
        </p:txBody>
      </p:sp>
      <p:sp>
        <p:nvSpPr>
          <p:cNvPr id="250" name="Google Shape;250;p26"/>
          <p:cNvSpPr txBox="1"/>
          <p:nvPr/>
        </p:nvSpPr>
        <p:spPr>
          <a:xfrm>
            <a:off x="1000125" y="3073003"/>
            <a:ext cx="102774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Odpovědnost za správnost zadávací dokumentace nelze delegovat na algoritmus.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Halucinace v technické specifikaci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chyba v zadávací dokumentaci.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51" name="Google Shape;251;p26"/>
          <p:cNvSpPr txBox="1"/>
          <p:nvPr/>
        </p:nvSpPr>
        <p:spPr>
          <a:xfrm>
            <a:off x="1000125" y="3949303"/>
            <a:ext cx="1027747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"Strojová chyba u ÚOHS neobstojí jako liberační důvod."</a:t>
            </a:r>
            <a:endParaRPr/>
          </a:p>
        </p:txBody>
      </p:sp>
      <p:sp>
        <p:nvSpPr>
          <p:cNvPr id="252" name="Google Shape;252;p26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ODPOVĚDNOST ZA ZD</a:t>
            </a:r>
            <a:endParaRPr/>
          </a:p>
        </p:txBody>
      </p:sp>
      <p:sp>
        <p:nvSpPr>
          <p:cNvPr id="253" name="Google Shape;253;p26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84264"/>
            <a:ext cx="523875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684264"/>
            <a:ext cx="5238750" cy="275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7"/>
          <p:cNvSpPr txBox="1"/>
          <p:nvPr/>
        </p:nvSpPr>
        <p:spPr>
          <a:xfrm>
            <a:off x="914400" y="3331964"/>
            <a:ext cx="478059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Syntéza PTK</a:t>
            </a:r>
            <a:endParaRPr/>
          </a:p>
        </p:txBody>
      </p:sp>
      <p:sp>
        <p:nvSpPr>
          <p:cNvPr id="262" name="Google Shape;262;p27"/>
          <p:cNvSpPr txBox="1"/>
          <p:nvPr/>
        </p:nvSpPr>
        <p:spPr>
          <a:xfrm>
            <a:off x="914400" y="3922514"/>
            <a:ext cx="4553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AI analyzuje odpověd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z tržních konzultací a identifikuje skryté tržní bariéry, které by mohly omezit soutěž.</a:t>
            </a:r>
            <a:endParaRPr/>
          </a:p>
        </p:txBody>
      </p:sp>
      <p:sp>
        <p:nvSpPr>
          <p:cNvPr id="263" name="Google Shape;263;p27"/>
          <p:cNvSpPr txBox="1"/>
          <p:nvPr/>
        </p:nvSpPr>
        <p:spPr>
          <a:xfrm>
            <a:off x="6724650" y="3331964"/>
            <a:ext cx="478059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Red Flagging</a:t>
            </a:r>
            <a:endParaRPr/>
          </a:p>
        </p:txBody>
      </p:sp>
      <p:sp>
        <p:nvSpPr>
          <p:cNvPr id="264" name="Google Shape;264;p27"/>
          <p:cNvSpPr txBox="1"/>
          <p:nvPr/>
        </p:nvSpPr>
        <p:spPr>
          <a:xfrm>
            <a:off x="6724650" y="3922514"/>
            <a:ext cx="45529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Detekce bid-riggingu prostřednictvím srovnání metadat PDF dokumentů podaných "nezávislými" dodavateli.</a:t>
            </a:r>
            <a:endParaRPr/>
          </a:p>
        </p:txBody>
      </p:sp>
      <p:sp>
        <p:nvSpPr>
          <p:cNvPr id="265" name="Google Shape;265;p27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ANALÝZA TRHU A PREDIKCE CEN</a:t>
            </a:r>
            <a:endParaRPr/>
          </a:p>
        </p:txBody>
      </p:sp>
      <p:sp>
        <p:nvSpPr>
          <p:cNvPr id="266" name="Google Shape;266;p27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8"/>
          <p:cNvSpPr txBox="1"/>
          <p:nvPr/>
        </p:nvSpPr>
        <p:spPr>
          <a:xfrm>
            <a:off x="571500" y="1141362"/>
            <a:ext cx="5200650" cy="100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PŘÍPADOVÁ STUDIE: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 WALMART BOT</a:t>
            </a:r>
            <a:endParaRPr/>
          </a:p>
        </p:txBody>
      </p:sp>
      <p:pic>
        <p:nvPicPr>
          <p:cNvPr id="273" name="Google Shape;273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8"/>
          <p:cNvSpPr txBox="1"/>
          <p:nvPr/>
        </p:nvSpPr>
        <p:spPr>
          <a:xfrm>
            <a:off x="571500" y="2756743"/>
            <a:ext cx="4953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Retailový gigant nasadil Pactum AI pro vyjednávání s dodavateli.</a:t>
            </a:r>
            <a:endParaRPr/>
          </a:p>
        </p:txBody>
      </p:sp>
      <p:sp>
        <p:nvSpPr>
          <p:cNvPr id="275" name="Google Shape;275;p28"/>
          <p:cNvSpPr txBox="1"/>
          <p:nvPr/>
        </p:nvSpPr>
        <p:spPr>
          <a:xfrm>
            <a:off x="819150" y="3775918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276" name="Google Shape;276;p28"/>
          <p:cNvSpPr txBox="1"/>
          <p:nvPr/>
        </p:nvSpPr>
        <p:spPr>
          <a:xfrm>
            <a:off x="952500" y="3775918"/>
            <a:ext cx="4572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68 % dohod uzavřeno autonomně.</a:t>
            </a:r>
            <a:endParaRPr/>
          </a:p>
        </p:txBody>
      </p:sp>
      <p:sp>
        <p:nvSpPr>
          <p:cNvPr id="277" name="Google Shape;277;p28"/>
          <p:cNvSpPr txBox="1"/>
          <p:nvPr/>
        </p:nvSpPr>
        <p:spPr>
          <a:xfrm>
            <a:off x="819150" y="4261693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278" name="Google Shape;278;p28"/>
          <p:cNvSpPr txBox="1"/>
          <p:nvPr/>
        </p:nvSpPr>
        <p:spPr>
          <a:xfrm>
            <a:off x="952500" y="4261693"/>
            <a:ext cx="4572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Úspora nákladů v průměru 3 %.</a:t>
            </a:r>
            <a:endParaRPr/>
          </a:p>
        </p:txBody>
      </p:sp>
      <p:sp>
        <p:nvSpPr>
          <p:cNvPr id="279" name="Google Shape;279;p28"/>
          <p:cNvSpPr txBox="1"/>
          <p:nvPr/>
        </p:nvSpPr>
        <p:spPr>
          <a:xfrm>
            <a:off x="819150" y="4747468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280" name="Google Shape;280;p28"/>
          <p:cNvSpPr txBox="1"/>
          <p:nvPr/>
        </p:nvSpPr>
        <p:spPr>
          <a:xfrm>
            <a:off x="952500" y="4747468"/>
            <a:ext cx="4572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75 % dodavatelů preferovalo jednání s botem pro jeho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rychlost a bezemočnost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9"/>
          <p:cNvSpPr txBox="1"/>
          <p:nvPr/>
        </p:nvSpPr>
        <p:spPr>
          <a:xfrm>
            <a:off x="1595437" y="3793926"/>
            <a:ext cx="900112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Právní nutnost, nikoliv volba</a:t>
            </a:r>
            <a:endParaRPr/>
          </a:p>
        </p:txBody>
      </p:sp>
      <p:sp>
        <p:nvSpPr>
          <p:cNvPr id="287" name="Google Shape;287;p29"/>
          <p:cNvSpPr txBox="1"/>
          <p:nvPr/>
        </p:nvSpPr>
        <p:spPr>
          <a:xfrm>
            <a:off x="1809750" y="4384476"/>
            <a:ext cx="85725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 roce 2026 je HITL klíčovým pojmem. Právník/Zadavatel musí mít možnost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veta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vysvětlení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každého kroku, který AI navrhla, zejména u rozhodnutí o vyloučení nebo výběru.</a:t>
            </a:r>
            <a:endParaRPr/>
          </a:p>
        </p:txBody>
      </p:sp>
      <p:pic>
        <p:nvPicPr>
          <p:cNvPr id="288" name="Google Shape;288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9750" y="2641401"/>
            <a:ext cx="9525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9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HUMAN-IN-THE-LOOP (HITL)</a:t>
            </a: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933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933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933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Petr Kohout, LL.M.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Umělá inteligence ve veřejných zakázkách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Umělá inteligence, právo a bezpečí digitálního světa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</a:rPr>
              <a:t>§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0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PRAKTICKY</a:t>
            </a:r>
            <a:endParaRPr/>
          </a:p>
        </p:txBody>
      </p:sp>
      <p:sp>
        <p:nvSpPr>
          <p:cNvPr id="297" name="Google Shape;297;p30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1427" y="950850"/>
            <a:ext cx="8578726" cy="552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1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PRAKTICKY</a:t>
            </a:r>
            <a:endParaRPr/>
          </a:p>
        </p:txBody>
      </p:sp>
      <p:sp>
        <p:nvSpPr>
          <p:cNvPr id="305" name="Google Shape;305;p31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750" y="1635250"/>
            <a:ext cx="9149250" cy="504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2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MĚŘITELNÁ ÚSPORA ČASU</a:t>
            </a:r>
            <a:endParaRPr/>
          </a:p>
        </p:txBody>
      </p:sp>
      <p:sp>
        <p:nvSpPr>
          <p:cNvPr id="313" name="Google Shape;313;p32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Google Shape;314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466850"/>
            <a:ext cx="11029950" cy="4810124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2"/>
          <p:cNvSpPr txBox="1"/>
          <p:nvPr/>
        </p:nvSpPr>
        <p:spPr>
          <a:xfrm>
            <a:off x="581025" y="4586287"/>
            <a:ext cx="11030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* Smyšlená </a:t>
            </a:r>
            <a:r>
              <a:rPr lang="en-US" sz="1500">
                <a:solidFill>
                  <a:srgbClr val="475569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</a:t>
            </a:r>
            <a:r>
              <a:rPr lang="en-US" sz="1500" b="0" i="0" u="none" strike="noStrike" cap="none">
                <a:solidFill>
                  <a:srgbClr val="475569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ata založená na </a:t>
            </a:r>
            <a:r>
              <a:rPr lang="en-US" sz="1500">
                <a:solidFill>
                  <a:srgbClr val="475569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zbožných přáních</a:t>
            </a:r>
            <a:r>
              <a:rPr lang="en-US" sz="1500" b="0" i="0" u="none" strike="noStrike" cap="none">
                <a:solidFill>
                  <a:srgbClr val="475569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v reálných agend</a:t>
            </a:r>
            <a:r>
              <a:rPr lang="en-US" sz="1500">
                <a:solidFill>
                  <a:srgbClr val="475569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ách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3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LZE EFEKTIVITU OUTSOURCOVAT?</a:t>
            </a:r>
            <a:endParaRPr/>
          </a:p>
        </p:txBody>
      </p:sp>
      <p:sp>
        <p:nvSpPr>
          <p:cNvPr id="322" name="Google Shape;322;p33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958400"/>
            <a:ext cx="5229225" cy="244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958405"/>
            <a:ext cx="5229225" cy="244018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3"/>
          <p:cNvSpPr txBox="1"/>
          <p:nvPr/>
        </p:nvSpPr>
        <p:spPr>
          <a:xfrm>
            <a:off x="771525" y="3073565"/>
            <a:ext cx="48705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rPr>
              <a:t>AI v praxi právníka</a:t>
            </a:r>
            <a:endParaRPr/>
          </a:p>
        </p:txBody>
      </p:sp>
      <p:sp>
        <p:nvSpPr>
          <p:cNvPr id="326" name="Google Shape;326;p33"/>
          <p:cNvSpPr txBox="1"/>
          <p:nvPr/>
        </p:nvSpPr>
        <p:spPr>
          <a:xfrm>
            <a:off x="6604850" y="3073580"/>
            <a:ext cx="48705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rPr>
              <a:t>Právník využití AI outsourcuje</a:t>
            </a:r>
            <a:endParaRPr/>
          </a:p>
        </p:txBody>
      </p:sp>
      <p:sp>
        <p:nvSpPr>
          <p:cNvPr id="327" name="Google Shape;327;p33"/>
          <p:cNvSpPr txBox="1"/>
          <p:nvPr/>
        </p:nvSpPr>
        <p:spPr>
          <a:xfrm>
            <a:off x="6604850" y="3554116"/>
            <a:ext cx="46386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FF9D"/>
                </a:solidFill>
                <a:latin typeface="Inter"/>
                <a:ea typeface="Inter"/>
                <a:cs typeface="Inter"/>
                <a:sym typeface="Inter"/>
              </a:rPr>
              <a:t>S legal nástrojem nepracuje právník, ale osoba, která se pak na právníka obrací s dotazem.</a:t>
            </a:r>
            <a:endParaRPr sz="1500">
              <a:solidFill>
                <a:srgbClr val="00FF9D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FF9D"/>
                </a:solidFill>
                <a:latin typeface="Inter"/>
                <a:ea typeface="Inter"/>
                <a:cs typeface="Inter"/>
                <a:sym typeface="Inter"/>
              </a:rPr>
              <a:t>Dotaz je tak díky tomu kvalifikovaný, to právníkovi šetří čas, nervy, zdroje a práci s AI.</a:t>
            </a:r>
            <a:endParaRPr sz="1500">
              <a:solidFill>
                <a:srgbClr val="00FF9D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FF9D"/>
                </a:solidFill>
                <a:latin typeface="Inter"/>
                <a:ea typeface="Inter"/>
                <a:cs typeface="Inter"/>
                <a:sym typeface="Inter"/>
              </a:rPr>
              <a:t>Právník je skutečně šťastný. 😂</a:t>
            </a:r>
            <a:endParaRPr sz="1500">
              <a:solidFill>
                <a:srgbClr val="00FF9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8" name="Google Shape;328;p33"/>
          <p:cNvSpPr txBox="1"/>
          <p:nvPr/>
        </p:nvSpPr>
        <p:spPr>
          <a:xfrm>
            <a:off x="771525" y="3923566"/>
            <a:ext cx="4638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FF9D"/>
                </a:solidFill>
                <a:latin typeface="Inter"/>
                <a:ea typeface="Inter"/>
                <a:cs typeface="Inter"/>
                <a:sym typeface="Inter"/>
              </a:rPr>
              <a:t>Právník přímo pracuje s AI nástrojem, šetří čas, nervy, zdroje.</a:t>
            </a:r>
            <a:endParaRPr sz="1500">
              <a:solidFill>
                <a:srgbClr val="00FF9D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FF9D"/>
                </a:solidFill>
                <a:latin typeface="Inter"/>
                <a:ea typeface="Inter"/>
                <a:cs typeface="Inter"/>
                <a:sym typeface="Inter"/>
              </a:rPr>
              <a:t>Právník je šťastný. 😁</a:t>
            </a:r>
            <a:endParaRPr sz="1500">
              <a:solidFill>
                <a:srgbClr val="00FF9D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34753"/>
            <a:ext cx="11049000" cy="4451746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4"/>
          <p:cNvSpPr txBox="1"/>
          <p:nvPr/>
        </p:nvSpPr>
        <p:spPr>
          <a:xfrm>
            <a:off x="914400" y="2482453"/>
            <a:ext cx="10881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Automatizovaná detekce rizik:</a:t>
            </a:r>
            <a:endParaRPr/>
          </a:p>
        </p:txBody>
      </p:sp>
      <p:sp>
        <p:nvSpPr>
          <p:cNvPr id="336" name="Google Shape;336;p34"/>
          <p:cNvSpPr txBox="1"/>
          <p:nvPr/>
        </p:nvSpPr>
        <p:spPr>
          <a:xfrm>
            <a:off x="1162050" y="3034903"/>
            <a:ext cx="133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37" name="Google Shape;337;p34"/>
          <p:cNvSpPr txBox="1"/>
          <p:nvPr/>
        </p:nvSpPr>
        <p:spPr>
          <a:xfrm>
            <a:off x="1295400" y="3034903"/>
            <a:ext cx="9982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Sledování opakujících se 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vztahů mezi 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dodavatel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338" name="Google Shape;338;p34"/>
          <p:cNvSpPr txBox="1"/>
          <p:nvPr/>
        </p:nvSpPr>
        <p:spPr>
          <a:xfrm>
            <a:off x="1162050" y="3520678"/>
            <a:ext cx="133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39" name="Google Shape;339;p34"/>
          <p:cNvSpPr txBox="1"/>
          <p:nvPr/>
        </p:nvSpPr>
        <p:spPr>
          <a:xfrm>
            <a:off x="1295400" y="3520678"/>
            <a:ext cx="9982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Identifikace vazeb přes Rejstřík skutečných majitelů.</a:t>
            </a:r>
            <a:endParaRPr/>
          </a:p>
        </p:txBody>
      </p:sp>
      <p:sp>
        <p:nvSpPr>
          <p:cNvPr id="340" name="Google Shape;340;p34"/>
          <p:cNvSpPr txBox="1"/>
          <p:nvPr/>
        </p:nvSpPr>
        <p:spPr>
          <a:xfrm>
            <a:off x="1162050" y="4006453"/>
            <a:ext cx="133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41" name="Google Shape;341;p34"/>
          <p:cNvSpPr txBox="1"/>
          <p:nvPr/>
        </p:nvSpPr>
        <p:spPr>
          <a:xfrm>
            <a:off x="1295400" y="4006453"/>
            <a:ext cx="9982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Varování při podezřele nízkém počtu nabídek v segmentu.</a:t>
            </a:r>
            <a:endParaRPr/>
          </a:p>
        </p:txBody>
      </p:sp>
      <p:sp>
        <p:nvSpPr>
          <p:cNvPr id="342" name="Google Shape;342;p34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ALGORITMICKÝ RED FLAGGING</a:t>
            </a:r>
            <a:endParaRPr/>
          </a:p>
        </p:txBody>
      </p:sp>
      <p:sp>
        <p:nvSpPr>
          <p:cNvPr id="343" name="Google Shape;343;p34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5"/>
          <p:cNvSpPr txBox="1"/>
          <p:nvPr/>
        </p:nvSpPr>
        <p:spPr>
          <a:xfrm>
            <a:off x="295275" y="1890712"/>
            <a:ext cx="11601450" cy="146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PILÍŘ 02: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 DODAVATEL A AI NABÍDKY</a:t>
            </a:r>
            <a:endParaRPr/>
          </a:p>
        </p:txBody>
      </p:sp>
      <p:sp>
        <p:nvSpPr>
          <p:cNvPr id="350" name="Google Shape;350;p35"/>
          <p:cNvSpPr/>
          <p:nvPr/>
        </p:nvSpPr>
        <p:spPr>
          <a:xfrm>
            <a:off x="5619750" y="4146946"/>
            <a:ext cx="952500" cy="381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35"/>
          <p:cNvSpPr txBox="1"/>
          <p:nvPr/>
        </p:nvSpPr>
        <p:spPr>
          <a:xfrm>
            <a:off x="571500" y="4832746"/>
            <a:ext cx="11049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Jak hodnotit kvalitu, když ji generuje stroj?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055614"/>
            <a:ext cx="5238750" cy="401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055614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6"/>
          <p:cNvSpPr txBox="1"/>
          <p:nvPr/>
        </p:nvSpPr>
        <p:spPr>
          <a:xfrm>
            <a:off x="914400" y="3274814"/>
            <a:ext cx="478059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Formální dokonalost</a:t>
            </a:r>
            <a:endParaRPr/>
          </a:p>
        </p:txBody>
      </p:sp>
      <p:sp>
        <p:nvSpPr>
          <p:cNvPr id="360" name="Google Shape;360;p36"/>
          <p:cNvSpPr txBox="1"/>
          <p:nvPr/>
        </p:nvSpPr>
        <p:spPr>
          <a:xfrm>
            <a:off x="914400" y="3865364"/>
            <a:ext cx="455295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Nabídky vygenerované LLM vypadají bezchybně, ale postrádají reálnou relevanci pro konkrétní potřeby zadavatele.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"Slohový smog"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 zakázkách.</a:t>
            </a:r>
            <a:endParaRPr/>
          </a:p>
        </p:txBody>
      </p:sp>
      <p:pic>
        <p:nvPicPr>
          <p:cNvPr id="361" name="Google Shape;361;p3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91275" y="2065139"/>
            <a:ext cx="5219700" cy="379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436614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6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RIZIKO "GENERIC BIDS"</a:t>
            </a:r>
            <a:endParaRPr/>
          </a:p>
        </p:txBody>
      </p:sp>
      <p:sp>
        <p:nvSpPr>
          <p:cNvPr id="364" name="Google Shape;364;p36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3250" y="3627239"/>
            <a:ext cx="847725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3250" y="4293989"/>
            <a:ext cx="847725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43250" y="3627239"/>
            <a:ext cx="1271587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43250" y="4293989"/>
            <a:ext cx="7205662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7"/>
          <p:cNvSpPr txBox="1"/>
          <p:nvPr/>
        </p:nvSpPr>
        <p:spPr>
          <a:xfrm>
            <a:off x="571500" y="2760464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Proč už nehodnotit "Metodiku popisem"?</a:t>
            </a:r>
            <a:endParaRPr/>
          </a:p>
        </p:txBody>
      </p:sp>
      <p:sp>
        <p:nvSpPr>
          <p:cNvPr id="375" name="Google Shape;375;p37"/>
          <p:cNvSpPr txBox="1"/>
          <p:nvPr/>
        </p:nvSpPr>
        <p:spPr>
          <a:xfrm>
            <a:off x="571500" y="5103614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Nutnost posunu k verifikaci reálného know-how týmu.</a:t>
            </a:r>
            <a:endParaRPr/>
          </a:p>
        </p:txBody>
      </p:sp>
      <p:sp>
        <p:nvSpPr>
          <p:cNvPr id="376" name="Google Shape;376;p37"/>
          <p:cNvSpPr txBox="1"/>
          <p:nvPr/>
        </p:nvSpPr>
        <p:spPr>
          <a:xfrm>
            <a:off x="571500" y="3746301"/>
            <a:ext cx="238125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Hodnota textu dnes</a:t>
            </a:r>
            <a:endParaRPr/>
          </a:p>
        </p:txBody>
      </p:sp>
      <p:sp>
        <p:nvSpPr>
          <p:cNvPr id="377" name="Google Shape;377;p37"/>
          <p:cNvSpPr txBox="1"/>
          <p:nvPr/>
        </p:nvSpPr>
        <p:spPr>
          <a:xfrm>
            <a:off x="571500" y="4413051"/>
            <a:ext cx="238125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Hodnota praktické zkoušky</a:t>
            </a:r>
            <a:endParaRPr/>
          </a:p>
        </p:txBody>
      </p:sp>
      <p:sp>
        <p:nvSpPr>
          <p:cNvPr id="378" name="Google Shape;378;p37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HODNOCENÍ: TEXT JE MRTVÝ</a:t>
            </a:r>
            <a:endParaRPr/>
          </a:p>
        </p:txBody>
      </p:sp>
      <p:sp>
        <p:nvSpPr>
          <p:cNvPr id="379" name="Google Shape;379;p37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34753"/>
            <a:ext cx="11049000" cy="4451746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8"/>
          <p:cNvSpPr txBox="1"/>
          <p:nvPr/>
        </p:nvSpPr>
        <p:spPr>
          <a:xfrm>
            <a:off x="914400" y="2482453"/>
            <a:ext cx="10881360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Nové kritérium kvality</a:t>
            </a:r>
            <a:endParaRPr/>
          </a:p>
        </p:txBody>
      </p:sp>
      <p:sp>
        <p:nvSpPr>
          <p:cNvPr id="387" name="Google Shape;387;p38"/>
          <p:cNvSpPr txBox="1"/>
          <p:nvPr/>
        </p:nvSpPr>
        <p:spPr>
          <a:xfrm>
            <a:off x="914400" y="3073003"/>
            <a:ext cx="10363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Zahrnutí praktického testu přímo do fáze hodnocení (§ 116 ZZVZ). Dodavatel musí na místě (nebo vzdáleně v omezeném čase) vyřešit vzorový úkol bez možnosti externí pomoci.</a:t>
            </a:r>
            <a:endParaRPr/>
          </a:p>
        </p:txBody>
      </p:sp>
      <p:sp>
        <p:nvSpPr>
          <p:cNvPr id="388" name="Google Shape;388;p38"/>
          <p:cNvSpPr txBox="1"/>
          <p:nvPr/>
        </p:nvSpPr>
        <p:spPr>
          <a:xfrm>
            <a:off x="1162050" y="3949303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89" name="Google Shape;389;p38"/>
          <p:cNvSpPr txBox="1"/>
          <p:nvPr/>
        </p:nvSpPr>
        <p:spPr>
          <a:xfrm>
            <a:off x="1295400" y="3949303"/>
            <a:ext cx="9982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Metrika: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Přesnost výstupu, rychlost zpracování, absence biasu.</a:t>
            </a:r>
            <a:endParaRPr/>
          </a:p>
        </p:txBody>
      </p:sp>
      <p:sp>
        <p:nvSpPr>
          <p:cNvPr id="390" name="Google Shape;390;p38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PROOF OF CONCEPT (POC)</a:t>
            </a:r>
            <a:endParaRPr/>
          </a:p>
        </p:txBody>
      </p:sp>
      <p:sp>
        <p:nvSpPr>
          <p:cNvPr id="391" name="Google Shape;391;p38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846189"/>
            <a:ext cx="5238750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9"/>
          <p:cNvSpPr txBox="1"/>
          <p:nvPr/>
        </p:nvSpPr>
        <p:spPr>
          <a:xfrm>
            <a:off x="571500" y="3150989"/>
            <a:ext cx="550068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Verifikace expertízy</a:t>
            </a:r>
            <a:endParaRPr/>
          </a:p>
        </p:txBody>
      </p:sp>
      <p:sp>
        <p:nvSpPr>
          <p:cNvPr id="399" name="Google Shape;399;p39"/>
          <p:cNvSpPr txBox="1"/>
          <p:nvPr/>
        </p:nvSpPr>
        <p:spPr>
          <a:xfrm>
            <a:off x="571500" y="3741539"/>
            <a:ext cx="52387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Zadavatel vyžaduje ústní prezentaci klíčových členů týmu. Cílem je zjistit, zda tým rozumí metodice, kterou "AI napsala" do nabídky.</a:t>
            </a:r>
            <a:endParaRPr/>
          </a:p>
        </p:txBody>
      </p:sp>
      <p:sp>
        <p:nvSpPr>
          <p:cNvPr id="400" name="Google Shape;400;p39"/>
          <p:cNvSpPr txBox="1"/>
          <p:nvPr/>
        </p:nvSpPr>
        <p:spPr>
          <a:xfrm>
            <a:off x="6724650" y="3417689"/>
            <a:ext cx="455295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Doporučení: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Hodnotit schopnost reagovat na ad-hoc dotazy k realizaci zakázky, kde nelze využít generované podklady.</a:t>
            </a:r>
            <a:endParaRPr/>
          </a:p>
        </p:txBody>
      </p:sp>
      <p:sp>
        <p:nvSpPr>
          <p:cNvPr id="401" name="Google Shape;401;p39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ÚSTNÍ OBHAJOBA: BRITSKÝ MODEL</a:t>
            </a:r>
            <a:endParaRPr/>
          </a:p>
        </p:txBody>
      </p:sp>
      <p:sp>
        <p:nvSpPr>
          <p:cNvPr id="402" name="Google Shape;402;p39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771525"/>
            <a:ext cx="11601450" cy="188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AI VE VEŘEJNÝCH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15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 ZAKÁZKÁCH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2943225"/>
            <a:ext cx="110490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Strategická transformace a právní odpovědnost 2026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5905493" y="5579375"/>
            <a:ext cx="5715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Mgr. Petr Kohout, LL.M.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5905493" y="6188975"/>
            <a:ext cx="5715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Kongres Právní prostor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934" y="5779720"/>
            <a:ext cx="3737164" cy="663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0"/>
          <p:cNvSpPr txBox="1"/>
          <p:nvPr/>
        </p:nvSpPr>
        <p:spPr>
          <a:xfrm>
            <a:off x="295275" y="1890712"/>
            <a:ext cx="11601450" cy="146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PILÍŘ 03: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 REGULACE A NÁKUP AI</a:t>
            </a:r>
            <a:endParaRPr/>
          </a:p>
        </p:txBody>
      </p:sp>
      <p:sp>
        <p:nvSpPr>
          <p:cNvPr id="409" name="Google Shape;409;p40"/>
          <p:cNvSpPr/>
          <p:nvPr/>
        </p:nvSpPr>
        <p:spPr>
          <a:xfrm>
            <a:off x="5619750" y="4146946"/>
            <a:ext cx="952500" cy="381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40"/>
          <p:cNvSpPr txBox="1"/>
          <p:nvPr/>
        </p:nvSpPr>
        <p:spPr>
          <a:xfrm>
            <a:off x="571500" y="4832746"/>
            <a:ext cx="11049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EU AI Act a Standardní smluvní doložky 2025.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4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311151"/>
            <a:ext cx="5238750" cy="34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1"/>
          <p:cNvSpPr txBox="1"/>
          <p:nvPr/>
        </p:nvSpPr>
        <p:spPr>
          <a:xfrm>
            <a:off x="571500" y="4549526"/>
            <a:ext cx="5238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ystém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y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veřejné správy mo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hou 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spad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at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do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Vysoce rizikové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kategorie.</a:t>
            </a:r>
            <a:endParaRPr/>
          </a:p>
        </p:txBody>
      </p:sp>
      <p:pic>
        <p:nvPicPr>
          <p:cNvPr id="418" name="Google Shape;418;p4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1275" y="2320676"/>
            <a:ext cx="5219700" cy="347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41"/>
          <p:cNvSpPr txBox="1"/>
          <p:nvPr/>
        </p:nvSpPr>
        <p:spPr>
          <a:xfrm>
            <a:off x="571500" y="2463551"/>
            <a:ext cx="5238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EF4444"/>
                </a:solidFill>
                <a:latin typeface="Inter"/>
                <a:ea typeface="Inter"/>
                <a:cs typeface="Inter"/>
                <a:sym typeface="Inter"/>
              </a:rPr>
              <a:t>1. </a:t>
            </a:r>
            <a:r>
              <a:rPr lang="en-US" sz="1800" b="1">
                <a:solidFill>
                  <a:srgbClr val="EF4444"/>
                </a:solidFill>
                <a:latin typeface="Inter"/>
                <a:ea typeface="Inter"/>
                <a:cs typeface="Inter"/>
                <a:sym typeface="Inter"/>
              </a:rPr>
              <a:t>Zakázaná</a:t>
            </a:r>
            <a:r>
              <a:rPr lang="en-US" sz="1800" b="1" i="0" u="none" strike="noStrike" cap="none">
                <a:solidFill>
                  <a:srgbClr val="EF4444"/>
                </a:solidFill>
                <a:latin typeface="Inter"/>
                <a:ea typeface="Inter"/>
                <a:cs typeface="Inter"/>
                <a:sym typeface="Inter"/>
              </a:rPr>
              <a:t> (ZÁKAZ)</a:t>
            </a:r>
            <a:endParaRPr/>
          </a:p>
        </p:txBody>
      </p:sp>
      <p:sp>
        <p:nvSpPr>
          <p:cNvPr id="420" name="Google Shape;420;p41"/>
          <p:cNvSpPr txBox="1"/>
          <p:nvPr/>
        </p:nvSpPr>
        <p:spPr>
          <a:xfrm>
            <a:off x="571500" y="2949326"/>
            <a:ext cx="5238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BBF24"/>
                </a:solidFill>
                <a:latin typeface="Inter"/>
                <a:ea typeface="Inter"/>
                <a:cs typeface="Inter"/>
                <a:sym typeface="Inter"/>
              </a:rPr>
              <a:t>2. Vysoce rizikové (AUDIT)</a:t>
            </a:r>
            <a:endParaRPr/>
          </a:p>
        </p:txBody>
      </p:sp>
      <p:sp>
        <p:nvSpPr>
          <p:cNvPr id="421" name="Google Shape;421;p41"/>
          <p:cNvSpPr txBox="1"/>
          <p:nvPr/>
        </p:nvSpPr>
        <p:spPr>
          <a:xfrm>
            <a:off x="571500" y="3435101"/>
            <a:ext cx="5238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3. Omezené riziko (INFO)</a:t>
            </a:r>
            <a:endParaRPr/>
          </a:p>
        </p:txBody>
      </p:sp>
      <p:sp>
        <p:nvSpPr>
          <p:cNvPr id="422" name="Google Shape;422;p41"/>
          <p:cNvSpPr txBox="1"/>
          <p:nvPr/>
        </p:nvSpPr>
        <p:spPr>
          <a:xfrm>
            <a:off x="571500" y="3920876"/>
            <a:ext cx="5238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4. Minimální riziko (KODEX)</a:t>
            </a:r>
            <a:endParaRPr/>
          </a:p>
        </p:txBody>
      </p:sp>
      <p:sp>
        <p:nvSpPr>
          <p:cNvPr id="423" name="Google Shape;423;p41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EU AI ACT: PYRAMIDA RIZIK</a:t>
            </a:r>
            <a:endParaRPr/>
          </a:p>
        </p:txBody>
      </p:sp>
      <p:sp>
        <p:nvSpPr>
          <p:cNvPr id="424" name="Google Shape;424;p41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34753"/>
            <a:ext cx="11049000" cy="4451746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42"/>
          <p:cNvSpPr txBox="1"/>
          <p:nvPr/>
        </p:nvSpPr>
        <p:spPr>
          <a:xfrm>
            <a:off x="914400" y="2482453"/>
            <a:ext cx="10881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Nové povinnosti "</a:t>
            </a:r>
            <a:r>
              <a:rPr lang="en-US" sz="240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zavádějícího” subjektu</a:t>
            </a: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:</a:t>
            </a:r>
            <a:endParaRPr/>
          </a:p>
        </p:txBody>
      </p:sp>
      <p:sp>
        <p:nvSpPr>
          <p:cNvPr id="432" name="Google Shape;432;p42"/>
          <p:cNvSpPr txBox="1"/>
          <p:nvPr/>
        </p:nvSpPr>
        <p:spPr>
          <a:xfrm>
            <a:off x="1133475" y="3053953"/>
            <a:ext cx="16192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1.</a:t>
            </a:r>
            <a:endParaRPr/>
          </a:p>
        </p:txBody>
      </p:sp>
      <p:sp>
        <p:nvSpPr>
          <p:cNvPr id="433" name="Google Shape;433;p42"/>
          <p:cNvSpPr txBox="1"/>
          <p:nvPr/>
        </p:nvSpPr>
        <p:spPr>
          <a:xfrm>
            <a:off x="1295400" y="3053953"/>
            <a:ext cx="9982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19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Zajištění technického dohledu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fyzickými osobami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434" name="Google Shape;434;p42"/>
          <p:cNvSpPr txBox="1"/>
          <p:nvPr/>
        </p:nvSpPr>
        <p:spPr>
          <a:xfrm>
            <a:off x="1085850" y="3539728"/>
            <a:ext cx="2095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2.</a:t>
            </a:r>
            <a:endParaRPr/>
          </a:p>
        </p:txBody>
      </p:sp>
      <p:sp>
        <p:nvSpPr>
          <p:cNvPr id="435" name="Google Shape;435;p42"/>
          <p:cNvSpPr txBox="1"/>
          <p:nvPr/>
        </p:nvSpPr>
        <p:spPr>
          <a:xfrm>
            <a:off x="1295400" y="3539728"/>
            <a:ext cx="9982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95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Kontrola kvality a relevance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vstupních dat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436" name="Google Shape;436;p42"/>
          <p:cNvSpPr txBox="1"/>
          <p:nvPr/>
        </p:nvSpPr>
        <p:spPr>
          <a:xfrm>
            <a:off x="1095375" y="4025503"/>
            <a:ext cx="20002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3.</a:t>
            </a:r>
            <a:endParaRPr/>
          </a:p>
        </p:txBody>
      </p:sp>
      <p:sp>
        <p:nvSpPr>
          <p:cNvPr id="437" name="Google Shape;437;p42"/>
          <p:cNvSpPr txBox="1"/>
          <p:nvPr/>
        </p:nvSpPr>
        <p:spPr>
          <a:xfrm>
            <a:off x="1295400" y="4025503"/>
            <a:ext cx="9982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Uchovávání logů systému po stanovenou dobu.</a:t>
            </a:r>
            <a:endParaRPr/>
          </a:p>
        </p:txBody>
      </p:sp>
      <p:sp>
        <p:nvSpPr>
          <p:cNvPr id="438" name="Google Shape;438;p42"/>
          <p:cNvSpPr txBox="1"/>
          <p:nvPr/>
        </p:nvSpPr>
        <p:spPr>
          <a:xfrm>
            <a:off x="1085850" y="4511278"/>
            <a:ext cx="2095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4.</a:t>
            </a:r>
            <a:endParaRPr/>
          </a:p>
        </p:txBody>
      </p:sp>
      <p:sp>
        <p:nvSpPr>
          <p:cNvPr id="439" name="Google Shape;439;p42"/>
          <p:cNvSpPr txBox="1"/>
          <p:nvPr/>
        </p:nvSpPr>
        <p:spPr>
          <a:xfrm>
            <a:off x="1295400" y="4511278"/>
            <a:ext cx="9982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95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Informování dotčených osob o interakci s AI.</a:t>
            </a:r>
            <a:endParaRPr/>
          </a:p>
        </p:txBody>
      </p:sp>
      <p:sp>
        <p:nvSpPr>
          <p:cNvPr id="440" name="Google Shape;440;p42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ZADAVATEL JAKO "</a:t>
            </a:r>
            <a:r>
              <a:rPr lang="en-US" sz="3600" b="1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ZAVÁDĚJÍCÍ SUBJEKT</a:t>
            </a: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"</a:t>
            </a:r>
            <a:endParaRPr/>
          </a:p>
        </p:txBody>
      </p:sp>
      <p:sp>
        <p:nvSpPr>
          <p:cNvPr id="441" name="Google Shape;441;p42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42"/>
          <p:cNvSpPr txBox="1"/>
          <p:nvPr/>
        </p:nvSpPr>
        <p:spPr>
          <a:xfrm>
            <a:off x="1085850" y="4997053"/>
            <a:ext cx="209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5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443" name="Google Shape;443;p42"/>
          <p:cNvSpPr txBox="1"/>
          <p:nvPr/>
        </p:nvSpPr>
        <p:spPr>
          <a:xfrm>
            <a:off x="1295400" y="4997053"/>
            <a:ext cx="9982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95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Školení AI gramotnosti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3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SMLUVNÍ DOLOŽKY MCC-AI (2025)</a:t>
            </a:r>
            <a:endParaRPr/>
          </a:p>
        </p:txBody>
      </p:sp>
      <p:sp>
        <p:nvSpPr>
          <p:cNvPr id="450" name="Google Shape;450;p43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3"/>
          <p:cNvSpPr txBox="1"/>
          <p:nvPr/>
        </p:nvSpPr>
        <p:spPr>
          <a:xfrm>
            <a:off x="571500" y="2585442"/>
            <a:ext cx="52293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Doložky MCC-AI (Model Contractual Clauses) jsou reakcí na plnou účinnost Aktu o AI (EU AI Act). Jsou navrženy jako funkční most mezi obecným právem veřejných zakázek a specifickými technickými požadavky na AI.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2" name="Google Shape;452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925835"/>
            <a:ext cx="522922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43"/>
          <p:cNvSpPr txBox="1"/>
          <p:nvPr/>
        </p:nvSpPr>
        <p:spPr>
          <a:xfrm>
            <a:off x="1000125" y="4714950"/>
            <a:ext cx="5229300" cy="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25" b="1" i="0" u="none" strike="noStrike" cap="non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Verze 2025:</a:t>
            </a:r>
            <a:r>
              <a:rPr lang="en-US" sz="16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Plná terminologická shoda s AI Aktem.</a:t>
            </a:r>
            <a:endParaRPr sz="1600"/>
          </a:p>
        </p:txBody>
      </p:sp>
      <p:sp>
        <p:nvSpPr>
          <p:cNvPr id="454" name="Google Shape;454;p43"/>
          <p:cNvSpPr txBox="1"/>
          <p:nvPr/>
        </p:nvSpPr>
        <p:spPr>
          <a:xfrm>
            <a:off x="1000125" y="5176912"/>
            <a:ext cx="5229300" cy="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25" b="1" i="0" u="none" strike="noStrike" cap="non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Určení:</a:t>
            </a:r>
            <a:r>
              <a:rPr lang="en-US" sz="16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Veřejní zadavatelé (povinně) i soukromý sektor.</a:t>
            </a:r>
            <a:endParaRPr sz="1600"/>
          </a:p>
        </p:txBody>
      </p:sp>
      <p:sp>
        <p:nvSpPr>
          <p:cNvPr id="455" name="Google Shape;455;p43"/>
          <p:cNvSpPr txBox="1"/>
          <p:nvPr/>
        </p:nvSpPr>
        <p:spPr>
          <a:xfrm>
            <a:off x="1000125" y="5638875"/>
            <a:ext cx="5229300" cy="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25" b="1" i="0" u="none" strike="noStrike" cap="non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Cíl:</a:t>
            </a:r>
            <a:r>
              <a:rPr lang="en-US" sz="16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Právní jistota pro nákup vysoce rizikových systémů.</a:t>
            </a:r>
            <a:endParaRPr sz="1600"/>
          </a:p>
        </p:txBody>
      </p:sp>
      <p:pic>
        <p:nvPicPr>
          <p:cNvPr id="456" name="Google Shape;456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753040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521500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5676965"/>
            <a:ext cx="20002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4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12814"/>
            <a:ext cx="5238750" cy="30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512814"/>
            <a:ext cx="5238750" cy="309562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4"/>
          <p:cNvSpPr txBox="1"/>
          <p:nvPr/>
        </p:nvSpPr>
        <p:spPr>
          <a:xfrm>
            <a:off x="914400" y="3160514"/>
            <a:ext cx="478059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Verze High-Risk</a:t>
            </a:r>
            <a:endParaRPr/>
          </a:p>
        </p:txBody>
      </p:sp>
      <p:sp>
        <p:nvSpPr>
          <p:cNvPr id="467" name="Google Shape;467;p44"/>
          <p:cNvSpPr txBox="1"/>
          <p:nvPr/>
        </p:nvSpPr>
        <p:spPr>
          <a:xfrm>
            <a:off x="914400" y="3751064"/>
            <a:ext cx="45531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Určeno pro kritické oblasti (biometrie, kritická infrastruktura, justice). Obsahuje kompletní sadu povinností pro technickou dokumentaci a řízení rizik.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8" name="Google Shape;468;p44"/>
          <p:cNvSpPr txBox="1"/>
          <p:nvPr/>
        </p:nvSpPr>
        <p:spPr>
          <a:xfrm>
            <a:off x="6724650" y="3160514"/>
            <a:ext cx="4780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Verze Non H</a:t>
            </a:r>
            <a:r>
              <a:rPr lang="en-US" sz="2400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igh-Risk (</a:t>
            </a: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Light)</a:t>
            </a:r>
            <a:endParaRPr/>
          </a:p>
        </p:txBody>
      </p:sp>
      <p:sp>
        <p:nvSpPr>
          <p:cNvPr id="469" name="Google Shape;469;p44"/>
          <p:cNvSpPr txBox="1"/>
          <p:nvPr/>
        </p:nvSpPr>
        <p:spPr>
          <a:xfrm>
            <a:off x="6724650" y="3751064"/>
            <a:ext cx="45531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Takzvaná "Light verze". Doporučená pro běžné aplikace (chatboty, optimalizace). Zaměřuje se pouze na základní transparentnost a etické standardy.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0" name="Google Shape;470;p44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SMLUVNÍ DOLOŽKY MCC-AI (2025)</a:t>
            </a:r>
            <a:endParaRPr/>
          </a:p>
        </p:txBody>
      </p:sp>
      <p:sp>
        <p:nvSpPr>
          <p:cNvPr id="471" name="Google Shape;471;p44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4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45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8" name="Google Shape;478;p4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8687" y="313994"/>
            <a:ext cx="3555950" cy="3079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4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5137" y="313994"/>
            <a:ext cx="3555950" cy="3079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4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31587" y="313994"/>
            <a:ext cx="3556099" cy="3079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4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687" y="3583897"/>
            <a:ext cx="3555950" cy="308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85137" y="3583897"/>
            <a:ext cx="3555950" cy="308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031587" y="3583897"/>
            <a:ext cx="3556099" cy="308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3962" y="609269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45"/>
          <p:cNvSpPr txBox="1"/>
          <p:nvPr/>
        </p:nvSpPr>
        <p:spPr>
          <a:xfrm>
            <a:off x="833962" y="1323644"/>
            <a:ext cx="311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Technická transparentnost</a:t>
            </a:r>
            <a:endParaRPr/>
          </a:p>
        </p:txBody>
      </p:sp>
      <p:sp>
        <p:nvSpPr>
          <p:cNvPr id="486" name="Google Shape;486;p45"/>
          <p:cNvSpPr txBox="1"/>
          <p:nvPr/>
        </p:nvSpPr>
        <p:spPr>
          <a:xfrm>
            <a:off x="833962" y="1740809"/>
            <a:ext cx="2965500" cy="16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Povinnost dodavatele předat technickou dokumentaci a logy (záznamy o provozu). Zajištění vysvětlitelnosti výstupů pro koncové uživatele.</a:t>
            </a:r>
            <a:endParaRPr sz="1500"/>
          </a:p>
        </p:txBody>
      </p:sp>
      <p:pic>
        <p:nvPicPr>
          <p:cNvPr id="487" name="Google Shape;487;p4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80412" y="609269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45"/>
          <p:cNvSpPr txBox="1"/>
          <p:nvPr/>
        </p:nvSpPr>
        <p:spPr>
          <a:xfrm>
            <a:off x="4580412" y="1323644"/>
            <a:ext cx="311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Governance dat</a:t>
            </a:r>
            <a:endParaRPr/>
          </a:p>
        </p:txBody>
      </p:sp>
      <p:sp>
        <p:nvSpPr>
          <p:cNvPr id="489" name="Google Shape;489;p45"/>
          <p:cNvSpPr txBox="1"/>
          <p:nvPr/>
        </p:nvSpPr>
        <p:spPr>
          <a:xfrm>
            <a:off x="4580412" y="1740809"/>
            <a:ext cx="2965500" cy="16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Garance kvality trénovacích dat. Důraz na zmírňování zkreslení (bias mitigation) a ochranu práv duševního vlastnictví u datových sad.</a:t>
            </a:r>
            <a:endParaRPr sz="1500"/>
          </a:p>
        </p:txBody>
      </p:sp>
      <p:pic>
        <p:nvPicPr>
          <p:cNvPr id="490" name="Google Shape;490;p4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26862" y="609269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45"/>
          <p:cNvSpPr txBox="1"/>
          <p:nvPr/>
        </p:nvSpPr>
        <p:spPr>
          <a:xfrm>
            <a:off x="8326862" y="1323644"/>
            <a:ext cx="311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Lidský dohled</a:t>
            </a:r>
            <a:endParaRPr/>
          </a:p>
        </p:txBody>
      </p:sp>
      <p:sp>
        <p:nvSpPr>
          <p:cNvPr id="492" name="Google Shape;492;p45"/>
          <p:cNvSpPr txBox="1"/>
          <p:nvPr/>
        </p:nvSpPr>
        <p:spPr>
          <a:xfrm>
            <a:off x="8326862" y="1740809"/>
            <a:ext cx="2965500" cy="16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Mechanismus "Human-in-the-loop". Smlouva musí definovat, jak může člověk systém vypnout, přerušit nebo korigovat jeho rozhodnutí.</a:t>
            </a:r>
            <a:endParaRPr sz="1500"/>
          </a:p>
        </p:txBody>
      </p:sp>
      <p:pic>
        <p:nvPicPr>
          <p:cNvPr id="493" name="Google Shape;493;p45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33962" y="387917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45"/>
          <p:cNvSpPr txBox="1"/>
          <p:nvPr/>
        </p:nvSpPr>
        <p:spPr>
          <a:xfrm>
            <a:off x="833962" y="4593547"/>
            <a:ext cx="3113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Robustnost a kyberbezpečnost</a:t>
            </a:r>
            <a:endParaRPr/>
          </a:p>
        </p:txBody>
      </p:sp>
      <p:sp>
        <p:nvSpPr>
          <p:cNvPr id="495" name="Google Shape;495;p45"/>
          <p:cNvSpPr txBox="1"/>
          <p:nvPr/>
        </p:nvSpPr>
        <p:spPr>
          <a:xfrm>
            <a:off x="833962" y="5285002"/>
            <a:ext cx="2965500" cy="12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Specifikace odolnosti proti útokům a chybám. Povinnost dodržovat nejnovější bezpečnostní standardy po celou dobu životního cyklu.</a:t>
            </a:r>
            <a:endParaRPr sz="1500"/>
          </a:p>
        </p:txBody>
      </p:sp>
      <p:pic>
        <p:nvPicPr>
          <p:cNvPr id="496" name="Google Shape;496;p45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580412" y="387917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5"/>
          <p:cNvSpPr txBox="1"/>
          <p:nvPr/>
        </p:nvSpPr>
        <p:spPr>
          <a:xfrm>
            <a:off x="4580412" y="4593547"/>
            <a:ext cx="311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Auditní práva</a:t>
            </a:r>
            <a:endParaRPr/>
          </a:p>
        </p:txBody>
      </p:sp>
      <p:sp>
        <p:nvSpPr>
          <p:cNvPr id="498" name="Google Shape;498;p45"/>
          <p:cNvSpPr txBox="1"/>
          <p:nvPr/>
        </p:nvSpPr>
        <p:spPr>
          <a:xfrm>
            <a:off x="4580412" y="5010712"/>
            <a:ext cx="2965500" cy="16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Právo zadavatele provádět kontroly shody. Dodavatel musí poskytnout součinnost při externích auditech vyžadovaných AI Aktem.</a:t>
            </a:r>
            <a:endParaRPr sz="1500"/>
          </a:p>
        </p:txBody>
      </p:sp>
      <p:pic>
        <p:nvPicPr>
          <p:cNvPr id="499" name="Google Shape;499;p45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326862" y="387917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45"/>
          <p:cNvSpPr txBox="1"/>
          <p:nvPr/>
        </p:nvSpPr>
        <p:spPr>
          <a:xfrm>
            <a:off x="8326862" y="4593547"/>
            <a:ext cx="311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Instrukce k použití</a:t>
            </a:r>
            <a:endParaRPr/>
          </a:p>
        </p:txBody>
      </p:sp>
      <p:sp>
        <p:nvSpPr>
          <p:cNvPr id="501" name="Google Shape;501;p45"/>
          <p:cNvSpPr txBox="1"/>
          <p:nvPr/>
        </p:nvSpPr>
        <p:spPr>
          <a:xfrm>
            <a:off x="8326862" y="5010712"/>
            <a:ext cx="2965500" cy="12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Povinnost dodat jasný návod k obsluze, který definuje meze použití systému a upozorňuje na možná rizika pro základní práva.</a:t>
            </a:r>
            <a:endParaRPr sz="1500"/>
          </a:p>
        </p:txBody>
      </p:sp>
      <p:pic>
        <p:nvPicPr>
          <p:cNvPr id="502" name="Google Shape;502;p45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29212" y="742619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5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732812" y="742619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45" descr="image.pn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441162" y="742619"/>
            <a:ext cx="3429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45" descr="image.pn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967312" y="4012522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45" descr="image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713762" y="4012522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45" descr="image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8460212" y="4012522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4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46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SMLUVNÍ DOLOŽKY MCC-AI (2025)</a:t>
            </a:r>
            <a:endParaRPr/>
          </a:p>
        </p:txBody>
      </p:sp>
      <p:sp>
        <p:nvSpPr>
          <p:cNvPr id="514" name="Google Shape;514;p46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6"/>
          <p:cNvSpPr txBox="1"/>
          <p:nvPr/>
        </p:nvSpPr>
        <p:spPr>
          <a:xfrm>
            <a:off x="1000125" y="3087885"/>
            <a:ext cx="10029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Povinnosti Poskytovatele: Vytvoření technické dokumentace, posouzení shody, zavedení systému řízení kvality a rizik.</a:t>
            </a:r>
            <a:endParaRPr/>
          </a:p>
        </p:txBody>
      </p:sp>
      <p:sp>
        <p:nvSpPr>
          <p:cNvPr id="516" name="Google Shape;516;p46"/>
          <p:cNvSpPr txBox="1"/>
          <p:nvPr/>
        </p:nvSpPr>
        <p:spPr>
          <a:xfrm>
            <a:off x="1000125" y="4025642"/>
            <a:ext cx="10029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Povinnosti Zadavatele (Deployer): Lidský dohled nad provozem, používání v souladu s návodem, monitoring rizik po nasazení a uchovávání logů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517" name="Google Shape;517;p46"/>
          <p:cNvSpPr txBox="1"/>
          <p:nvPr/>
        </p:nvSpPr>
        <p:spPr>
          <a:xfrm>
            <a:off x="1000125" y="5005168"/>
            <a:ext cx="10029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Incident Reporting: Obě strany mají smluvní povinnost se informovat o závažných incidentech do 48 hodin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pic>
        <p:nvPicPr>
          <p:cNvPr id="518" name="Google Shape;518;p4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125985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4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058456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4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5043268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46"/>
          <p:cNvSpPr txBox="1"/>
          <p:nvPr/>
        </p:nvSpPr>
        <p:spPr>
          <a:xfrm>
            <a:off x="571500" y="2339988"/>
            <a:ext cx="6661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400" b="1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Rozdělení odpovědnosti</a:t>
            </a:r>
            <a:endParaRPr sz="2400" b="1">
              <a:solidFill>
                <a:srgbClr val="84CC16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7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47"/>
          <p:cNvSpPr txBox="1"/>
          <p:nvPr/>
        </p:nvSpPr>
        <p:spPr>
          <a:xfrm>
            <a:off x="571500" y="2489153"/>
            <a:ext cx="4953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Důležité upozornění: Doložky MCC-AI jsou tzv. Annexem. Samy o sobě netvoří celou smlouvu.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28" name="Google Shape;528;p47"/>
          <p:cNvSpPr txBox="1"/>
          <p:nvPr/>
        </p:nvSpPr>
        <p:spPr>
          <a:xfrm>
            <a:off x="571500" y="3930162"/>
            <a:ext cx="4953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 hlavní smlouvě musíte stále samostatně vyřešit: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9" name="Google Shape;529;p4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47"/>
          <p:cNvSpPr txBox="1"/>
          <p:nvPr/>
        </p:nvSpPr>
        <p:spPr>
          <a:xfrm>
            <a:off x="1000125" y="4738261"/>
            <a:ext cx="4524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Převod práv k duševnímu vlastnictví (IP)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1" name="Google Shape;531;p47"/>
          <p:cNvSpPr txBox="1"/>
          <p:nvPr/>
        </p:nvSpPr>
        <p:spPr>
          <a:xfrm>
            <a:off x="1000125" y="5200223"/>
            <a:ext cx="4524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Limitaci náhrady škody a smluvní pokuty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2" name="Google Shape;532;p47"/>
          <p:cNvSpPr txBox="1"/>
          <p:nvPr/>
        </p:nvSpPr>
        <p:spPr>
          <a:xfrm>
            <a:off x="1000125" y="5662186"/>
            <a:ext cx="4524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Platební podmínky a SLA parametry</a:t>
            </a:r>
            <a:endParaRPr sz="180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33" name="Google Shape;533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776361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5238323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5700286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47"/>
          <p:cNvSpPr txBox="1"/>
          <p:nvPr/>
        </p:nvSpPr>
        <p:spPr>
          <a:xfrm>
            <a:off x="809625" y="950862"/>
            <a:ext cx="11351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SMLUVNÍ DOLOŽKY MCC-AI (2025)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541;p4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460426"/>
            <a:ext cx="523875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48"/>
          <p:cNvSpPr txBox="1"/>
          <p:nvPr/>
        </p:nvSpPr>
        <p:spPr>
          <a:xfrm>
            <a:off x="571500" y="2765226"/>
            <a:ext cx="550068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AI Drift &amp; Monitoring</a:t>
            </a:r>
            <a:endParaRPr/>
          </a:p>
        </p:txBody>
      </p:sp>
      <p:sp>
        <p:nvSpPr>
          <p:cNvPr id="544" name="Google Shape;544;p48"/>
          <p:cNvSpPr txBox="1"/>
          <p:nvPr/>
        </p:nvSpPr>
        <p:spPr>
          <a:xfrm>
            <a:off x="571500" y="3355776"/>
            <a:ext cx="52387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Výkon modelu se v čase mění. Smlouva musí definovat:</a:t>
            </a:r>
            <a:endParaRPr/>
          </a:p>
        </p:txBody>
      </p:sp>
      <p:sp>
        <p:nvSpPr>
          <p:cNvPr id="545" name="Google Shape;545;p48"/>
          <p:cNvSpPr txBox="1"/>
          <p:nvPr/>
        </p:nvSpPr>
        <p:spPr>
          <a:xfrm>
            <a:off x="7610475" y="3198600"/>
            <a:ext cx="3864000" cy="1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0" b="0" i="0" u="none" strike="noStrike" cap="none">
                <a:solidFill>
                  <a:srgbClr val="84CC16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SLA</a:t>
            </a:r>
            <a:endParaRPr/>
          </a:p>
        </p:txBody>
      </p:sp>
      <p:sp>
        <p:nvSpPr>
          <p:cNvPr id="546" name="Google Shape;546;p48"/>
          <p:cNvSpPr txBox="1"/>
          <p:nvPr/>
        </p:nvSpPr>
        <p:spPr>
          <a:xfrm>
            <a:off x="819150" y="4193976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547" name="Google Shape;547;p48"/>
          <p:cNvSpPr txBox="1"/>
          <p:nvPr/>
        </p:nvSpPr>
        <p:spPr>
          <a:xfrm>
            <a:off x="952500" y="4193976"/>
            <a:ext cx="4857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Accuracy: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Minimální přípustná přesnost.</a:t>
            </a:r>
            <a:endParaRPr/>
          </a:p>
        </p:txBody>
      </p:sp>
      <p:sp>
        <p:nvSpPr>
          <p:cNvPr id="548" name="Google Shape;548;p48"/>
          <p:cNvSpPr txBox="1"/>
          <p:nvPr/>
        </p:nvSpPr>
        <p:spPr>
          <a:xfrm>
            <a:off x="819150" y="4679751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549" name="Google Shape;549;p48"/>
          <p:cNvSpPr txBox="1"/>
          <p:nvPr/>
        </p:nvSpPr>
        <p:spPr>
          <a:xfrm>
            <a:off x="952500" y="4679751"/>
            <a:ext cx="4857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Robustness: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Odolnost proti útokům.</a:t>
            </a:r>
            <a:endParaRPr/>
          </a:p>
        </p:txBody>
      </p:sp>
      <p:sp>
        <p:nvSpPr>
          <p:cNvPr id="550" name="Google Shape;550;p48"/>
          <p:cNvSpPr txBox="1"/>
          <p:nvPr/>
        </p:nvSpPr>
        <p:spPr>
          <a:xfrm>
            <a:off x="819150" y="5165526"/>
            <a:ext cx="133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551" name="Google Shape;551;p48"/>
          <p:cNvSpPr txBox="1"/>
          <p:nvPr/>
        </p:nvSpPr>
        <p:spPr>
          <a:xfrm>
            <a:off x="952500" y="5165526"/>
            <a:ext cx="48577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Evaluation: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Právo na re-trénink.</a:t>
            </a:r>
            <a:endParaRPr/>
          </a:p>
        </p:txBody>
      </p:sp>
      <p:sp>
        <p:nvSpPr>
          <p:cNvPr id="552" name="Google Shape;552;p48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SLA PRO AI: ZA HRANICI UPTIME</a:t>
            </a:r>
            <a:endParaRPr/>
          </a:p>
        </p:txBody>
      </p:sp>
      <p:sp>
        <p:nvSpPr>
          <p:cNvPr id="553" name="Google Shape;553;p48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4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49"/>
          <p:cNvSpPr txBox="1"/>
          <p:nvPr/>
        </p:nvSpPr>
        <p:spPr>
          <a:xfrm>
            <a:off x="295275" y="1890712"/>
            <a:ext cx="11601450" cy="146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PILÍŘ 04: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 IP, DATA A GDPR</a:t>
            </a:r>
            <a:endParaRPr/>
          </a:p>
        </p:txBody>
      </p:sp>
      <p:sp>
        <p:nvSpPr>
          <p:cNvPr id="560" name="Google Shape;560;p49"/>
          <p:cNvSpPr/>
          <p:nvPr/>
        </p:nvSpPr>
        <p:spPr>
          <a:xfrm>
            <a:off x="5619750" y="4146946"/>
            <a:ext cx="952500" cy="381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9"/>
          <p:cNvSpPr txBox="1"/>
          <p:nvPr/>
        </p:nvSpPr>
        <p:spPr>
          <a:xfrm>
            <a:off x="571500" y="4832746"/>
            <a:ext cx="11049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Právní režim výstupů a osobních údajů.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27064"/>
            <a:ext cx="5238750" cy="366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227064"/>
            <a:ext cx="5238750" cy="36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914400" y="3446264"/>
            <a:ext cx="47805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Proč nyní?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914400" y="4036814"/>
            <a:ext cx="45531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Uplynuly 2 roky od boomu LLM. AI se stala standardním nástrojem, ale právní rámec naráží na limity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deterministického výkladu práva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724650" y="3446264"/>
            <a:ext cx="47805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Přezkum ÚOHS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6724650" y="4036814"/>
            <a:ext cx="45531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Blíží se doba 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sporů ohledně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algoritmického hodnocení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 netransparentnosti "černých skříněk" v 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procesu zadávacího řízení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pic>
        <p:nvPicPr>
          <p:cNvPr id="101" name="Google Shape;101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400" y="2608064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24650" y="2608064"/>
            <a:ext cx="600075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809625" y="950862"/>
            <a:ext cx="113514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KONTEXT 2026: NOVÁ REALITA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571500" y="950862"/>
            <a:ext cx="76200" cy="502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5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5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03289"/>
            <a:ext cx="5238750" cy="311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5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503289"/>
            <a:ext cx="5238750" cy="31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50"/>
          <p:cNvSpPr txBox="1"/>
          <p:nvPr/>
        </p:nvSpPr>
        <p:spPr>
          <a:xfrm>
            <a:off x="914400" y="3150989"/>
            <a:ext cx="478059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Base Model</a:t>
            </a:r>
            <a:endParaRPr/>
          </a:p>
        </p:txBody>
      </p:sp>
      <p:sp>
        <p:nvSpPr>
          <p:cNvPr id="570" name="Google Shape;570;p50"/>
          <p:cNvSpPr txBox="1"/>
          <p:nvPr/>
        </p:nvSpPr>
        <p:spPr>
          <a:xfrm>
            <a:off x="914400" y="3741539"/>
            <a:ext cx="4553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Majetek dodavatele, případ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ně vývojáře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(např. Llama 3). Zadavatel má právo na užití (licenci).</a:t>
            </a:r>
            <a:endParaRPr/>
          </a:p>
        </p:txBody>
      </p:sp>
      <p:sp>
        <p:nvSpPr>
          <p:cNvPr id="571" name="Google Shape;571;p50"/>
          <p:cNvSpPr txBox="1"/>
          <p:nvPr/>
        </p:nvSpPr>
        <p:spPr>
          <a:xfrm>
            <a:off x="6734175" y="3160514"/>
            <a:ext cx="476059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Weights (Váhy)</a:t>
            </a:r>
            <a:endParaRPr/>
          </a:p>
        </p:txBody>
      </p:sp>
      <p:sp>
        <p:nvSpPr>
          <p:cNvPr id="572" name="Google Shape;572;p50"/>
          <p:cNvSpPr txBox="1"/>
          <p:nvPr/>
        </p:nvSpPr>
        <p:spPr>
          <a:xfrm>
            <a:off x="6734175" y="3751064"/>
            <a:ext cx="45339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Nové znalosti naučené na datech státu.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Pozor: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Pokud je nebudete vlastnit, nemůžete model migrovat k jinému providerovi.</a:t>
            </a:r>
            <a:endParaRPr/>
          </a:p>
        </p:txBody>
      </p:sp>
      <p:sp>
        <p:nvSpPr>
          <p:cNvPr id="573" name="Google Shape;573;p50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VLASTNICTVÍ "VZDĚLANÉ" AI</a:t>
            </a:r>
            <a:endParaRPr/>
          </a:p>
        </p:txBody>
      </p:sp>
      <p:sp>
        <p:nvSpPr>
          <p:cNvPr id="574" name="Google Shape;574;p50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5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5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34753"/>
            <a:ext cx="11049000" cy="4451746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51"/>
          <p:cNvSpPr txBox="1"/>
          <p:nvPr/>
        </p:nvSpPr>
        <p:spPr>
          <a:xfrm>
            <a:off x="1000125" y="2482453"/>
            <a:ext cx="10791348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Stroj není autor</a:t>
            </a:r>
            <a:endParaRPr/>
          </a:p>
        </p:txBody>
      </p:sp>
      <p:sp>
        <p:nvSpPr>
          <p:cNvPr id="582" name="Google Shape;582;p51"/>
          <p:cNvSpPr txBox="1"/>
          <p:nvPr/>
        </p:nvSpPr>
        <p:spPr>
          <a:xfrm>
            <a:off x="1000125" y="3073003"/>
            <a:ext cx="1027747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Výstup generovaný AI postrádá "tvůrčí duševní činnost člověka". Pokud je výstupem projektová dokumentace, je nutné smluvně zajistit, aby dodavatel garantoval postoupení práv z titulu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nástroje užitého člověkem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583" name="Google Shape;583;p51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AUTORSKÉ PRÁVO K VÝSTUPŮM</a:t>
            </a:r>
            <a:endParaRPr/>
          </a:p>
        </p:txBody>
      </p:sp>
      <p:sp>
        <p:nvSpPr>
          <p:cNvPr id="584" name="Google Shape;584;p51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5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5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846189"/>
            <a:ext cx="5238750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52"/>
          <p:cNvSpPr txBox="1"/>
          <p:nvPr/>
        </p:nvSpPr>
        <p:spPr>
          <a:xfrm>
            <a:off x="571500" y="3150989"/>
            <a:ext cx="5500687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Článek 22 GDPR</a:t>
            </a:r>
            <a:endParaRPr/>
          </a:p>
        </p:txBody>
      </p:sp>
      <p:sp>
        <p:nvSpPr>
          <p:cNvPr id="592" name="Google Shape;592;p52"/>
          <p:cNvSpPr txBox="1"/>
          <p:nvPr/>
        </p:nvSpPr>
        <p:spPr>
          <a:xfrm>
            <a:off x="571500" y="3741539"/>
            <a:ext cx="52387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Právo nebýt předmětem rozhodnutí založeného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výhradně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na automatizovaném zpracování.</a:t>
            </a:r>
            <a:endParaRPr/>
          </a:p>
        </p:txBody>
      </p:sp>
      <p:sp>
        <p:nvSpPr>
          <p:cNvPr id="593" name="Google Shape;593;p52"/>
          <p:cNvSpPr txBox="1"/>
          <p:nvPr/>
        </p:nvSpPr>
        <p:spPr>
          <a:xfrm>
            <a:off x="6724650" y="3417689"/>
            <a:ext cx="455295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Past v zakázkách: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Pokud komise pouze odsouhlasí pořadí navržené AI bez kritického přezkumu, je to protiprávní stav.</a:t>
            </a:r>
            <a:endParaRPr/>
          </a:p>
        </p:txBody>
      </p:sp>
      <p:sp>
        <p:nvSpPr>
          <p:cNvPr id="594" name="Google Shape;594;p52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GDPR: ZÁKAZ AUTOMATIZACE</a:t>
            </a:r>
            <a:endParaRPr/>
          </a:p>
        </p:txBody>
      </p:sp>
      <p:sp>
        <p:nvSpPr>
          <p:cNvPr id="595" name="Google Shape;595;p52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5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5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08101"/>
            <a:ext cx="5238750" cy="230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5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908101"/>
            <a:ext cx="5238750" cy="23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53"/>
          <p:cNvSpPr txBox="1"/>
          <p:nvPr/>
        </p:nvSpPr>
        <p:spPr>
          <a:xfrm>
            <a:off x="914400" y="3403401"/>
            <a:ext cx="4552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Kategorizace dle AI Actu?</a:t>
            </a:r>
            <a:endParaRPr/>
          </a:p>
        </p:txBody>
      </p:sp>
      <p:sp>
        <p:nvSpPr>
          <p:cNvPr id="604" name="Google Shape;604;p53"/>
          <p:cNvSpPr txBox="1"/>
          <p:nvPr/>
        </p:nvSpPr>
        <p:spPr>
          <a:xfrm>
            <a:off x="914400" y="3889176"/>
            <a:ext cx="4552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Implementace MCC-AI doložek?</a:t>
            </a:r>
            <a:endParaRPr/>
          </a:p>
        </p:txBody>
      </p:sp>
      <p:sp>
        <p:nvSpPr>
          <p:cNvPr id="605" name="Google Shape;605;p53"/>
          <p:cNvSpPr txBox="1"/>
          <p:nvPr/>
        </p:nvSpPr>
        <p:spPr>
          <a:xfrm>
            <a:off x="914400" y="4374951"/>
            <a:ext cx="4552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Smluvní vlastnictví Weights?</a:t>
            </a:r>
            <a:endParaRPr/>
          </a:p>
        </p:txBody>
      </p:sp>
      <p:sp>
        <p:nvSpPr>
          <p:cNvPr id="606" name="Google Shape;606;p53"/>
          <p:cNvSpPr txBox="1"/>
          <p:nvPr/>
        </p:nvSpPr>
        <p:spPr>
          <a:xfrm>
            <a:off x="6724650" y="3403401"/>
            <a:ext cx="4552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Verifikace týmu (Ústní)?</a:t>
            </a:r>
            <a:endParaRPr/>
          </a:p>
        </p:txBody>
      </p:sp>
      <p:sp>
        <p:nvSpPr>
          <p:cNvPr id="607" name="Google Shape;607;p53"/>
          <p:cNvSpPr txBox="1"/>
          <p:nvPr/>
        </p:nvSpPr>
        <p:spPr>
          <a:xfrm>
            <a:off x="6724650" y="3889176"/>
            <a:ext cx="4552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Human-in-the-loop audit?</a:t>
            </a:r>
            <a:endParaRPr/>
          </a:p>
        </p:txBody>
      </p:sp>
      <p:sp>
        <p:nvSpPr>
          <p:cNvPr id="608" name="Google Shape;608;p53"/>
          <p:cNvSpPr txBox="1"/>
          <p:nvPr/>
        </p:nvSpPr>
        <p:spPr>
          <a:xfrm>
            <a:off x="6724650" y="4374951"/>
            <a:ext cx="4552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Exit strategie / Migrace?</a:t>
            </a:r>
            <a:endParaRPr/>
          </a:p>
        </p:txBody>
      </p:sp>
      <p:pic>
        <p:nvPicPr>
          <p:cNvPr id="609" name="Google Shape;609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400" y="3441501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400" y="3927276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400" y="4413051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4650" y="3441501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4650" y="3927276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4650" y="4413051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53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KONTROLNÍ SEZNAM (CHECKLIST)</a:t>
            </a:r>
            <a:endParaRPr/>
          </a:p>
        </p:txBody>
      </p:sp>
      <p:sp>
        <p:nvSpPr>
          <p:cNvPr id="616" name="Google Shape;616;p53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p5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54"/>
          <p:cNvSpPr txBox="1"/>
          <p:nvPr/>
        </p:nvSpPr>
        <p:spPr>
          <a:xfrm>
            <a:off x="295275" y="1976437"/>
            <a:ext cx="11601450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Děkuji za pozornost</a:t>
            </a:r>
            <a:endParaRPr/>
          </a:p>
        </p:txBody>
      </p:sp>
      <p:sp>
        <p:nvSpPr>
          <p:cNvPr id="623" name="Google Shape;623;p54"/>
          <p:cNvSpPr txBox="1"/>
          <p:nvPr/>
        </p:nvSpPr>
        <p:spPr>
          <a:xfrm>
            <a:off x="571500" y="3596729"/>
            <a:ext cx="110490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"Největší riziko AI není v tom, že bude příliš chytrá,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100" b="0" i="1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ale v tom, že my budeme příliš líní ji kontrolovat."</a:t>
            </a:r>
            <a:endParaRPr/>
          </a:p>
        </p:txBody>
      </p:sp>
      <p:sp>
        <p:nvSpPr>
          <p:cNvPr id="624" name="Google Shape;624;p54"/>
          <p:cNvSpPr txBox="1"/>
          <p:nvPr/>
        </p:nvSpPr>
        <p:spPr>
          <a:xfrm>
            <a:off x="571500" y="5111204"/>
            <a:ext cx="110490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mail@kohoutp.eu | linkedin.com/in/kohoutp/</a:t>
            </a:r>
            <a:endParaRPr/>
          </a:p>
        </p:txBody>
      </p:sp>
      <p:pic>
        <p:nvPicPr>
          <p:cNvPr id="625" name="Google Shape;62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934" y="5779720"/>
            <a:ext cx="3737164" cy="663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82075" y="5283700"/>
            <a:ext cx="2914650" cy="15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54"/>
          <p:cNvSpPr/>
          <p:nvPr/>
        </p:nvSpPr>
        <p:spPr>
          <a:xfrm>
            <a:off x="4707950" y="5647425"/>
            <a:ext cx="2753400" cy="73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8" name="Google Shape;628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9236" y="5750312"/>
            <a:ext cx="2753525" cy="6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933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933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933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933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27139"/>
            <a:ext cx="209550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9875" y="2827139"/>
            <a:ext cx="209550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8250" y="2827139"/>
            <a:ext cx="209550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6625" y="2827139"/>
            <a:ext cx="209550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2827139"/>
            <a:ext cx="2095500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879157" y="3808214"/>
            <a:ext cx="148018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Zadavatel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914400" y="4208264"/>
            <a:ext cx="14097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AI jako nástroj přípravy a analýzy.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3117532" y="3808214"/>
            <a:ext cx="148018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Dodavatel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3152775" y="4208264"/>
            <a:ext cx="140970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Obrana proti "generickým" nabídkám.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5355907" y="3808214"/>
            <a:ext cx="148018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Regulace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5391150" y="4208264"/>
            <a:ext cx="14097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EU AI Act a smluvní doložky.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7594282" y="3808214"/>
            <a:ext cx="148018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IP &amp; Data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7629525" y="4208264"/>
            <a:ext cx="14097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Vlastnictví modelu a autorská práva.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9832657" y="3808214"/>
            <a:ext cx="148018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Suverenita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9867900" y="4208264"/>
            <a:ext cx="14097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Digitální feudalismus vs. nezávislost.</a:t>
            </a:r>
            <a:endParaRPr/>
          </a:p>
        </p:txBody>
      </p:sp>
      <p:pic>
        <p:nvPicPr>
          <p:cNvPr id="125" name="Google Shape;125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09700" y="3208139"/>
            <a:ext cx="4191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90937" y="3208139"/>
            <a:ext cx="3333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29312" y="3208139"/>
            <a:ext cx="3333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167687" y="3208139"/>
            <a:ext cx="3333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406062" y="3208139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STRATEGIE 5 PILÍŘŮ</a:t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7" name="Google Shape;137;p16"/>
          <p:cNvGraphicFramePr/>
          <p:nvPr/>
        </p:nvGraphicFramePr>
        <p:xfrm>
          <a:off x="571500" y="305097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{8EBF7433-7974-4785-A0D3-309559561734}</a:tableStyleId>
              </a:tblPr>
              <a:tblGrid>
                <a:gridCol w="164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84CC16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Parametr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84CC16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Klasické IT (Software)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84CC16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AI Systémy (Model)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Výstupy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Deterministické (Vždy stejné)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Pravděpodobnostní (Statistické)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Chyba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Bug v kódu (Lze opravit)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Halucinace / Bias (Vlastnost modelu)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Smlouva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Licence na užití díla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latin typeface="Inter"/>
                          <a:ea typeface="Inter"/>
                          <a:cs typeface="Inter"/>
                          <a:sym typeface="Inter"/>
                        </a:rPr>
                        <a:t>Dynamický model + Práva k datům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8" name="Google Shape;138;p16"/>
          <p:cNvSpPr/>
          <p:nvPr/>
        </p:nvSpPr>
        <p:spPr>
          <a:xfrm>
            <a:off x="571500" y="3603426"/>
            <a:ext cx="1647080" cy="1905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/>
          <p:nvPr/>
        </p:nvSpPr>
        <p:spPr>
          <a:xfrm>
            <a:off x="2218580" y="3603426"/>
            <a:ext cx="4231927" cy="1905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6450508" y="3603426"/>
            <a:ext cx="5169991" cy="1905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571500" y="4160639"/>
            <a:ext cx="16470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/>
          <p:nvPr/>
        </p:nvSpPr>
        <p:spPr>
          <a:xfrm>
            <a:off x="2218580" y="4160639"/>
            <a:ext cx="423192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6450508" y="4160639"/>
            <a:ext cx="5169991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571500" y="4703564"/>
            <a:ext cx="16470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2218580" y="4703564"/>
            <a:ext cx="423192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6450508" y="4703564"/>
            <a:ext cx="5169991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571500" y="5246489"/>
            <a:ext cx="16470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2218580" y="5246489"/>
            <a:ext cx="423192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6450508" y="5246489"/>
            <a:ext cx="5169991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809625" y="950862"/>
            <a:ext cx="11351418" cy="5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AI NENÍ STANDARDNÍ IT</a:t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571500" y="950862"/>
            <a:ext cx="76200" cy="50289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295275" y="1890712"/>
            <a:ext cx="116016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PILÍŘ </a:t>
            </a:r>
            <a:r>
              <a:rPr lang="en-US" sz="4800" b="1" i="0" u="sng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05</a:t>
            </a: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 DIGITÁLNÍ SUVERENITA</a:t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>
            <a:off x="5619750" y="4146946"/>
            <a:ext cx="952500" cy="381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571500" y="4832746"/>
            <a:ext cx="11049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Obrana proti digitálnímu feudalismu.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8"/>
          <p:cNvSpPr txBox="1"/>
          <p:nvPr/>
        </p:nvSpPr>
        <p:spPr>
          <a:xfrm>
            <a:off x="571500" y="1141362"/>
            <a:ext cx="5200800" cy="11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4CC16"/>
                </a:solidFill>
                <a:latin typeface="Urbanist"/>
                <a:ea typeface="Urbanist"/>
                <a:cs typeface="Urbanist"/>
                <a:sym typeface="Urbanist"/>
              </a:rPr>
              <a:t>DIGITÁLNÍ FEUDALISMUS</a:t>
            </a:r>
            <a:endParaRPr/>
          </a:p>
        </p:txBody>
      </p:sp>
      <p:pic>
        <p:nvPicPr>
          <p:cNvPr id="166" name="Google Shape;166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571500" y="2756743"/>
            <a:ext cx="4953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Vendor Lock-in 2.0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571500" y="3471118"/>
            <a:ext cx="4953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Riziko, kdy stát buduje své klíčové agendy na uzavřených systémech globálních hráčů. </a:t>
            </a:r>
            <a:r>
              <a:rPr lang="en-US" sz="18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Zadavatel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se stává "vazalem", který platí </a:t>
            </a:r>
            <a:r>
              <a:rPr lang="en-US" sz="1800" b="1" i="0" u="none" strike="noStrike" cap="none">
                <a:solidFill>
                  <a:srgbClr val="84CC16"/>
                </a:solidFill>
                <a:latin typeface="Inter"/>
                <a:ea typeface="Inter"/>
                <a:cs typeface="Inter"/>
                <a:sym typeface="Inter"/>
              </a:rPr>
              <a:t>digitální desátek</a:t>
            </a:r>
            <a:r>
              <a:rPr lang="en-US" sz="18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 ztrácí kontrolu nad vlastními algoritmy.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037" y="307288"/>
            <a:ext cx="10693927" cy="624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1662</Words>
  <Application>Microsoft Office PowerPoint</Application>
  <PresentationFormat>Širokoúhlá obrazovka</PresentationFormat>
  <Paragraphs>215</Paragraphs>
  <Slides>45</Slides>
  <Notes>42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6" baseType="lpstr">
      <vt:lpstr>Inter</vt:lpstr>
      <vt:lpstr>Inter Light</vt:lpstr>
      <vt:lpstr>Gustan Bold</vt:lpstr>
      <vt:lpstr>Urbanist SemiBold</vt:lpstr>
      <vt:lpstr>Urbanist</vt:lpstr>
      <vt:lpstr>Calibri</vt:lpstr>
      <vt:lpstr>JetBrains Mono</vt:lpstr>
      <vt:lpstr>Inter ExtraBold</vt:lpstr>
      <vt:lpstr>Inter SemiBold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Vojtěch Orlík</dc:creator>
  <cp:lastModifiedBy>Vojtěch Orlík</cp:lastModifiedBy>
  <cp:revision>3</cp:revision>
  <dcterms:modified xsi:type="dcterms:W3CDTF">2026-04-29T08:21:06Z</dcterms:modified>
</cp:coreProperties>
</file>