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80" r:id="rId2"/>
    <p:sldId id="256" r:id="rId3"/>
    <p:sldId id="257" r:id="rId4"/>
    <p:sldId id="258" r:id="rId5"/>
    <p:sldId id="259" r:id="rId6"/>
    <p:sldId id="260" r:id="rId7"/>
    <p:sldId id="271" r:id="rId8"/>
    <p:sldId id="272" r:id="rId9"/>
    <p:sldId id="273" r:id="rId10"/>
    <p:sldId id="261" r:id="rId11"/>
    <p:sldId id="274" r:id="rId12"/>
    <p:sldId id="275" r:id="rId13"/>
    <p:sldId id="276" r:id="rId14"/>
    <p:sldId id="262" r:id="rId15"/>
    <p:sldId id="277" r:id="rId16"/>
    <p:sldId id="278" r:id="rId17"/>
    <p:sldId id="263" r:id="rId18"/>
    <p:sldId id="264" r:id="rId19"/>
    <p:sldId id="265" r:id="rId20"/>
    <p:sldId id="266" r:id="rId21"/>
    <p:sldId id="267" r:id="rId22"/>
    <p:sldId id="281" r:id="rId2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03E3C0-6DCE-4509-B3D6-2F9911640B76}" v="2" dt="2026-04-25T15:27:54.9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167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07388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copyright.gov/"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cs-CZ" sz="900"/>
          </a:p>
        </p:txBody>
      </p:sp>
      <p:sp>
        <p:nvSpPr>
          <p:cNvPr id="3" name="Freeform 3"/>
          <p:cNvSpPr/>
          <p:nvPr/>
        </p:nvSpPr>
        <p:spPr>
          <a:xfrm>
            <a:off x="7120450" y="3128416"/>
            <a:ext cx="1681229" cy="1616993"/>
          </a:xfrm>
          <a:custGeom>
            <a:avLst/>
            <a:gdLst/>
            <a:ahLst/>
            <a:cxnLst/>
            <a:rect l="l" t="t" r="r" b="b"/>
            <a:pathLst>
              <a:path w="3362458" h="3233985">
                <a:moveTo>
                  <a:pt x="0" y="0"/>
                </a:moveTo>
                <a:lnTo>
                  <a:pt x="3362459" y="0"/>
                </a:lnTo>
                <a:lnTo>
                  <a:pt x="3362459" y="3233984"/>
                </a:lnTo>
                <a:lnTo>
                  <a:pt x="0" y="3233984"/>
                </a:lnTo>
                <a:lnTo>
                  <a:pt x="0" y="0"/>
                </a:lnTo>
                <a:close/>
              </a:path>
            </a:pathLst>
          </a:custGeom>
          <a:blipFill>
            <a:blip r:embed="rId3"/>
            <a:stretch>
              <a:fillRect l="-29907" t="-46575" r="-19894" b="-9178"/>
            </a:stretch>
          </a:blipFill>
        </p:spPr>
        <p:txBody>
          <a:bodyPr/>
          <a:lstStyle/>
          <a:p>
            <a:endParaRPr lang="cs-CZ" sz="900"/>
          </a:p>
        </p:txBody>
      </p:sp>
      <p:sp>
        <p:nvSpPr>
          <p:cNvPr id="4" name="Freeform 4"/>
          <p:cNvSpPr/>
          <p:nvPr/>
        </p:nvSpPr>
        <p:spPr>
          <a:xfrm>
            <a:off x="3239220" y="330717"/>
            <a:ext cx="2665562" cy="454833"/>
          </a:xfrm>
          <a:custGeom>
            <a:avLst/>
            <a:gdLst/>
            <a:ahLst/>
            <a:cxnLst/>
            <a:rect l="l" t="t" r="r" b="b"/>
            <a:pathLst>
              <a:path w="5331123" h="909666">
                <a:moveTo>
                  <a:pt x="0" y="0"/>
                </a:moveTo>
                <a:lnTo>
                  <a:pt x="5331122" y="0"/>
                </a:lnTo>
                <a:lnTo>
                  <a:pt x="5331122" y="909666"/>
                </a:lnTo>
                <a:lnTo>
                  <a:pt x="0" y="909666"/>
                </a:lnTo>
                <a:lnTo>
                  <a:pt x="0" y="0"/>
                </a:lnTo>
                <a:close/>
              </a:path>
            </a:pathLst>
          </a:custGeom>
          <a:blipFill>
            <a:blip r:embed="rId4"/>
            <a:stretch>
              <a:fillRect/>
            </a:stretch>
          </a:blipFill>
        </p:spPr>
        <p:txBody>
          <a:bodyPr/>
          <a:lstStyle/>
          <a:p>
            <a:endParaRPr lang="cs-CZ" sz="900"/>
          </a:p>
        </p:txBody>
      </p:sp>
      <p:grpSp>
        <p:nvGrpSpPr>
          <p:cNvPr id="5" name="Group 5"/>
          <p:cNvGrpSpPr/>
          <p:nvPr/>
        </p:nvGrpSpPr>
        <p:grpSpPr>
          <a:xfrm>
            <a:off x="1302290" y="1290375"/>
            <a:ext cx="4431969" cy="878801"/>
            <a:chOff x="0" y="0"/>
            <a:chExt cx="2735873" cy="542487"/>
          </a:xfrm>
        </p:grpSpPr>
        <p:sp>
          <p:nvSpPr>
            <p:cNvPr id="6" name="Freeform 6"/>
            <p:cNvSpPr/>
            <p:nvPr/>
          </p:nvSpPr>
          <p:spPr>
            <a:xfrm>
              <a:off x="0" y="0"/>
              <a:ext cx="2735873" cy="542487"/>
            </a:xfrm>
            <a:custGeom>
              <a:avLst/>
              <a:gdLst/>
              <a:ahLst/>
              <a:cxnLst/>
              <a:rect l="l" t="t" r="r" b="b"/>
              <a:pathLst>
                <a:path w="2735873" h="542487">
                  <a:moveTo>
                    <a:pt x="44544" y="0"/>
                  </a:moveTo>
                  <a:lnTo>
                    <a:pt x="2691329" y="0"/>
                  </a:lnTo>
                  <a:cubicBezTo>
                    <a:pt x="2715930" y="0"/>
                    <a:pt x="2735873" y="19943"/>
                    <a:pt x="2735873" y="44544"/>
                  </a:cubicBezTo>
                  <a:lnTo>
                    <a:pt x="2735873" y="497943"/>
                  </a:lnTo>
                  <a:cubicBezTo>
                    <a:pt x="2735873" y="509757"/>
                    <a:pt x="2731180" y="521087"/>
                    <a:pt x="2722826" y="529441"/>
                  </a:cubicBezTo>
                  <a:cubicBezTo>
                    <a:pt x="2714473" y="537794"/>
                    <a:pt x="2703143" y="542487"/>
                    <a:pt x="2691329" y="542487"/>
                  </a:cubicBezTo>
                  <a:lnTo>
                    <a:pt x="44544" y="542487"/>
                  </a:lnTo>
                  <a:cubicBezTo>
                    <a:pt x="32730" y="542487"/>
                    <a:pt x="21400" y="537794"/>
                    <a:pt x="13047" y="529441"/>
                  </a:cubicBezTo>
                  <a:cubicBezTo>
                    <a:pt x="4693" y="521087"/>
                    <a:pt x="0" y="509757"/>
                    <a:pt x="0" y="497943"/>
                  </a:cubicBezTo>
                  <a:lnTo>
                    <a:pt x="0" y="44544"/>
                  </a:lnTo>
                  <a:cubicBezTo>
                    <a:pt x="0" y="32730"/>
                    <a:pt x="4693" y="21400"/>
                    <a:pt x="13047" y="13047"/>
                  </a:cubicBezTo>
                  <a:cubicBezTo>
                    <a:pt x="21400" y="4693"/>
                    <a:pt x="32730" y="0"/>
                    <a:pt x="44544" y="0"/>
                  </a:cubicBezTo>
                  <a:close/>
                </a:path>
              </a:pathLst>
            </a:custGeom>
            <a:solidFill>
              <a:srgbClr val="D6EFFF">
                <a:alpha val="75686"/>
              </a:srgbClr>
            </a:solidFill>
          </p:spPr>
          <p:txBody>
            <a:bodyPr/>
            <a:lstStyle/>
            <a:p>
              <a:endParaRPr lang="cs-CZ" sz="900"/>
            </a:p>
          </p:txBody>
        </p:sp>
        <p:sp>
          <p:nvSpPr>
            <p:cNvPr id="7" name="TextBox 7"/>
            <p:cNvSpPr txBox="1"/>
            <p:nvPr/>
          </p:nvSpPr>
          <p:spPr>
            <a:xfrm>
              <a:off x="0" y="-76200"/>
              <a:ext cx="2735873" cy="618687"/>
            </a:xfrm>
            <a:prstGeom prst="rect">
              <a:avLst/>
            </a:prstGeom>
          </p:spPr>
          <p:txBody>
            <a:bodyPr lIns="25400" tIns="25400" rIns="25400" bIns="25400" rtlCol="0" anchor="ctr"/>
            <a:lstStyle/>
            <a:p>
              <a:pPr algn="ctr">
                <a:lnSpc>
                  <a:spcPts val="3150"/>
                </a:lnSpc>
              </a:pPr>
              <a:r>
                <a:rPr lang="en-US" sz="2250">
                  <a:solidFill>
                    <a:srgbClr val="000000">
                      <a:alpha val="75686"/>
                    </a:srgbClr>
                  </a:solidFill>
                  <a:latin typeface="Gustan Bold"/>
                  <a:ea typeface="Gustan Bold"/>
                  <a:cs typeface="Gustan Bold"/>
                  <a:sym typeface="Gustan Bold"/>
                </a:rPr>
                <a:t>JUDr. Roman Horáček, Ph.D.</a:t>
              </a:r>
            </a:p>
          </p:txBody>
        </p:sp>
      </p:grpSp>
      <p:grpSp>
        <p:nvGrpSpPr>
          <p:cNvPr id="8" name="Group 8"/>
          <p:cNvGrpSpPr/>
          <p:nvPr/>
        </p:nvGrpSpPr>
        <p:grpSpPr>
          <a:xfrm>
            <a:off x="1905404" y="2675263"/>
            <a:ext cx="4431969" cy="878801"/>
            <a:chOff x="0" y="0"/>
            <a:chExt cx="2735873" cy="542487"/>
          </a:xfrm>
        </p:grpSpPr>
        <p:sp>
          <p:nvSpPr>
            <p:cNvPr id="9" name="Freeform 9"/>
            <p:cNvSpPr/>
            <p:nvPr/>
          </p:nvSpPr>
          <p:spPr>
            <a:xfrm>
              <a:off x="0" y="0"/>
              <a:ext cx="2735873" cy="542487"/>
            </a:xfrm>
            <a:custGeom>
              <a:avLst/>
              <a:gdLst/>
              <a:ahLst/>
              <a:cxnLst/>
              <a:rect l="l" t="t" r="r" b="b"/>
              <a:pathLst>
                <a:path w="2735873" h="542487">
                  <a:moveTo>
                    <a:pt x="44544" y="0"/>
                  </a:moveTo>
                  <a:lnTo>
                    <a:pt x="2691329" y="0"/>
                  </a:lnTo>
                  <a:cubicBezTo>
                    <a:pt x="2715930" y="0"/>
                    <a:pt x="2735873" y="19943"/>
                    <a:pt x="2735873" y="44544"/>
                  </a:cubicBezTo>
                  <a:lnTo>
                    <a:pt x="2735873" y="497943"/>
                  </a:lnTo>
                  <a:cubicBezTo>
                    <a:pt x="2735873" y="509757"/>
                    <a:pt x="2731180" y="521087"/>
                    <a:pt x="2722826" y="529441"/>
                  </a:cubicBezTo>
                  <a:cubicBezTo>
                    <a:pt x="2714473" y="537794"/>
                    <a:pt x="2703143" y="542487"/>
                    <a:pt x="2691329" y="542487"/>
                  </a:cubicBezTo>
                  <a:lnTo>
                    <a:pt x="44544" y="542487"/>
                  </a:lnTo>
                  <a:cubicBezTo>
                    <a:pt x="32730" y="542487"/>
                    <a:pt x="21400" y="537794"/>
                    <a:pt x="13047" y="529441"/>
                  </a:cubicBezTo>
                  <a:cubicBezTo>
                    <a:pt x="4693" y="521087"/>
                    <a:pt x="0" y="509757"/>
                    <a:pt x="0" y="497943"/>
                  </a:cubicBezTo>
                  <a:lnTo>
                    <a:pt x="0" y="44544"/>
                  </a:lnTo>
                  <a:cubicBezTo>
                    <a:pt x="0" y="32730"/>
                    <a:pt x="4693" y="21400"/>
                    <a:pt x="13047" y="13047"/>
                  </a:cubicBezTo>
                  <a:cubicBezTo>
                    <a:pt x="21400" y="4693"/>
                    <a:pt x="32730" y="0"/>
                    <a:pt x="44544" y="0"/>
                  </a:cubicBezTo>
                  <a:close/>
                </a:path>
              </a:pathLst>
            </a:custGeom>
            <a:solidFill>
              <a:srgbClr val="D6EFFF">
                <a:alpha val="76863"/>
              </a:srgbClr>
            </a:solidFill>
          </p:spPr>
          <p:txBody>
            <a:bodyPr/>
            <a:lstStyle/>
            <a:p>
              <a:endParaRPr lang="cs-CZ" sz="900"/>
            </a:p>
          </p:txBody>
        </p:sp>
        <p:sp>
          <p:nvSpPr>
            <p:cNvPr id="10" name="TextBox 10"/>
            <p:cNvSpPr txBox="1"/>
            <p:nvPr/>
          </p:nvSpPr>
          <p:spPr>
            <a:xfrm>
              <a:off x="0" y="-47625"/>
              <a:ext cx="2735873" cy="590112"/>
            </a:xfrm>
            <a:prstGeom prst="rect">
              <a:avLst/>
            </a:prstGeom>
          </p:spPr>
          <p:txBody>
            <a:bodyPr lIns="25400" tIns="25400" rIns="25400" bIns="25400" rtlCol="0" anchor="ctr"/>
            <a:lstStyle/>
            <a:p>
              <a:pPr algn="ctr">
                <a:lnSpc>
                  <a:spcPts val="2100"/>
                </a:lnSpc>
              </a:pPr>
              <a:r>
                <a:rPr lang="en-US" sz="1500">
                  <a:solidFill>
                    <a:srgbClr val="000000">
                      <a:alpha val="76863"/>
                    </a:srgbClr>
                  </a:solidFill>
                  <a:latin typeface="Gustan Bold"/>
                  <a:ea typeface="Gustan Bold"/>
                  <a:cs typeface="Gustan Bold"/>
                  <a:sym typeface="Gustan Bold"/>
                </a:rPr>
                <a:t>AI a autorské právo </a:t>
              </a:r>
            </a:p>
          </p:txBody>
        </p:sp>
      </p:grpSp>
      <p:grpSp>
        <p:nvGrpSpPr>
          <p:cNvPr id="11" name="Group 11"/>
          <p:cNvGrpSpPr/>
          <p:nvPr/>
        </p:nvGrpSpPr>
        <p:grpSpPr>
          <a:xfrm>
            <a:off x="2428973" y="4058888"/>
            <a:ext cx="4431969" cy="462328"/>
            <a:chOff x="0" y="0"/>
            <a:chExt cx="2735873" cy="285397"/>
          </a:xfrm>
        </p:grpSpPr>
        <p:sp>
          <p:nvSpPr>
            <p:cNvPr id="12" name="Freeform 12"/>
            <p:cNvSpPr/>
            <p:nvPr/>
          </p:nvSpPr>
          <p:spPr>
            <a:xfrm>
              <a:off x="0" y="0"/>
              <a:ext cx="2735873" cy="285397"/>
            </a:xfrm>
            <a:custGeom>
              <a:avLst/>
              <a:gdLst/>
              <a:ahLst/>
              <a:cxnLst/>
              <a:rect l="l" t="t" r="r" b="b"/>
              <a:pathLst>
                <a:path w="2735873" h="285397">
                  <a:moveTo>
                    <a:pt x="44544" y="0"/>
                  </a:moveTo>
                  <a:lnTo>
                    <a:pt x="2691329" y="0"/>
                  </a:lnTo>
                  <a:cubicBezTo>
                    <a:pt x="2715930" y="0"/>
                    <a:pt x="2735873" y="19943"/>
                    <a:pt x="2735873" y="44544"/>
                  </a:cubicBezTo>
                  <a:lnTo>
                    <a:pt x="2735873" y="240853"/>
                  </a:lnTo>
                  <a:cubicBezTo>
                    <a:pt x="2735873" y="252666"/>
                    <a:pt x="2731180" y="263996"/>
                    <a:pt x="2722826" y="272350"/>
                  </a:cubicBezTo>
                  <a:cubicBezTo>
                    <a:pt x="2714473" y="280704"/>
                    <a:pt x="2703143" y="285397"/>
                    <a:pt x="2691329" y="285397"/>
                  </a:cubicBezTo>
                  <a:lnTo>
                    <a:pt x="44544" y="285397"/>
                  </a:lnTo>
                  <a:cubicBezTo>
                    <a:pt x="32730" y="285397"/>
                    <a:pt x="21400" y="280704"/>
                    <a:pt x="13047" y="272350"/>
                  </a:cubicBezTo>
                  <a:cubicBezTo>
                    <a:pt x="4693" y="263996"/>
                    <a:pt x="0" y="252666"/>
                    <a:pt x="0" y="240853"/>
                  </a:cubicBezTo>
                  <a:lnTo>
                    <a:pt x="0" y="44544"/>
                  </a:lnTo>
                  <a:cubicBezTo>
                    <a:pt x="0" y="32730"/>
                    <a:pt x="4693" y="21400"/>
                    <a:pt x="13047" y="13047"/>
                  </a:cubicBezTo>
                  <a:cubicBezTo>
                    <a:pt x="21400" y="4693"/>
                    <a:pt x="32730" y="0"/>
                    <a:pt x="44544" y="0"/>
                  </a:cubicBezTo>
                  <a:close/>
                </a:path>
              </a:pathLst>
            </a:custGeom>
            <a:solidFill>
              <a:srgbClr val="FFFFFF">
                <a:alpha val="76863"/>
              </a:srgbClr>
            </a:solidFill>
          </p:spPr>
          <p:txBody>
            <a:bodyPr/>
            <a:lstStyle/>
            <a:p>
              <a:endParaRPr lang="cs-CZ" sz="900"/>
            </a:p>
          </p:txBody>
        </p:sp>
        <p:sp>
          <p:nvSpPr>
            <p:cNvPr id="13" name="TextBox 13"/>
            <p:cNvSpPr txBox="1"/>
            <p:nvPr/>
          </p:nvSpPr>
          <p:spPr>
            <a:xfrm>
              <a:off x="0" y="-28575"/>
              <a:ext cx="2735873" cy="313972"/>
            </a:xfrm>
            <a:prstGeom prst="rect">
              <a:avLst/>
            </a:prstGeom>
          </p:spPr>
          <p:txBody>
            <a:bodyPr lIns="25400" tIns="25400" rIns="25400" bIns="25400" rtlCol="0" anchor="ctr"/>
            <a:lstStyle/>
            <a:p>
              <a:pPr algn="ctr">
                <a:lnSpc>
                  <a:spcPts val="1330"/>
                </a:lnSpc>
              </a:pPr>
              <a:r>
                <a:rPr lang="en-US" sz="949">
                  <a:solidFill>
                    <a:srgbClr val="000000">
                      <a:alpha val="76863"/>
                    </a:srgbClr>
                  </a:solidFill>
                  <a:latin typeface="Gustan Bold"/>
                  <a:ea typeface="Gustan Bold"/>
                  <a:cs typeface="Gustan Bold"/>
                  <a:sym typeface="Gustan Bold"/>
                </a:rPr>
                <a:t>Právo, média a digitální svět: AI a ochrana dat</a:t>
              </a:r>
            </a:p>
          </p:txBody>
        </p:sp>
      </p:grpSp>
      <p:sp>
        <p:nvSpPr>
          <p:cNvPr id="14" name="TextBox 14"/>
          <p:cNvSpPr txBox="1"/>
          <p:nvPr/>
        </p:nvSpPr>
        <p:spPr>
          <a:xfrm>
            <a:off x="7672394" y="3660721"/>
            <a:ext cx="337309" cy="340799"/>
          </a:xfrm>
          <a:prstGeom prst="rect">
            <a:avLst/>
          </a:prstGeom>
        </p:spPr>
        <p:txBody>
          <a:bodyPr lIns="0" tIns="0" rIns="0" bIns="0" rtlCol="0" anchor="t">
            <a:spAutoFit/>
          </a:bodyPr>
          <a:lstStyle/>
          <a:p>
            <a:pPr algn="ctr">
              <a:lnSpc>
                <a:spcPts val="2213"/>
              </a:lnSpc>
            </a:pPr>
            <a:r>
              <a:rPr lang="en-US" sz="4426">
                <a:solidFill>
                  <a:srgbClr val="00ACFE"/>
                </a:solidFill>
                <a:latin typeface="Arial"/>
                <a:ea typeface="Arial"/>
                <a:cs typeface="Arial"/>
                <a:sym typeface="Arial"/>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26C6DA"/>
          </a:solidFill>
          <a:ln w="12700">
            <a:solidFill>
              <a:srgbClr val="26C6DA"/>
            </a:solidFill>
            <a:prstDash val="solid"/>
          </a:ln>
        </p:spPr>
        <p:txBody>
          <a:bodyPr/>
          <a:lstStyle/>
          <a:p>
            <a:endParaRPr lang="cs-CZ"/>
          </a:p>
        </p:txBody>
      </p:sp>
      <p:sp>
        <p:nvSpPr>
          <p:cNvPr id="3" name="Shape 1"/>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Text 2"/>
          <p:cNvSpPr/>
          <p:nvPr/>
        </p:nvSpPr>
        <p:spPr>
          <a:xfrm>
            <a:off x="274320" y="256032"/>
            <a:ext cx="1316736" cy="237744"/>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OTÁZKA 2</a:t>
            </a:r>
            <a:endParaRPr lang="en-US" sz="1000" dirty="0"/>
          </a:p>
        </p:txBody>
      </p:sp>
      <p:sp>
        <p:nvSpPr>
          <p:cNvPr id="5" name="Text 3"/>
          <p:cNvSpPr/>
          <p:nvPr/>
        </p:nvSpPr>
        <p:spPr>
          <a:xfrm>
            <a:off x="274320" y="594360"/>
            <a:ext cx="8595360" cy="685800"/>
          </a:xfrm>
          <a:prstGeom prst="rect">
            <a:avLst/>
          </a:prstGeom>
          <a:noFill/>
          <a:ln/>
        </p:spPr>
        <p:txBody>
          <a:bodyPr wrap="square" rtlCol="0" anchor="ctr"/>
          <a:lstStyle/>
          <a:p>
            <a:pPr marL="0" indent="0">
              <a:buNone/>
            </a:pPr>
            <a:r>
              <a:rPr lang="en-US" sz="2800" b="1" dirty="0">
                <a:solidFill>
                  <a:srgbClr val="FFFFFF"/>
                </a:solidFill>
                <a:latin typeface="Calibri" pitchFamily="34" charset="0"/>
                <a:ea typeface="Calibri" pitchFamily="34" charset="-122"/>
                <a:cs typeface="Calibri" pitchFamily="34" charset="-120"/>
              </a:rPr>
              <a:t>Trénování AI modelů na chráněných dílech</a:t>
            </a:r>
            <a:endParaRPr lang="en-US" sz="2800" dirty="0"/>
          </a:p>
        </p:txBody>
      </p:sp>
      <p:sp>
        <p:nvSpPr>
          <p:cNvPr id="6" name="Text 4"/>
          <p:cNvSpPr/>
          <p:nvPr/>
        </p:nvSpPr>
        <p:spPr>
          <a:xfrm>
            <a:off x="274320" y="1371600"/>
            <a:ext cx="8595360" cy="320040"/>
          </a:xfrm>
          <a:prstGeom prst="rect">
            <a:avLst/>
          </a:prstGeom>
          <a:noFill/>
          <a:ln/>
        </p:spPr>
        <p:txBody>
          <a:bodyPr wrap="square" rtlCol="0" anchor="ctr"/>
          <a:lstStyle/>
          <a:p>
            <a:pPr marL="0" indent="0">
              <a:buNone/>
            </a:pPr>
            <a:r>
              <a:rPr lang="en-US" sz="1400" b="1" dirty="0">
                <a:solidFill>
                  <a:srgbClr val="26C6DA"/>
                </a:solidFill>
                <a:latin typeface="Calibri" pitchFamily="34" charset="0"/>
                <a:ea typeface="Calibri" pitchFamily="34" charset="-122"/>
                <a:cs typeface="Calibri" pitchFamily="34" charset="-120"/>
              </a:rPr>
              <a:t>Podstata problému</a:t>
            </a:r>
            <a:endParaRPr lang="en-US" sz="1400" dirty="0"/>
          </a:p>
        </p:txBody>
      </p:sp>
      <p:sp>
        <p:nvSpPr>
          <p:cNvPr id="7" name="Text 5"/>
          <p:cNvSpPr/>
          <p:nvPr/>
        </p:nvSpPr>
        <p:spPr>
          <a:xfrm>
            <a:off x="274320" y="1691640"/>
            <a:ext cx="8595360" cy="713232"/>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Trénování velkých modelů vyžaduje obrovské datasety — miliony knih, článků, obrazů, hudby. Tyto materiály jsou chráněny autorským zákonem.</a:t>
            </a:r>
            <a:endParaRPr lang="en-US" sz="1300" dirty="0"/>
          </a:p>
        </p:txBody>
      </p:sp>
      <p:sp>
        <p:nvSpPr>
          <p:cNvPr id="8" name="Text 6"/>
          <p:cNvSpPr/>
          <p:nvPr/>
        </p:nvSpPr>
        <p:spPr>
          <a:xfrm>
            <a:off x="274320" y="2514600"/>
            <a:ext cx="8595360" cy="320040"/>
          </a:xfrm>
          <a:prstGeom prst="rect">
            <a:avLst/>
          </a:prstGeom>
          <a:noFill/>
          <a:ln/>
        </p:spPr>
        <p:txBody>
          <a:bodyPr wrap="square" rtlCol="0" anchor="ctr"/>
          <a:lstStyle/>
          <a:p>
            <a:pPr marL="0" indent="0">
              <a:buNone/>
            </a:pPr>
            <a:r>
              <a:rPr lang="en-US" sz="1400" b="1" dirty="0">
                <a:solidFill>
                  <a:srgbClr val="26C6DA"/>
                </a:solidFill>
                <a:latin typeface="Calibri" pitchFamily="34" charset="0"/>
                <a:ea typeface="Calibri" pitchFamily="34" charset="-122"/>
                <a:cs typeface="Calibri" pitchFamily="34" charset="-120"/>
              </a:rPr>
              <a:t>Text and Data Mining</a:t>
            </a:r>
            <a:endParaRPr lang="en-US" sz="1400" dirty="0"/>
          </a:p>
        </p:txBody>
      </p:sp>
      <p:sp>
        <p:nvSpPr>
          <p:cNvPr id="9" name="Text 7"/>
          <p:cNvSpPr/>
          <p:nvPr/>
        </p:nvSpPr>
        <p:spPr>
          <a:xfrm>
            <a:off x="274320" y="2834640"/>
            <a:ext cx="8595360" cy="713232"/>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EU: výjimka pro TDM v čl. 4 DSM směrnice (2019/790) — ale jen pokud nositel práv nevyjádřil výslovný opt-out.</a:t>
            </a:r>
            <a:endParaRPr lang="en-US" sz="1300" dirty="0"/>
          </a:p>
        </p:txBody>
      </p:sp>
      <p:sp>
        <p:nvSpPr>
          <p:cNvPr id="10" name="Text 8"/>
          <p:cNvSpPr/>
          <p:nvPr/>
        </p:nvSpPr>
        <p:spPr>
          <a:xfrm>
            <a:off x="274320" y="3657600"/>
            <a:ext cx="8595360" cy="320040"/>
          </a:xfrm>
          <a:prstGeom prst="rect">
            <a:avLst/>
          </a:prstGeom>
          <a:noFill/>
          <a:ln/>
        </p:spPr>
        <p:txBody>
          <a:bodyPr wrap="square" rtlCol="0" anchor="ctr"/>
          <a:lstStyle/>
          <a:p>
            <a:pPr marL="0" indent="0">
              <a:buNone/>
            </a:pPr>
            <a:r>
              <a:rPr lang="en-US" sz="1400" b="1" dirty="0">
                <a:solidFill>
                  <a:srgbClr val="26C6DA"/>
                </a:solidFill>
                <a:latin typeface="Calibri" pitchFamily="34" charset="0"/>
                <a:ea typeface="Calibri" pitchFamily="34" charset="-122"/>
                <a:cs typeface="Calibri" pitchFamily="34" charset="-120"/>
              </a:rPr>
              <a:t>USA: Fair Use</a:t>
            </a:r>
            <a:endParaRPr lang="en-US" sz="1400" dirty="0"/>
          </a:p>
        </p:txBody>
      </p:sp>
      <p:sp>
        <p:nvSpPr>
          <p:cNvPr id="11" name="Text 9"/>
          <p:cNvSpPr/>
          <p:nvPr/>
        </p:nvSpPr>
        <p:spPr>
          <a:xfrm>
            <a:off x="274320" y="3977640"/>
            <a:ext cx="8595360" cy="713232"/>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Soudy zkoumají transformativní charakter, dopad na trh. Výsledek prozatím nejistý — klíčové případy teprve probíhají.</a:t>
            </a:r>
            <a:endParaRPr lang="en-US" sz="13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NYT v OpenAI">
    <p:bg>
      <p:bgPr>
        <a:solidFill>
          <a:srgbClr val="0D1B2A"/>
        </a:solidFill>
        <a:effectLst/>
      </p:bgPr>
    </p:bg>
    <p:spTree>
      <p:nvGrpSpPr>
        <p:cNvPr id="1" name=""/>
        <p:cNvGrpSpPr/>
        <p:nvPr/>
      </p:nvGrpSpPr>
      <p:grpSpPr>
        <a:xfrm>
          <a:off x="0" y="0"/>
          <a:ext cx="0" cy="0"/>
          <a:chOff x="0" y="0"/>
          <a:chExt cx="0" cy="0"/>
        </a:xfrm>
      </p:grpSpPr>
      <p:sp>
        <p:nvSpPr>
          <p:cNvPr id="2" name="bar"/>
          <p:cNvSpPr/>
          <p:nvPr/>
        </p:nvSpPr>
        <p:spPr>
          <a:xfrm>
            <a:off x="0" y="0"/>
            <a:ext cx="54864" cy="5143500"/>
          </a:xfrm>
          <a:prstGeom prst="rect">
            <a:avLst/>
          </a:prstGeom>
          <a:solidFill>
            <a:srgbClr val="26C6DA"/>
          </a:solidFill>
          <a:ln w="12700">
            <a:solidFill>
              <a:srgbClr val="26C6DA"/>
            </a:solidFill>
            <a:prstDash val="solid"/>
          </a:ln>
        </p:spPr>
        <p:txBody>
          <a:bodyPr/>
          <a:lstStyle/>
          <a:p>
            <a:endParaRPr lang="cs-CZ"/>
          </a:p>
        </p:txBody>
      </p:sp>
      <p:sp>
        <p:nvSpPr>
          <p:cNvPr id="3" name="badge_bg"/>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badge_txt"/>
          <p:cNvSpPr/>
          <p:nvPr/>
        </p:nvSpPr>
        <p:spPr>
          <a:xfrm>
            <a:off x="274320" y="255600"/>
            <a:ext cx="1316736" cy="237744"/>
          </a:xfrm>
          <a:prstGeom prst="rect">
            <a:avLst/>
          </a:prstGeom>
          <a:noFill/>
          <a:ln/>
        </p:spPr>
        <p:txBody>
          <a:bodyPr wrap="square" rtlCol="0" anchor="ctr"/>
          <a:lstStyle/>
          <a:p>
            <a:pPr marL="0" indent="0" algn="ctr">
              <a:buNone/>
            </a:pPr>
            <a:r>
              <a:rPr lang="cs-CZ" sz="1000" b="1" dirty="0">
                <a:solidFill>
                  <a:srgbClr val="FFFFFF"/>
                </a:solidFill>
                <a:latin typeface="Calibri" pitchFamily="34" charset="0"/>
                <a:ea typeface="Calibri" pitchFamily="34" charset="-122"/>
                <a:cs typeface="Calibri" pitchFamily="34" charset="-120"/>
              </a:rPr>
              <a:t>OTÁZKA 2</a:t>
            </a:r>
            <a:endParaRPr lang="cs-CZ" sz="1100" dirty="0"/>
          </a:p>
        </p:txBody>
      </p:sp>
      <p:sp>
        <p:nvSpPr>
          <p:cNvPr id="5" name="q_title"/>
          <p:cNvSpPr/>
          <p:nvPr/>
        </p:nvSpPr>
        <p:spPr>
          <a:xfrm>
            <a:off x="274320" y="570000"/>
            <a:ext cx="8595360" cy="380000"/>
          </a:xfrm>
          <a:prstGeom prst="rect">
            <a:avLst/>
          </a:prstGeom>
          <a:noFill/>
          <a:ln/>
        </p:spPr>
        <p:txBody>
          <a:bodyPr wrap="square" rtlCol="0" anchor="ctr"/>
          <a:lstStyle/>
          <a:p>
            <a:pPr marL="0" indent="0">
              <a:buNone/>
            </a:pPr>
            <a:r>
              <a:rPr lang="cs-CZ" sz="1500" b="1" dirty="0">
                <a:solidFill>
                  <a:srgbClr val="B0BEC5"/>
                </a:solidFill>
                <a:latin typeface="Calibri" pitchFamily="34" charset="0"/>
                <a:ea typeface="Calibri" pitchFamily="34" charset="-122"/>
                <a:cs typeface="Calibri" pitchFamily="34" charset="-120"/>
              </a:rPr>
              <a:t>Trénování AI modelů na chráněných dílech</a:t>
            </a:r>
            <a:endParaRPr lang="cs-CZ" sz="1100" dirty="0"/>
          </a:p>
        </p:txBody>
      </p:sp>
      <p:sp>
        <p:nvSpPr>
          <p:cNvPr id="6" name="c_title"/>
          <p:cNvSpPr/>
          <p:nvPr/>
        </p:nvSpPr>
        <p:spPr>
          <a:xfrm>
            <a:off x="274320" y="1000000"/>
            <a:ext cx="8595360" cy="380000"/>
          </a:xfrm>
          <a:prstGeom prst="rect">
            <a:avLst/>
          </a:prstGeom>
          <a:noFill/>
          <a:ln/>
        </p:spPr>
        <p:txBody>
          <a:bodyPr wrap="square" rtlCol="0" anchor="ctr"/>
          <a:lstStyle/>
          <a:p>
            <a:pPr marL="0" indent="0">
              <a:buNone/>
            </a:pPr>
            <a:r>
              <a:rPr lang="cs-CZ" sz="2200" b="1" dirty="0">
                <a:solidFill>
                  <a:srgbClr val="FFFFFF"/>
                </a:solidFill>
                <a:latin typeface="Calibri" pitchFamily="34" charset="0"/>
                <a:ea typeface="Calibri" pitchFamily="34" charset="-122"/>
                <a:cs typeface="Calibri" pitchFamily="34" charset="-120"/>
              </a:rPr>
              <a:t>NYT v. OpenAI &amp; Microsoft (USA, 2023–)</a:t>
            </a:r>
            <a:endParaRPr lang="cs-CZ" sz="1100" dirty="0"/>
          </a:p>
        </p:txBody>
      </p:sp>
      <p:sp>
        <p:nvSpPr>
          <p:cNvPr id="7" name="sep"/>
          <p:cNvSpPr/>
          <p:nvPr/>
        </p:nvSpPr>
        <p:spPr>
          <a:xfrm>
            <a:off x="274320" y="1390000"/>
            <a:ext cx="8595360" cy="9144"/>
          </a:xfrm>
          <a:prstGeom prst="rect">
            <a:avLst/>
          </a:prstGeom>
          <a:solidFill>
            <a:srgbClr val="26C6DA"/>
          </a:solidFill>
          <a:ln w="12700">
            <a:solidFill>
              <a:srgbClr val="26C6DA"/>
            </a:solidFill>
            <a:prstDash val="solid"/>
          </a:ln>
        </p:spPr>
        <p:txBody>
          <a:bodyPr/>
          <a:lstStyle/>
          <a:p>
            <a:endParaRPr lang="cs-CZ"/>
          </a:p>
        </p:txBody>
      </p:sp>
      <p:sp>
        <p:nvSpPr>
          <p:cNvPr id="8" name="zdroj_lbl"/>
          <p:cNvSpPr/>
          <p:nvPr/>
        </p:nvSpPr>
        <p:spPr>
          <a:xfrm>
            <a:off x="374400" y="14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Zdroj</a:t>
            </a:r>
            <a:endParaRPr lang="cs-CZ" sz="1100" dirty="0"/>
          </a:p>
        </p:txBody>
      </p:sp>
      <p:sp>
        <p:nvSpPr>
          <p:cNvPr id="9" name="zdroj_txt"/>
          <p:cNvSpPr/>
          <p:nvPr/>
        </p:nvSpPr>
        <p:spPr>
          <a:xfrm>
            <a:off x="374400" y="1640000"/>
            <a:ext cx="8495280" cy="660000"/>
          </a:xfrm>
          <a:prstGeom prst="rect">
            <a:avLst/>
          </a:prstGeom>
          <a:noFill/>
          <a:ln/>
        </p:spPr>
        <p:txBody>
          <a:bodyPr wrap="square" rtlCol="0" anchor="ctr">
            <a:normAutofit/>
          </a:bodyPr>
          <a:lstStyle/>
          <a:p>
            <a:pPr marL="0" indent="0">
              <a:buNone/>
            </a:pPr>
            <a:r>
              <a:rPr lang="cs-CZ" sz="1100" i="1" dirty="0">
                <a:solidFill>
                  <a:srgbClr val="90CAF9"/>
                </a:solidFill>
                <a:latin typeface="Calibri" pitchFamily="34" charset="0"/>
                <a:ea typeface="Calibri" pitchFamily="34" charset="-122"/>
                <a:cs typeface="Calibri" pitchFamily="34" charset="-120"/>
              </a:rPr>
              <a:t>The New York Times Co. v. Microsoft Corp. et al., No. 1:23-cv-11195 (S.D.N.Y., podáno prosinec 2023)</a:t>
            </a:r>
            <a:endParaRPr lang="cs-CZ" sz="1100" dirty="0"/>
          </a:p>
        </p:txBody>
      </p:sp>
      <p:sp>
        <p:nvSpPr>
          <p:cNvPr id="10" name="obsah_lbl"/>
          <p:cNvSpPr/>
          <p:nvPr/>
        </p:nvSpPr>
        <p:spPr>
          <a:xfrm>
            <a:off x="374400" y="21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Obsah</a:t>
            </a:r>
            <a:endParaRPr lang="cs-CZ" sz="1100" dirty="0"/>
          </a:p>
        </p:txBody>
      </p:sp>
      <p:sp>
        <p:nvSpPr>
          <p:cNvPr id="11" name="obsah_txt"/>
          <p:cNvSpPr/>
          <p:nvPr/>
        </p:nvSpPr>
        <p:spPr>
          <a:xfrm>
            <a:off x="374400" y="2340000"/>
            <a:ext cx="8495280" cy="86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NYT žaluje OpenAI a Microsoft za využití milionů novinových článků bez licence k trénování GPT. Základem žaloby je tvrzení, že OpenAI porušuje autorská práva neoprávněným rozmnožováním děl NYT při trénování modelů. NYT poukazuje i na to, že ChatGPT dokáže reprodukovat téměř doslovné pasáže chráněných článků a obcházet paywall.</a:t>
            </a:r>
            <a:endParaRPr lang="cs-CZ" sz="1100" dirty="0"/>
          </a:p>
        </p:txBody>
      </p:sp>
      <p:sp>
        <p:nvSpPr>
          <p:cNvPr id="12" name="result_lbl"/>
          <p:cNvSpPr/>
          <p:nvPr/>
        </p:nvSpPr>
        <p:spPr>
          <a:xfrm>
            <a:off x="374400" y="356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Aktuální stav</a:t>
            </a:r>
            <a:endParaRPr lang="cs-CZ" sz="1100" dirty="0"/>
          </a:p>
        </p:txBody>
      </p:sp>
      <p:sp>
        <p:nvSpPr>
          <p:cNvPr id="13" name="result_txt"/>
          <p:cNvSpPr/>
          <p:nvPr/>
        </p:nvSpPr>
        <p:spPr>
          <a:xfrm>
            <a:off x="374400" y="3760000"/>
            <a:ext cx="8495280" cy="110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Federální soudce (S.D.N.Y.) v březnu 2025 odmítl návrh OpenAI na zamítnutí žaloby — věc postupuje k soudnímu projednání. Datum hlavního líčení dosud nebylo stanoveno. Řízení probíhá.</a:t>
            </a:r>
            <a:endParaRPr lang="cs-CZ" sz="11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Andersen v Stability AI">
    <p:bg>
      <p:bgPr>
        <a:solidFill>
          <a:srgbClr val="0D1B2A"/>
        </a:solidFill>
        <a:effectLst/>
      </p:bgPr>
    </p:bg>
    <p:spTree>
      <p:nvGrpSpPr>
        <p:cNvPr id="1" name=""/>
        <p:cNvGrpSpPr/>
        <p:nvPr/>
      </p:nvGrpSpPr>
      <p:grpSpPr>
        <a:xfrm>
          <a:off x="0" y="0"/>
          <a:ext cx="0" cy="0"/>
          <a:chOff x="0" y="0"/>
          <a:chExt cx="0" cy="0"/>
        </a:xfrm>
      </p:grpSpPr>
      <p:sp>
        <p:nvSpPr>
          <p:cNvPr id="2" name="bar"/>
          <p:cNvSpPr/>
          <p:nvPr/>
        </p:nvSpPr>
        <p:spPr>
          <a:xfrm>
            <a:off x="0" y="0"/>
            <a:ext cx="54864" cy="5143500"/>
          </a:xfrm>
          <a:prstGeom prst="rect">
            <a:avLst/>
          </a:prstGeom>
          <a:solidFill>
            <a:srgbClr val="26C6DA"/>
          </a:solidFill>
          <a:ln w="12700">
            <a:solidFill>
              <a:srgbClr val="26C6DA"/>
            </a:solidFill>
            <a:prstDash val="solid"/>
          </a:ln>
        </p:spPr>
        <p:txBody>
          <a:bodyPr/>
          <a:lstStyle/>
          <a:p>
            <a:endParaRPr lang="cs-CZ"/>
          </a:p>
        </p:txBody>
      </p:sp>
      <p:sp>
        <p:nvSpPr>
          <p:cNvPr id="3" name="badge_bg"/>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badge_txt"/>
          <p:cNvSpPr/>
          <p:nvPr/>
        </p:nvSpPr>
        <p:spPr>
          <a:xfrm>
            <a:off x="274320" y="255600"/>
            <a:ext cx="1316736" cy="237744"/>
          </a:xfrm>
          <a:prstGeom prst="rect">
            <a:avLst/>
          </a:prstGeom>
          <a:noFill/>
          <a:ln/>
        </p:spPr>
        <p:txBody>
          <a:bodyPr wrap="square" rtlCol="0" anchor="ctr"/>
          <a:lstStyle/>
          <a:p>
            <a:pPr marL="0" indent="0" algn="ctr">
              <a:buNone/>
            </a:pPr>
            <a:r>
              <a:rPr lang="cs-CZ" sz="1000" b="1" dirty="0">
                <a:solidFill>
                  <a:srgbClr val="FFFFFF"/>
                </a:solidFill>
                <a:latin typeface="Calibri" pitchFamily="34" charset="0"/>
                <a:ea typeface="Calibri" pitchFamily="34" charset="-122"/>
                <a:cs typeface="Calibri" pitchFamily="34" charset="-120"/>
              </a:rPr>
              <a:t>OTÁZKA 2</a:t>
            </a:r>
            <a:endParaRPr lang="cs-CZ" sz="1100" dirty="0"/>
          </a:p>
        </p:txBody>
      </p:sp>
      <p:sp>
        <p:nvSpPr>
          <p:cNvPr id="5" name="q_title"/>
          <p:cNvSpPr/>
          <p:nvPr/>
        </p:nvSpPr>
        <p:spPr>
          <a:xfrm>
            <a:off x="274320" y="570000"/>
            <a:ext cx="8595360" cy="380000"/>
          </a:xfrm>
          <a:prstGeom prst="rect">
            <a:avLst/>
          </a:prstGeom>
          <a:noFill/>
          <a:ln/>
        </p:spPr>
        <p:txBody>
          <a:bodyPr wrap="square" rtlCol="0" anchor="ctr"/>
          <a:lstStyle/>
          <a:p>
            <a:pPr marL="0" indent="0">
              <a:buNone/>
            </a:pPr>
            <a:r>
              <a:rPr lang="cs-CZ" sz="1500" b="1" dirty="0">
                <a:solidFill>
                  <a:srgbClr val="B0BEC5"/>
                </a:solidFill>
                <a:latin typeface="Calibri" pitchFamily="34" charset="0"/>
                <a:ea typeface="Calibri" pitchFamily="34" charset="-122"/>
                <a:cs typeface="Calibri" pitchFamily="34" charset="-120"/>
              </a:rPr>
              <a:t>Trénování AI modelů na chráněných dílech</a:t>
            </a:r>
            <a:endParaRPr lang="cs-CZ" sz="1100" dirty="0"/>
          </a:p>
        </p:txBody>
      </p:sp>
      <p:sp>
        <p:nvSpPr>
          <p:cNvPr id="6" name="c_title"/>
          <p:cNvSpPr/>
          <p:nvPr/>
        </p:nvSpPr>
        <p:spPr>
          <a:xfrm>
            <a:off x="274320" y="1000000"/>
            <a:ext cx="8595360" cy="380000"/>
          </a:xfrm>
          <a:prstGeom prst="rect">
            <a:avLst/>
          </a:prstGeom>
          <a:noFill/>
          <a:ln/>
        </p:spPr>
        <p:txBody>
          <a:bodyPr wrap="square" rtlCol="0" anchor="ctr"/>
          <a:lstStyle/>
          <a:p>
            <a:pPr marL="0" indent="0">
              <a:buNone/>
            </a:pPr>
            <a:r>
              <a:rPr lang="cs-CZ" sz="2200" b="1" dirty="0">
                <a:solidFill>
                  <a:srgbClr val="FFFFFF"/>
                </a:solidFill>
                <a:latin typeface="Calibri" pitchFamily="34" charset="0"/>
                <a:ea typeface="Calibri" pitchFamily="34" charset="-122"/>
                <a:cs typeface="Calibri" pitchFamily="34" charset="-120"/>
              </a:rPr>
              <a:t>Andersen v. Stability AI (USA, 2023–)</a:t>
            </a:r>
            <a:endParaRPr lang="cs-CZ" sz="1100" dirty="0"/>
          </a:p>
        </p:txBody>
      </p:sp>
      <p:sp>
        <p:nvSpPr>
          <p:cNvPr id="7" name="sep"/>
          <p:cNvSpPr/>
          <p:nvPr/>
        </p:nvSpPr>
        <p:spPr>
          <a:xfrm>
            <a:off x="274320" y="1390000"/>
            <a:ext cx="8595360" cy="9144"/>
          </a:xfrm>
          <a:prstGeom prst="rect">
            <a:avLst/>
          </a:prstGeom>
          <a:solidFill>
            <a:srgbClr val="26C6DA"/>
          </a:solidFill>
          <a:ln w="12700">
            <a:solidFill>
              <a:srgbClr val="26C6DA"/>
            </a:solidFill>
            <a:prstDash val="solid"/>
          </a:ln>
        </p:spPr>
        <p:txBody>
          <a:bodyPr/>
          <a:lstStyle/>
          <a:p>
            <a:endParaRPr lang="cs-CZ"/>
          </a:p>
        </p:txBody>
      </p:sp>
      <p:sp>
        <p:nvSpPr>
          <p:cNvPr id="8" name="zdroj_lbl"/>
          <p:cNvSpPr/>
          <p:nvPr/>
        </p:nvSpPr>
        <p:spPr>
          <a:xfrm>
            <a:off x="374400" y="14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Zdroj</a:t>
            </a:r>
            <a:endParaRPr lang="cs-CZ" sz="1100" dirty="0"/>
          </a:p>
        </p:txBody>
      </p:sp>
      <p:sp>
        <p:nvSpPr>
          <p:cNvPr id="9" name="zdroj_txt"/>
          <p:cNvSpPr/>
          <p:nvPr/>
        </p:nvSpPr>
        <p:spPr>
          <a:xfrm>
            <a:off x="374400" y="1640000"/>
            <a:ext cx="8495280" cy="660000"/>
          </a:xfrm>
          <a:prstGeom prst="rect">
            <a:avLst/>
          </a:prstGeom>
          <a:noFill/>
          <a:ln/>
        </p:spPr>
        <p:txBody>
          <a:bodyPr wrap="square" rtlCol="0" anchor="ctr">
            <a:normAutofit/>
          </a:bodyPr>
          <a:lstStyle/>
          <a:p>
            <a:pPr marL="0" indent="0">
              <a:buNone/>
            </a:pPr>
            <a:r>
              <a:rPr lang="cs-CZ" sz="1100" i="1" dirty="0">
                <a:solidFill>
                  <a:srgbClr val="90CAF9"/>
                </a:solidFill>
                <a:latin typeface="Calibri" pitchFamily="34" charset="0"/>
                <a:ea typeface="Calibri" pitchFamily="34" charset="-122"/>
                <a:cs typeface="Calibri" pitchFamily="34" charset="-120"/>
              </a:rPr>
              <a:t>Andersen et al. v. Stability AI Ltd. et al., No. 3:23-cv-00201 (N.D. Cal., podáno 12. 1. 2023)</a:t>
            </a:r>
            <a:endParaRPr lang="cs-CZ" sz="1100" dirty="0"/>
          </a:p>
        </p:txBody>
      </p:sp>
      <p:sp>
        <p:nvSpPr>
          <p:cNvPr id="10" name="obsah_lbl"/>
          <p:cNvSpPr/>
          <p:nvPr/>
        </p:nvSpPr>
        <p:spPr>
          <a:xfrm>
            <a:off x="374400" y="21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Obsah</a:t>
            </a:r>
            <a:endParaRPr lang="cs-CZ" sz="1100" dirty="0"/>
          </a:p>
        </p:txBody>
      </p:sp>
      <p:sp>
        <p:nvSpPr>
          <p:cNvPr id="11" name="obsah_txt"/>
          <p:cNvSpPr/>
          <p:nvPr/>
        </p:nvSpPr>
        <p:spPr>
          <a:xfrm>
            <a:off x="374400" y="2340000"/>
            <a:ext cx="8495280" cy="86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První případ tohoto druhu, kdy se vizuální tvůrci spojili k napadení neoprávněného zpracování jejich děl generativní AI. Dataset LAION-5B (5 miliard obrázků) zahrnoval díla žalobců bez souhlasu. Žalovanými jsou Stability AI, Midjourney, DeviantArt a Runway AI. Nyní existuje přes tucet obdobných hromadných žalob.</a:t>
            </a:r>
            <a:endParaRPr lang="cs-CZ" sz="1100" dirty="0"/>
          </a:p>
        </p:txBody>
      </p:sp>
      <p:sp>
        <p:nvSpPr>
          <p:cNvPr id="12" name="result_lbl"/>
          <p:cNvSpPr/>
          <p:nvPr/>
        </p:nvSpPr>
        <p:spPr>
          <a:xfrm>
            <a:off x="374400" y="356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Aktuální stav</a:t>
            </a:r>
            <a:endParaRPr lang="cs-CZ" sz="1100" dirty="0"/>
          </a:p>
        </p:txBody>
      </p:sp>
      <p:sp>
        <p:nvSpPr>
          <p:cNvPr id="13" name="result_txt"/>
          <p:cNvSpPr/>
          <p:nvPr/>
        </p:nvSpPr>
        <p:spPr>
          <a:xfrm>
            <a:off x="374400" y="3760000"/>
            <a:ext cx="8495280" cy="110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Soudce William Orrick (N.D. Cal.) v srpnu 2024 odmítl návrh na zamítnutí klíčových nároků z přímého porušení autorských práv — věc postoupila do fáze dokazování. Soudní projednání naplánováno na 8. 9. 2026. Řízení probíhá.</a:t>
            </a:r>
            <a:endParaRPr lang="cs-CZ" sz="11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Getty v Stability AI">
    <p:bg>
      <p:bgPr>
        <a:solidFill>
          <a:srgbClr val="0D1B2A"/>
        </a:solidFill>
        <a:effectLst/>
      </p:bgPr>
    </p:bg>
    <p:spTree>
      <p:nvGrpSpPr>
        <p:cNvPr id="1" name=""/>
        <p:cNvGrpSpPr/>
        <p:nvPr/>
      </p:nvGrpSpPr>
      <p:grpSpPr>
        <a:xfrm>
          <a:off x="0" y="0"/>
          <a:ext cx="0" cy="0"/>
          <a:chOff x="0" y="0"/>
          <a:chExt cx="0" cy="0"/>
        </a:xfrm>
      </p:grpSpPr>
      <p:sp>
        <p:nvSpPr>
          <p:cNvPr id="2" name="bar"/>
          <p:cNvSpPr/>
          <p:nvPr/>
        </p:nvSpPr>
        <p:spPr>
          <a:xfrm>
            <a:off x="0" y="0"/>
            <a:ext cx="54864" cy="5143500"/>
          </a:xfrm>
          <a:prstGeom prst="rect">
            <a:avLst/>
          </a:prstGeom>
          <a:solidFill>
            <a:srgbClr val="26C6DA"/>
          </a:solidFill>
          <a:ln w="12700">
            <a:solidFill>
              <a:srgbClr val="26C6DA"/>
            </a:solidFill>
            <a:prstDash val="solid"/>
          </a:ln>
        </p:spPr>
        <p:txBody>
          <a:bodyPr/>
          <a:lstStyle/>
          <a:p>
            <a:endParaRPr lang="cs-CZ"/>
          </a:p>
        </p:txBody>
      </p:sp>
      <p:sp>
        <p:nvSpPr>
          <p:cNvPr id="3" name="badge_bg"/>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badge_txt"/>
          <p:cNvSpPr/>
          <p:nvPr/>
        </p:nvSpPr>
        <p:spPr>
          <a:xfrm>
            <a:off x="274320" y="255600"/>
            <a:ext cx="1316736" cy="237744"/>
          </a:xfrm>
          <a:prstGeom prst="rect">
            <a:avLst/>
          </a:prstGeom>
          <a:noFill/>
          <a:ln/>
        </p:spPr>
        <p:txBody>
          <a:bodyPr wrap="square" rtlCol="0" anchor="ctr"/>
          <a:lstStyle/>
          <a:p>
            <a:pPr marL="0" indent="0" algn="ctr">
              <a:buNone/>
            </a:pPr>
            <a:r>
              <a:rPr lang="cs-CZ" sz="1000" b="1" dirty="0">
                <a:solidFill>
                  <a:srgbClr val="FFFFFF"/>
                </a:solidFill>
                <a:latin typeface="Calibri" pitchFamily="34" charset="0"/>
                <a:ea typeface="Calibri" pitchFamily="34" charset="-122"/>
                <a:cs typeface="Calibri" pitchFamily="34" charset="-120"/>
              </a:rPr>
              <a:t>OTÁZKA 2</a:t>
            </a:r>
            <a:endParaRPr lang="cs-CZ" sz="1100" dirty="0"/>
          </a:p>
        </p:txBody>
      </p:sp>
      <p:sp>
        <p:nvSpPr>
          <p:cNvPr id="5" name="q_title"/>
          <p:cNvSpPr/>
          <p:nvPr/>
        </p:nvSpPr>
        <p:spPr>
          <a:xfrm>
            <a:off x="274320" y="570000"/>
            <a:ext cx="8595360" cy="380000"/>
          </a:xfrm>
          <a:prstGeom prst="rect">
            <a:avLst/>
          </a:prstGeom>
          <a:noFill/>
          <a:ln/>
        </p:spPr>
        <p:txBody>
          <a:bodyPr wrap="square" rtlCol="0" anchor="ctr"/>
          <a:lstStyle/>
          <a:p>
            <a:pPr marL="0" indent="0">
              <a:buNone/>
            </a:pPr>
            <a:r>
              <a:rPr lang="cs-CZ" sz="1500" b="1" dirty="0">
                <a:solidFill>
                  <a:srgbClr val="B0BEC5"/>
                </a:solidFill>
                <a:latin typeface="Calibri" pitchFamily="34" charset="0"/>
                <a:ea typeface="Calibri" pitchFamily="34" charset="-122"/>
                <a:cs typeface="Calibri" pitchFamily="34" charset="-120"/>
              </a:rPr>
              <a:t>Trénování AI modelů na chráněných dílech</a:t>
            </a:r>
            <a:endParaRPr lang="cs-CZ" sz="1100" dirty="0"/>
          </a:p>
        </p:txBody>
      </p:sp>
      <p:sp>
        <p:nvSpPr>
          <p:cNvPr id="6" name="c_title"/>
          <p:cNvSpPr/>
          <p:nvPr/>
        </p:nvSpPr>
        <p:spPr>
          <a:xfrm>
            <a:off x="274320" y="1000000"/>
            <a:ext cx="8595360" cy="380000"/>
          </a:xfrm>
          <a:prstGeom prst="rect">
            <a:avLst/>
          </a:prstGeom>
          <a:noFill/>
          <a:ln/>
        </p:spPr>
        <p:txBody>
          <a:bodyPr wrap="square" rtlCol="0" anchor="ctr"/>
          <a:lstStyle/>
          <a:p>
            <a:pPr marL="0" indent="0">
              <a:buNone/>
            </a:pPr>
            <a:r>
              <a:rPr lang="cs-CZ" sz="2200" b="1" dirty="0">
                <a:solidFill>
                  <a:srgbClr val="FFFFFF"/>
                </a:solidFill>
                <a:latin typeface="Calibri" pitchFamily="34" charset="0"/>
                <a:ea typeface="Calibri" pitchFamily="34" charset="-122"/>
                <a:cs typeface="Calibri" pitchFamily="34" charset="-120"/>
              </a:rPr>
              <a:t>Getty Images v. Stability AI (UK &amp; USA, 2023–)</a:t>
            </a:r>
            <a:endParaRPr lang="cs-CZ" sz="1100" dirty="0"/>
          </a:p>
        </p:txBody>
      </p:sp>
      <p:sp>
        <p:nvSpPr>
          <p:cNvPr id="7" name="sep"/>
          <p:cNvSpPr/>
          <p:nvPr/>
        </p:nvSpPr>
        <p:spPr>
          <a:xfrm>
            <a:off x="274320" y="1390000"/>
            <a:ext cx="8595360" cy="9144"/>
          </a:xfrm>
          <a:prstGeom prst="rect">
            <a:avLst/>
          </a:prstGeom>
          <a:solidFill>
            <a:srgbClr val="26C6DA"/>
          </a:solidFill>
          <a:ln w="12700">
            <a:solidFill>
              <a:srgbClr val="26C6DA"/>
            </a:solidFill>
            <a:prstDash val="solid"/>
          </a:ln>
        </p:spPr>
        <p:txBody>
          <a:bodyPr/>
          <a:lstStyle/>
          <a:p>
            <a:endParaRPr lang="cs-CZ"/>
          </a:p>
        </p:txBody>
      </p:sp>
      <p:sp>
        <p:nvSpPr>
          <p:cNvPr id="8" name="zdroj_lbl"/>
          <p:cNvSpPr/>
          <p:nvPr/>
        </p:nvSpPr>
        <p:spPr>
          <a:xfrm>
            <a:off x="374400" y="14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Zdroj</a:t>
            </a:r>
            <a:endParaRPr lang="cs-CZ" sz="1100" dirty="0"/>
          </a:p>
        </p:txBody>
      </p:sp>
      <p:sp>
        <p:nvSpPr>
          <p:cNvPr id="9" name="zdroj_txt"/>
          <p:cNvSpPr/>
          <p:nvPr/>
        </p:nvSpPr>
        <p:spPr>
          <a:xfrm>
            <a:off x="374400" y="1640000"/>
            <a:ext cx="8495280" cy="660000"/>
          </a:xfrm>
          <a:prstGeom prst="rect">
            <a:avLst/>
          </a:prstGeom>
          <a:noFill/>
          <a:ln/>
        </p:spPr>
        <p:txBody>
          <a:bodyPr wrap="square" rtlCol="0" anchor="ctr">
            <a:normAutofit/>
          </a:bodyPr>
          <a:lstStyle/>
          <a:p>
            <a:pPr marL="0" indent="0">
              <a:buNone/>
            </a:pPr>
            <a:r>
              <a:rPr lang="cs-CZ" sz="1100" i="1" dirty="0">
                <a:solidFill>
                  <a:srgbClr val="90CAF9"/>
                </a:solidFill>
                <a:latin typeface="Calibri" pitchFamily="34" charset="0"/>
                <a:ea typeface="Calibri" pitchFamily="34" charset="-122"/>
                <a:cs typeface="Calibri" pitchFamily="34" charset="-120"/>
              </a:rPr>
              <a:t>UK: Getty Images (US) Inc &amp; Ors v. Stability AI Limited [2025] EWHC 2863 (Ch), podáno 16. 1. 2023 | USA: Getty Images (US), Inc. v. Stability AI, Inc., No. 3:25-cv-0689 (D.Cal.)</a:t>
            </a:r>
            <a:endParaRPr lang="cs-CZ" sz="1100" dirty="0"/>
          </a:p>
        </p:txBody>
      </p:sp>
      <p:sp>
        <p:nvSpPr>
          <p:cNvPr id="10" name="obsah_lbl"/>
          <p:cNvSpPr/>
          <p:nvPr/>
        </p:nvSpPr>
        <p:spPr>
          <a:xfrm>
            <a:off x="374400" y="21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Obsah</a:t>
            </a:r>
            <a:endParaRPr lang="cs-CZ" sz="1100" dirty="0"/>
          </a:p>
        </p:txBody>
      </p:sp>
      <p:sp>
        <p:nvSpPr>
          <p:cNvPr id="11" name="obsah_txt"/>
          <p:cNvSpPr/>
          <p:nvPr/>
        </p:nvSpPr>
        <p:spPr>
          <a:xfrm>
            <a:off x="374400" y="2340000"/>
            <a:ext cx="8495280" cy="86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Getty Images žalovala za trénování Stable Diffusion na milionech fotografií bez souhlasu. V průběhu UK řízení Getty stáhla primární nárok z porušení autorských práv poté, co se prokázalo, že tréning probíhal mimo Velkou Británii — tím se UK jurisdikce na hlavní otázku nevztahovala.</a:t>
            </a:r>
            <a:endParaRPr lang="cs-CZ" sz="1100" dirty="0"/>
          </a:p>
        </p:txBody>
      </p:sp>
      <p:sp>
        <p:nvSpPr>
          <p:cNvPr id="12" name="result_lbl"/>
          <p:cNvSpPr/>
          <p:nvPr/>
        </p:nvSpPr>
        <p:spPr>
          <a:xfrm>
            <a:off x="374400" y="356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Výsledek / Aktuální stav</a:t>
            </a:r>
            <a:endParaRPr lang="cs-CZ" sz="1100" dirty="0"/>
          </a:p>
        </p:txBody>
      </p:sp>
      <p:sp>
        <p:nvSpPr>
          <p:cNvPr id="13" name="result_txt"/>
          <p:cNvSpPr/>
          <p:nvPr/>
        </p:nvSpPr>
        <p:spPr>
          <a:xfrm>
            <a:off x="374400" y="3760000"/>
            <a:ext cx="8495280" cy="110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UK (4. 11. 2025): Nároky z autorského práva zamítnuty; omezené porušení ochranné známky (vodoznak Getty v AI výstupech) potvrzeno. Soud neposkytl odpověď na otázku legality AI trénování na chráněných dílech. USA: řízení nadále probíhá.</a:t>
            </a:r>
            <a:endParaRPr lang="cs-CZ" sz="11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7">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E8B86D"/>
          </a:solidFill>
          <a:ln w="12700">
            <a:solidFill>
              <a:srgbClr val="E8B86D"/>
            </a:solidFill>
            <a:prstDash val="solid"/>
          </a:ln>
        </p:spPr>
        <p:txBody>
          <a:bodyPr/>
          <a:lstStyle/>
          <a:p>
            <a:endParaRPr lang="cs-CZ"/>
          </a:p>
        </p:txBody>
      </p:sp>
      <p:sp>
        <p:nvSpPr>
          <p:cNvPr id="3" name="Shape 1"/>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Text 2"/>
          <p:cNvSpPr/>
          <p:nvPr/>
        </p:nvSpPr>
        <p:spPr>
          <a:xfrm>
            <a:off x="274320" y="256032"/>
            <a:ext cx="1316736" cy="237744"/>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OTÁZKA 3</a:t>
            </a:r>
            <a:endParaRPr lang="en-US" sz="1000" dirty="0"/>
          </a:p>
        </p:txBody>
      </p:sp>
      <p:sp>
        <p:nvSpPr>
          <p:cNvPr id="5" name="Text 3"/>
          <p:cNvSpPr/>
          <p:nvPr/>
        </p:nvSpPr>
        <p:spPr>
          <a:xfrm>
            <a:off x="274320" y="594360"/>
            <a:ext cx="8595360" cy="685800"/>
          </a:xfrm>
          <a:prstGeom prst="rect">
            <a:avLst/>
          </a:prstGeom>
          <a:noFill/>
          <a:ln/>
        </p:spPr>
        <p:txBody>
          <a:bodyPr wrap="square" rtlCol="0" anchor="ctr"/>
          <a:lstStyle/>
          <a:p>
            <a:pPr marL="0" indent="0">
              <a:buNone/>
            </a:pPr>
            <a:r>
              <a:rPr lang="en-US" sz="2800" b="1" dirty="0">
                <a:solidFill>
                  <a:srgbClr val="FFFFFF"/>
                </a:solidFill>
                <a:latin typeface="Calibri" pitchFamily="34" charset="0"/>
                <a:ea typeface="Calibri" pitchFamily="34" charset="-122"/>
                <a:cs typeface="Calibri" pitchFamily="34" charset="-120"/>
              </a:rPr>
              <a:t>Odpovědnost za výstupy generované AI</a:t>
            </a:r>
            <a:endParaRPr lang="en-US" sz="2800" dirty="0"/>
          </a:p>
        </p:txBody>
      </p:sp>
      <p:sp>
        <p:nvSpPr>
          <p:cNvPr id="6" name="Text 4"/>
          <p:cNvSpPr/>
          <p:nvPr/>
        </p:nvSpPr>
        <p:spPr>
          <a:xfrm>
            <a:off x="274320" y="1371600"/>
            <a:ext cx="8595360" cy="365760"/>
          </a:xfrm>
          <a:prstGeom prst="rect">
            <a:avLst/>
          </a:prstGeom>
          <a:noFill/>
          <a:ln/>
        </p:spPr>
        <p:txBody>
          <a:bodyPr wrap="square" rtlCol="0" anchor="ctr"/>
          <a:lstStyle/>
          <a:p>
            <a:pPr marL="0" indent="0">
              <a:buNone/>
            </a:pPr>
            <a:r>
              <a:rPr lang="en-US" sz="1500" b="1" dirty="0">
                <a:solidFill>
                  <a:srgbClr val="E8B86D"/>
                </a:solidFill>
                <a:latin typeface="Calibri" pitchFamily="34" charset="0"/>
                <a:ea typeface="Calibri" pitchFamily="34" charset="-122"/>
                <a:cs typeface="Calibri" pitchFamily="34" charset="-120"/>
              </a:rPr>
              <a:t>Řetězec odpovědnosti</a:t>
            </a:r>
            <a:endParaRPr lang="en-US" sz="1500" dirty="0"/>
          </a:p>
        </p:txBody>
      </p:sp>
      <p:sp>
        <p:nvSpPr>
          <p:cNvPr id="7" name="Shape 5"/>
          <p:cNvSpPr/>
          <p:nvPr/>
        </p:nvSpPr>
        <p:spPr>
          <a:xfrm>
            <a:off x="274320" y="1828800"/>
            <a:ext cx="1965960" cy="685800"/>
          </a:xfrm>
          <a:prstGeom prst="rect">
            <a:avLst/>
          </a:prstGeom>
          <a:solidFill>
            <a:srgbClr val="1B2A3A"/>
          </a:solidFill>
          <a:ln w="12700">
            <a:solidFill>
              <a:srgbClr val="1E3A5F"/>
            </a:solidFill>
            <a:prstDash val="solid"/>
          </a:ln>
        </p:spPr>
        <p:txBody>
          <a:bodyPr/>
          <a:lstStyle/>
          <a:p>
            <a:endParaRPr lang="cs-CZ"/>
          </a:p>
        </p:txBody>
      </p:sp>
      <p:sp>
        <p:nvSpPr>
          <p:cNvPr id="8" name="Shape 6"/>
          <p:cNvSpPr/>
          <p:nvPr/>
        </p:nvSpPr>
        <p:spPr>
          <a:xfrm>
            <a:off x="274320" y="1828800"/>
            <a:ext cx="1965960" cy="45720"/>
          </a:xfrm>
          <a:prstGeom prst="rect">
            <a:avLst/>
          </a:prstGeom>
          <a:solidFill>
            <a:srgbClr val="1E88E5"/>
          </a:solidFill>
          <a:ln w="12700">
            <a:solidFill>
              <a:srgbClr val="1E88E5"/>
            </a:solidFill>
            <a:prstDash val="solid"/>
          </a:ln>
        </p:spPr>
        <p:txBody>
          <a:bodyPr/>
          <a:lstStyle/>
          <a:p>
            <a:endParaRPr lang="cs-CZ"/>
          </a:p>
        </p:txBody>
      </p:sp>
      <p:sp>
        <p:nvSpPr>
          <p:cNvPr id="9" name="Text 7"/>
          <p:cNvSpPr/>
          <p:nvPr/>
        </p:nvSpPr>
        <p:spPr>
          <a:xfrm>
            <a:off x="347472" y="1920240"/>
            <a:ext cx="1828800" cy="50292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Vývojář modelu</a:t>
            </a:r>
            <a:endParaRPr lang="en-US" sz="1200" dirty="0"/>
          </a:p>
        </p:txBody>
      </p:sp>
      <p:sp>
        <p:nvSpPr>
          <p:cNvPr id="10" name="Shape 8"/>
          <p:cNvSpPr/>
          <p:nvPr/>
        </p:nvSpPr>
        <p:spPr>
          <a:xfrm>
            <a:off x="2240280" y="2121408"/>
            <a:ext cx="182880" cy="109728"/>
          </a:xfrm>
          <a:prstGeom prst="rect">
            <a:avLst/>
          </a:prstGeom>
          <a:solidFill>
            <a:srgbClr val="90A4AE"/>
          </a:solidFill>
          <a:ln w="12700">
            <a:solidFill>
              <a:srgbClr val="90A4AE"/>
            </a:solidFill>
            <a:prstDash val="solid"/>
          </a:ln>
        </p:spPr>
        <p:txBody>
          <a:bodyPr/>
          <a:lstStyle/>
          <a:p>
            <a:endParaRPr lang="cs-CZ"/>
          </a:p>
        </p:txBody>
      </p:sp>
      <p:sp>
        <p:nvSpPr>
          <p:cNvPr id="11" name="Shape 9"/>
          <p:cNvSpPr/>
          <p:nvPr/>
        </p:nvSpPr>
        <p:spPr>
          <a:xfrm>
            <a:off x="2423160" y="1828800"/>
            <a:ext cx="1965960" cy="685800"/>
          </a:xfrm>
          <a:prstGeom prst="rect">
            <a:avLst/>
          </a:prstGeom>
          <a:solidFill>
            <a:srgbClr val="1B2A3A"/>
          </a:solidFill>
          <a:ln w="12700">
            <a:solidFill>
              <a:srgbClr val="1E3A5F"/>
            </a:solidFill>
            <a:prstDash val="solid"/>
          </a:ln>
        </p:spPr>
        <p:txBody>
          <a:bodyPr/>
          <a:lstStyle/>
          <a:p>
            <a:endParaRPr lang="cs-CZ"/>
          </a:p>
        </p:txBody>
      </p:sp>
      <p:sp>
        <p:nvSpPr>
          <p:cNvPr id="12" name="Shape 10"/>
          <p:cNvSpPr/>
          <p:nvPr/>
        </p:nvSpPr>
        <p:spPr>
          <a:xfrm>
            <a:off x="2423160" y="1828800"/>
            <a:ext cx="1965960" cy="45720"/>
          </a:xfrm>
          <a:prstGeom prst="rect">
            <a:avLst/>
          </a:prstGeom>
          <a:solidFill>
            <a:srgbClr val="26C6DA"/>
          </a:solidFill>
          <a:ln w="12700">
            <a:solidFill>
              <a:srgbClr val="26C6DA"/>
            </a:solidFill>
            <a:prstDash val="solid"/>
          </a:ln>
        </p:spPr>
        <p:txBody>
          <a:bodyPr/>
          <a:lstStyle/>
          <a:p>
            <a:endParaRPr lang="cs-CZ"/>
          </a:p>
        </p:txBody>
      </p:sp>
      <p:sp>
        <p:nvSpPr>
          <p:cNvPr id="13" name="Text 11"/>
          <p:cNvSpPr/>
          <p:nvPr/>
        </p:nvSpPr>
        <p:spPr>
          <a:xfrm>
            <a:off x="2496312" y="1920240"/>
            <a:ext cx="1828800" cy="50292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Poskytovatel platformy</a:t>
            </a:r>
            <a:endParaRPr lang="en-US" sz="1200" dirty="0"/>
          </a:p>
        </p:txBody>
      </p:sp>
      <p:sp>
        <p:nvSpPr>
          <p:cNvPr id="14" name="Shape 12"/>
          <p:cNvSpPr/>
          <p:nvPr/>
        </p:nvSpPr>
        <p:spPr>
          <a:xfrm>
            <a:off x="4389120" y="2121408"/>
            <a:ext cx="182880" cy="109728"/>
          </a:xfrm>
          <a:prstGeom prst="rect">
            <a:avLst/>
          </a:prstGeom>
          <a:solidFill>
            <a:srgbClr val="90A4AE"/>
          </a:solidFill>
          <a:ln w="12700">
            <a:solidFill>
              <a:srgbClr val="90A4AE"/>
            </a:solidFill>
            <a:prstDash val="solid"/>
          </a:ln>
        </p:spPr>
        <p:txBody>
          <a:bodyPr/>
          <a:lstStyle/>
          <a:p>
            <a:endParaRPr lang="cs-CZ"/>
          </a:p>
        </p:txBody>
      </p:sp>
      <p:sp>
        <p:nvSpPr>
          <p:cNvPr id="15" name="Shape 13"/>
          <p:cNvSpPr/>
          <p:nvPr/>
        </p:nvSpPr>
        <p:spPr>
          <a:xfrm>
            <a:off x="4572000" y="1828800"/>
            <a:ext cx="1965960" cy="685800"/>
          </a:xfrm>
          <a:prstGeom prst="rect">
            <a:avLst/>
          </a:prstGeom>
          <a:solidFill>
            <a:srgbClr val="1B2A3A"/>
          </a:solidFill>
          <a:ln w="12700">
            <a:solidFill>
              <a:srgbClr val="1E3A5F"/>
            </a:solidFill>
            <a:prstDash val="solid"/>
          </a:ln>
        </p:spPr>
        <p:txBody>
          <a:bodyPr/>
          <a:lstStyle/>
          <a:p>
            <a:endParaRPr lang="cs-CZ"/>
          </a:p>
        </p:txBody>
      </p:sp>
      <p:sp>
        <p:nvSpPr>
          <p:cNvPr id="16" name="Shape 14"/>
          <p:cNvSpPr/>
          <p:nvPr/>
        </p:nvSpPr>
        <p:spPr>
          <a:xfrm>
            <a:off x="4572000" y="1828800"/>
            <a:ext cx="1965960" cy="45720"/>
          </a:xfrm>
          <a:prstGeom prst="rect">
            <a:avLst/>
          </a:prstGeom>
          <a:solidFill>
            <a:srgbClr val="E8B86D"/>
          </a:solidFill>
          <a:ln w="12700">
            <a:solidFill>
              <a:srgbClr val="E8B86D"/>
            </a:solidFill>
            <a:prstDash val="solid"/>
          </a:ln>
        </p:spPr>
        <p:txBody>
          <a:bodyPr/>
          <a:lstStyle/>
          <a:p>
            <a:endParaRPr lang="cs-CZ"/>
          </a:p>
        </p:txBody>
      </p:sp>
      <p:sp>
        <p:nvSpPr>
          <p:cNvPr id="17" name="Text 15"/>
          <p:cNvSpPr/>
          <p:nvPr/>
        </p:nvSpPr>
        <p:spPr>
          <a:xfrm>
            <a:off x="4645152" y="1920240"/>
            <a:ext cx="1828800" cy="50292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Uživatel / zadavatel</a:t>
            </a:r>
            <a:endParaRPr lang="en-US" sz="1200" dirty="0"/>
          </a:p>
        </p:txBody>
      </p:sp>
      <p:sp>
        <p:nvSpPr>
          <p:cNvPr id="22" name="Text 20"/>
          <p:cNvSpPr/>
          <p:nvPr/>
        </p:nvSpPr>
        <p:spPr>
          <a:xfrm>
            <a:off x="274320" y="2651760"/>
            <a:ext cx="8595360" cy="320040"/>
          </a:xfrm>
          <a:prstGeom prst="rect">
            <a:avLst/>
          </a:prstGeom>
          <a:noFill/>
          <a:ln/>
        </p:spPr>
        <p:txBody>
          <a:bodyPr wrap="square" rtlCol="0" anchor="ctr"/>
          <a:lstStyle/>
          <a:p>
            <a:pPr marL="0" indent="0">
              <a:buNone/>
            </a:pPr>
            <a:r>
              <a:rPr lang="en-US" sz="1400" b="1" dirty="0">
                <a:solidFill>
                  <a:srgbClr val="E8B86D"/>
                </a:solidFill>
                <a:latin typeface="Calibri" pitchFamily="34" charset="0"/>
                <a:ea typeface="Calibri" pitchFamily="34" charset="-122"/>
                <a:cs typeface="Calibri" pitchFamily="34" charset="-120"/>
              </a:rPr>
              <a:t>EU AI Act (2024)</a:t>
            </a:r>
            <a:endParaRPr lang="en-US" sz="1400" dirty="0"/>
          </a:p>
        </p:txBody>
      </p:sp>
      <p:sp>
        <p:nvSpPr>
          <p:cNvPr id="23" name="Text 21"/>
          <p:cNvSpPr/>
          <p:nvPr/>
        </p:nvSpPr>
        <p:spPr>
          <a:xfrm>
            <a:off x="274320" y="2971800"/>
            <a:ext cx="8595360" cy="594360"/>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Klasifikace rizik — poskytovatelé 'high-risk' systemu nesou odpovdnost za compliance, dokumentaci a monitoring.</a:t>
            </a:r>
            <a:endParaRPr lang="en-US" sz="1300" dirty="0"/>
          </a:p>
        </p:txBody>
      </p:sp>
      <p:sp>
        <p:nvSpPr>
          <p:cNvPr id="24" name="Text 22"/>
          <p:cNvSpPr/>
          <p:nvPr/>
        </p:nvSpPr>
        <p:spPr>
          <a:xfrm>
            <a:off x="274320" y="3657600"/>
            <a:ext cx="8595360" cy="320040"/>
          </a:xfrm>
          <a:prstGeom prst="rect">
            <a:avLst/>
          </a:prstGeom>
          <a:noFill/>
          <a:ln/>
        </p:spPr>
        <p:txBody>
          <a:bodyPr wrap="square" rtlCol="0" anchor="ctr"/>
          <a:lstStyle/>
          <a:p>
            <a:pPr marL="0" indent="0">
              <a:buNone/>
            </a:pPr>
            <a:r>
              <a:rPr lang="en-US" sz="1400" b="1" dirty="0">
                <a:solidFill>
                  <a:srgbClr val="E8B86D"/>
                </a:solidFill>
                <a:latin typeface="Calibri" pitchFamily="34" charset="0"/>
                <a:ea typeface="Calibri" pitchFamily="34" charset="-122"/>
                <a:cs typeface="Calibri" pitchFamily="34" charset="-120"/>
              </a:rPr>
              <a:t>Halucinations &amp; dezinformace</a:t>
            </a:r>
            <a:endParaRPr lang="en-US" sz="1400" dirty="0"/>
          </a:p>
        </p:txBody>
      </p:sp>
      <p:sp>
        <p:nvSpPr>
          <p:cNvPr id="25" name="Text 23"/>
          <p:cNvSpPr/>
          <p:nvPr/>
        </p:nvSpPr>
        <p:spPr>
          <a:xfrm>
            <a:off x="274320" y="3977640"/>
            <a:ext cx="8595360" cy="594360"/>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AI výstupy mohou být fakticky nepravdivé, hanlivé nebo zavádějící. Kdo odpovídá za škodu?</a:t>
            </a:r>
            <a:endParaRPr lang="en-US" sz="13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Air Canada">
    <p:bg>
      <p:bgPr>
        <a:solidFill>
          <a:srgbClr val="0D1B2A"/>
        </a:solidFill>
        <a:effectLst/>
      </p:bgPr>
    </p:bg>
    <p:spTree>
      <p:nvGrpSpPr>
        <p:cNvPr id="1" name=""/>
        <p:cNvGrpSpPr/>
        <p:nvPr/>
      </p:nvGrpSpPr>
      <p:grpSpPr>
        <a:xfrm>
          <a:off x="0" y="0"/>
          <a:ext cx="0" cy="0"/>
          <a:chOff x="0" y="0"/>
          <a:chExt cx="0" cy="0"/>
        </a:xfrm>
      </p:grpSpPr>
      <p:sp>
        <p:nvSpPr>
          <p:cNvPr id="2" name="bar"/>
          <p:cNvSpPr/>
          <p:nvPr/>
        </p:nvSpPr>
        <p:spPr>
          <a:xfrm>
            <a:off x="0" y="0"/>
            <a:ext cx="54864" cy="5143500"/>
          </a:xfrm>
          <a:prstGeom prst="rect">
            <a:avLst/>
          </a:prstGeom>
          <a:solidFill>
            <a:srgbClr val="E8B86D"/>
          </a:solidFill>
          <a:ln w="12700">
            <a:solidFill>
              <a:srgbClr val="E8B86D"/>
            </a:solidFill>
            <a:prstDash val="solid"/>
          </a:ln>
        </p:spPr>
        <p:txBody>
          <a:bodyPr/>
          <a:lstStyle/>
          <a:p>
            <a:endParaRPr lang="cs-CZ"/>
          </a:p>
        </p:txBody>
      </p:sp>
      <p:sp>
        <p:nvSpPr>
          <p:cNvPr id="3" name="badge_bg"/>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badge_txt"/>
          <p:cNvSpPr/>
          <p:nvPr/>
        </p:nvSpPr>
        <p:spPr>
          <a:xfrm>
            <a:off x="274320" y="255600"/>
            <a:ext cx="1316736" cy="237744"/>
          </a:xfrm>
          <a:prstGeom prst="rect">
            <a:avLst/>
          </a:prstGeom>
          <a:noFill/>
          <a:ln/>
        </p:spPr>
        <p:txBody>
          <a:bodyPr wrap="square" rtlCol="0" anchor="ctr"/>
          <a:lstStyle/>
          <a:p>
            <a:pPr marL="0" indent="0" algn="ctr">
              <a:buNone/>
            </a:pPr>
            <a:r>
              <a:rPr lang="cs-CZ" sz="1000" b="1" dirty="0">
                <a:solidFill>
                  <a:srgbClr val="FFFFFF"/>
                </a:solidFill>
                <a:latin typeface="Calibri" pitchFamily="34" charset="0"/>
                <a:ea typeface="Calibri" pitchFamily="34" charset="-122"/>
                <a:cs typeface="Calibri" pitchFamily="34" charset="-120"/>
              </a:rPr>
              <a:t>OTÁZKA 3</a:t>
            </a:r>
            <a:endParaRPr lang="cs-CZ" sz="1100" dirty="0"/>
          </a:p>
        </p:txBody>
      </p:sp>
      <p:sp>
        <p:nvSpPr>
          <p:cNvPr id="5" name="q_title"/>
          <p:cNvSpPr/>
          <p:nvPr/>
        </p:nvSpPr>
        <p:spPr>
          <a:xfrm>
            <a:off x="274320" y="570000"/>
            <a:ext cx="8595360" cy="380000"/>
          </a:xfrm>
          <a:prstGeom prst="rect">
            <a:avLst/>
          </a:prstGeom>
          <a:noFill/>
          <a:ln/>
        </p:spPr>
        <p:txBody>
          <a:bodyPr wrap="square" rtlCol="0" anchor="ctr"/>
          <a:lstStyle/>
          <a:p>
            <a:pPr marL="0" indent="0">
              <a:buNone/>
            </a:pPr>
            <a:r>
              <a:rPr lang="cs-CZ" sz="1500" b="1" dirty="0">
                <a:solidFill>
                  <a:srgbClr val="B0BEC5"/>
                </a:solidFill>
                <a:latin typeface="Calibri" pitchFamily="34" charset="0"/>
                <a:ea typeface="Calibri" pitchFamily="34" charset="-122"/>
                <a:cs typeface="Calibri" pitchFamily="34" charset="-120"/>
              </a:rPr>
              <a:t>Odpovědnost za výstupy generované AI</a:t>
            </a:r>
            <a:endParaRPr lang="cs-CZ" sz="1100" dirty="0"/>
          </a:p>
        </p:txBody>
      </p:sp>
      <p:sp>
        <p:nvSpPr>
          <p:cNvPr id="6" name="c_title"/>
          <p:cNvSpPr/>
          <p:nvPr/>
        </p:nvSpPr>
        <p:spPr>
          <a:xfrm>
            <a:off x="274320" y="1000000"/>
            <a:ext cx="8595360" cy="380000"/>
          </a:xfrm>
          <a:prstGeom prst="rect">
            <a:avLst/>
          </a:prstGeom>
          <a:noFill/>
          <a:ln/>
        </p:spPr>
        <p:txBody>
          <a:bodyPr wrap="square" rtlCol="0" anchor="ctr"/>
          <a:lstStyle/>
          <a:p>
            <a:pPr marL="0" indent="0">
              <a:buNone/>
            </a:pPr>
            <a:r>
              <a:rPr lang="cs-CZ" sz="2200" b="1" dirty="0">
                <a:solidFill>
                  <a:srgbClr val="FFFFFF"/>
                </a:solidFill>
                <a:latin typeface="Calibri" pitchFamily="34" charset="0"/>
                <a:ea typeface="Calibri" pitchFamily="34" charset="-122"/>
                <a:cs typeface="Calibri" pitchFamily="34" charset="-120"/>
              </a:rPr>
              <a:t>Moffatt v. Air Canada (Kanada, 2024)</a:t>
            </a:r>
            <a:endParaRPr lang="cs-CZ" sz="1100" dirty="0"/>
          </a:p>
        </p:txBody>
      </p:sp>
      <p:sp>
        <p:nvSpPr>
          <p:cNvPr id="7" name="sep"/>
          <p:cNvSpPr/>
          <p:nvPr/>
        </p:nvSpPr>
        <p:spPr>
          <a:xfrm>
            <a:off x="274320" y="1390000"/>
            <a:ext cx="8595360" cy="9144"/>
          </a:xfrm>
          <a:prstGeom prst="rect">
            <a:avLst/>
          </a:prstGeom>
          <a:solidFill>
            <a:srgbClr val="E8B86D"/>
          </a:solidFill>
          <a:ln w="12700">
            <a:solidFill>
              <a:srgbClr val="E8B86D"/>
            </a:solidFill>
            <a:prstDash val="solid"/>
          </a:ln>
        </p:spPr>
        <p:txBody>
          <a:bodyPr/>
          <a:lstStyle/>
          <a:p>
            <a:endParaRPr lang="cs-CZ"/>
          </a:p>
        </p:txBody>
      </p:sp>
      <p:sp>
        <p:nvSpPr>
          <p:cNvPr id="8" name="zdroj_lbl"/>
          <p:cNvSpPr/>
          <p:nvPr/>
        </p:nvSpPr>
        <p:spPr>
          <a:xfrm>
            <a:off x="374400" y="1440000"/>
            <a:ext cx="8495280" cy="280000"/>
          </a:xfrm>
          <a:prstGeom prst="rect">
            <a:avLst/>
          </a:prstGeom>
          <a:noFill/>
          <a:ln/>
        </p:spPr>
        <p:txBody>
          <a:bodyPr wrap="square" rtlCol="0" anchor="ctr"/>
          <a:lstStyle/>
          <a:p>
            <a:pPr marL="0" indent="0">
              <a:buNone/>
            </a:pPr>
            <a:r>
              <a:rPr lang="cs-CZ" sz="1200" b="1" dirty="0">
                <a:solidFill>
                  <a:srgbClr val="E8B86D"/>
                </a:solidFill>
                <a:latin typeface="Calibri" pitchFamily="34" charset="0"/>
                <a:ea typeface="Calibri" pitchFamily="34" charset="-122"/>
                <a:cs typeface="Calibri" pitchFamily="34" charset="-120"/>
              </a:rPr>
              <a:t>Zdroj</a:t>
            </a:r>
            <a:endParaRPr lang="cs-CZ" sz="1100" dirty="0"/>
          </a:p>
        </p:txBody>
      </p:sp>
      <p:sp>
        <p:nvSpPr>
          <p:cNvPr id="9" name="zdroj_txt"/>
          <p:cNvSpPr/>
          <p:nvPr/>
        </p:nvSpPr>
        <p:spPr>
          <a:xfrm>
            <a:off x="374400" y="1640000"/>
            <a:ext cx="8495280" cy="660000"/>
          </a:xfrm>
          <a:prstGeom prst="rect">
            <a:avLst/>
          </a:prstGeom>
          <a:noFill/>
          <a:ln/>
        </p:spPr>
        <p:txBody>
          <a:bodyPr wrap="square" rtlCol="0" anchor="ctr">
            <a:normAutofit/>
          </a:bodyPr>
          <a:lstStyle/>
          <a:p>
            <a:pPr marL="0" indent="0">
              <a:buNone/>
            </a:pPr>
            <a:r>
              <a:rPr lang="cs-CZ" sz="1100" i="1" dirty="0">
                <a:solidFill>
                  <a:srgbClr val="90CAF9"/>
                </a:solidFill>
                <a:latin typeface="Calibri" pitchFamily="34" charset="0"/>
                <a:ea typeface="Calibri" pitchFamily="34" charset="-122"/>
                <a:cs typeface="Calibri" pitchFamily="34" charset="-120"/>
              </a:rPr>
              <a:t>Moffatt v. Air Canada, 2024 BCCRT 149 (Civil Resolution Tribunal of British Columbia, rozhodnutí 14. 2. 2024)</a:t>
            </a:r>
            <a:endParaRPr lang="cs-CZ" sz="1100" dirty="0"/>
          </a:p>
        </p:txBody>
      </p:sp>
      <p:sp>
        <p:nvSpPr>
          <p:cNvPr id="10" name="obsah_lbl"/>
          <p:cNvSpPr/>
          <p:nvPr/>
        </p:nvSpPr>
        <p:spPr>
          <a:xfrm>
            <a:off x="374400" y="2140000"/>
            <a:ext cx="8495280" cy="280000"/>
          </a:xfrm>
          <a:prstGeom prst="rect">
            <a:avLst/>
          </a:prstGeom>
          <a:noFill/>
          <a:ln/>
        </p:spPr>
        <p:txBody>
          <a:bodyPr wrap="square" rtlCol="0" anchor="ctr"/>
          <a:lstStyle/>
          <a:p>
            <a:pPr marL="0" indent="0">
              <a:buNone/>
            </a:pPr>
            <a:r>
              <a:rPr lang="cs-CZ" sz="1200" b="1" dirty="0">
                <a:solidFill>
                  <a:srgbClr val="E8B86D"/>
                </a:solidFill>
                <a:latin typeface="Calibri" pitchFamily="34" charset="0"/>
                <a:ea typeface="Calibri" pitchFamily="34" charset="-122"/>
                <a:cs typeface="Calibri" pitchFamily="34" charset="-120"/>
              </a:rPr>
              <a:t>Obsah</a:t>
            </a:r>
            <a:endParaRPr lang="cs-CZ" sz="1100" dirty="0"/>
          </a:p>
        </p:txBody>
      </p:sp>
      <p:sp>
        <p:nvSpPr>
          <p:cNvPr id="11" name="obsah_txt"/>
          <p:cNvSpPr/>
          <p:nvPr/>
        </p:nvSpPr>
        <p:spPr>
          <a:xfrm>
            <a:off x="374400" y="2340000"/>
            <a:ext cx="8495280" cy="86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Jake Moffatt se před zakoupením letenky dotázal chatbota Air Canada na podmínky slevy. Chatbot sdělil, že o slevu lze žádat i zpětně do 90 dnů po letu — v rozporu se skutečnou politikou Air Canada. Moffatt letenku zakoupil za plnou cenu a zpětnou žádost podal; Air Canada ji odmítla.</a:t>
            </a:r>
            <a:endParaRPr lang="cs-CZ" sz="1100" dirty="0"/>
          </a:p>
        </p:txBody>
      </p:sp>
      <p:sp>
        <p:nvSpPr>
          <p:cNvPr id="12" name="result_lbl"/>
          <p:cNvSpPr/>
          <p:nvPr/>
        </p:nvSpPr>
        <p:spPr>
          <a:xfrm>
            <a:off x="374400" y="3560000"/>
            <a:ext cx="8495280" cy="280000"/>
          </a:xfrm>
          <a:prstGeom prst="rect">
            <a:avLst/>
          </a:prstGeom>
          <a:noFill/>
          <a:ln/>
        </p:spPr>
        <p:txBody>
          <a:bodyPr wrap="square" rtlCol="0" anchor="ctr"/>
          <a:lstStyle/>
          <a:p>
            <a:pPr marL="0" indent="0">
              <a:buNone/>
            </a:pPr>
            <a:r>
              <a:rPr lang="cs-CZ" sz="1200" b="1" dirty="0">
                <a:solidFill>
                  <a:srgbClr val="E8B86D"/>
                </a:solidFill>
                <a:latin typeface="Calibri" pitchFamily="34" charset="0"/>
                <a:ea typeface="Calibri" pitchFamily="34" charset="-122"/>
                <a:cs typeface="Calibri" pitchFamily="34" charset="-120"/>
              </a:rPr>
              <a:t>Výsledek</a:t>
            </a:r>
            <a:endParaRPr lang="cs-CZ" sz="1100" dirty="0"/>
          </a:p>
        </p:txBody>
      </p:sp>
      <p:sp>
        <p:nvSpPr>
          <p:cNvPr id="13" name="result_txt"/>
          <p:cNvSpPr/>
          <p:nvPr/>
        </p:nvSpPr>
        <p:spPr>
          <a:xfrm>
            <a:off x="374400" y="3760000"/>
            <a:ext cx="8495280" cy="110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Tribunál shledal Air Canada odpovědnou za nedbalostné nepravdivé prohlášení. Argument, že chatbot je samostatnou právní entitou zodpovědnou za vlastní jednání, byl odmítnut jako pozoruhodná námitka. Přiznána náhrada 650 CAD. Jednalo se </a:t>
            </a:r>
            <a:r>
              <a:rPr lang="cs-CZ" sz="1150" dirty="0" err="1">
                <a:solidFill>
                  <a:srgbClr val="EDF2F7"/>
                </a:solidFill>
                <a:latin typeface="Calibri" pitchFamily="34" charset="0"/>
                <a:ea typeface="Calibri" pitchFamily="34" charset="-122"/>
                <a:cs typeface="Calibri" pitchFamily="34" charset="-120"/>
              </a:rPr>
              <a:t>všal</a:t>
            </a:r>
            <a:r>
              <a:rPr lang="cs-CZ" sz="1150" dirty="0">
                <a:solidFill>
                  <a:srgbClr val="EDF2F7"/>
                </a:solidFill>
                <a:latin typeface="Calibri" pitchFamily="34" charset="0"/>
                <a:ea typeface="Calibri" pitchFamily="34" charset="-122"/>
                <a:cs typeface="Calibri" pitchFamily="34" charset="-120"/>
              </a:rPr>
              <a:t> rozhodnutí správního tribunálu (BCCRT), nikoli soudu — méně závazný precedent.</a:t>
            </a:r>
            <a:endParaRPr lang="cs-CZ" sz="11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DoNotPay">
    <p:bg>
      <p:bgPr>
        <a:solidFill>
          <a:srgbClr val="0D1B2A"/>
        </a:solidFill>
        <a:effectLst/>
      </p:bgPr>
    </p:bg>
    <p:spTree>
      <p:nvGrpSpPr>
        <p:cNvPr id="1" name=""/>
        <p:cNvGrpSpPr/>
        <p:nvPr/>
      </p:nvGrpSpPr>
      <p:grpSpPr>
        <a:xfrm>
          <a:off x="0" y="0"/>
          <a:ext cx="0" cy="0"/>
          <a:chOff x="0" y="0"/>
          <a:chExt cx="0" cy="0"/>
        </a:xfrm>
      </p:grpSpPr>
      <p:sp>
        <p:nvSpPr>
          <p:cNvPr id="2" name="bar"/>
          <p:cNvSpPr/>
          <p:nvPr/>
        </p:nvSpPr>
        <p:spPr>
          <a:xfrm>
            <a:off x="0" y="0"/>
            <a:ext cx="54864" cy="5143500"/>
          </a:xfrm>
          <a:prstGeom prst="rect">
            <a:avLst/>
          </a:prstGeom>
          <a:solidFill>
            <a:srgbClr val="E8B86D"/>
          </a:solidFill>
          <a:ln w="12700">
            <a:solidFill>
              <a:srgbClr val="E8B86D"/>
            </a:solidFill>
            <a:prstDash val="solid"/>
          </a:ln>
        </p:spPr>
        <p:txBody>
          <a:bodyPr/>
          <a:lstStyle/>
          <a:p>
            <a:endParaRPr lang="cs-CZ"/>
          </a:p>
        </p:txBody>
      </p:sp>
      <p:sp>
        <p:nvSpPr>
          <p:cNvPr id="3" name="badge_bg"/>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badge_txt"/>
          <p:cNvSpPr/>
          <p:nvPr/>
        </p:nvSpPr>
        <p:spPr>
          <a:xfrm>
            <a:off x="274320" y="255600"/>
            <a:ext cx="1316736" cy="237744"/>
          </a:xfrm>
          <a:prstGeom prst="rect">
            <a:avLst/>
          </a:prstGeom>
          <a:noFill/>
          <a:ln/>
        </p:spPr>
        <p:txBody>
          <a:bodyPr wrap="square" rtlCol="0" anchor="ctr"/>
          <a:lstStyle/>
          <a:p>
            <a:pPr marL="0" indent="0" algn="ctr">
              <a:buNone/>
            </a:pPr>
            <a:r>
              <a:rPr lang="cs-CZ" sz="1000" b="1" dirty="0">
                <a:solidFill>
                  <a:srgbClr val="FFFFFF"/>
                </a:solidFill>
                <a:latin typeface="Calibri" pitchFamily="34" charset="0"/>
                <a:ea typeface="Calibri" pitchFamily="34" charset="-122"/>
                <a:cs typeface="Calibri" pitchFamily="34" charset="-120"/>
              </a:rPr>
              <a:t>OTÁZKA 3</a:t>
            </a:r>
            <a:endParaRPr lang="cs-CZ" sz="1100" dirty="0"/>
          </a:p>
        </p:txBody>
      </p:sp>
      <p:sp>
        <p:nvSpPr>
          <p:cNvPr id="5" name="q_title"/>
          <p:cNvSpPr/>
          <p:nvPr/>
        </p:nvSpPr>
        <p:spPr>
          <a:xfrm>
            <a:off x="274320" y="570000"/>
            <a:ext cx="8595360" cy="380000"/>
          </a:xfrm>
          <a:prstGeom prst="rect">
            <a:avLst/>
          </a:prstGeom>
          <a:noFill/>
          <a:ln/>
        </p:spPr>
        <p:txBody>
          <a:bodyPr wrap="square" rtlCol="0" anchor="ctr"/>
          <a:lstStyle/>
          <a:p>
            <a:pPr marL="0" indent="0">
              <a:buNone/>
            </a:pPr>
            <a:r>
              <a:rPr lang="cs-CZ" sz="1500" b="1" dirty="0">
                <a:solidFill>
                  <a:srgbClr val="B0BEC5"/>
                </a:solidFill>
                <a:latin typeface="Calibri" pitchFamily="34" charset="0"/>
                <a:ea typeface="Calibri" pitchFamily="34" charset="-122"/>
                <a:cs typeface="Calibri" pitchFamily="34" charset="-120"/>
              </a:rPr>
              <a:t>Odpovědnost za výstupy generované AI</a:t>
            </a:r>
            <a:endParaRPr lang="cs-CZ" sz="1100" dirty="0"/>
          </a:p>
        </p:txBody>
      </p:sp>
      <p:sp>
        <p:nvSpPr>
          <p:cNvPr id="6" name="c_title"/>
          <p:cNvSpPr/>
          <p:nvPr/>
        </p:nvSpPr>
        <p:spPr>
          <a:xfrm>
            <a:off x="274320" y="1000000"/>
            <a:ext cx="8595360" cy="380000"/>
          </a:xfrm>
          <a:prstGeom prst="rect">
            <a:avLst/>
          </a:prstGeom>
          <a:noFill/>
          <a:ln/>
        </p:spPr>
        <p:txBody>
          <a:bodyPr wrap="square" rtlCol="0" anchor="ctr"/>
          <a:lstStyle/>
          <a:p>
            <a:pPr marL="0" indent="0">
              <a:buNone/>
            </a:pPr>
            <a:r>
              <a:rPr lang="cs-CZ" sz="2200" b="1" dirty="0">
                <a:solidFill>
                  <a:srgbClr val="FFFFFF"/>
                </a:solidFill>
                <a:latin typeface="Calibri" pitchFamily="34" charset="0"/>
                <a:ea typeface="Calibri" pitchFamily="34" charset="-122"/>
                <a:cs typeface="Calibri" pitchFamily="34" charset="-120"/>
              </a:rPr>
              <a:t>DoNotPay / Robot Lawyer (USA, 2024/2025)</a:t>
            </a:r>
            <a:endParaRPr lang="cs-CZ" sz="1100" dirty="0"/>
          </a:p>
        </p:txBody>
      </p:sp>
      <p:sp>
        <p:nvSpPr>
          <p:cNvPr id="7" name="sep"/>
          <p:cNvSpPr/>
          <p:nvPr/>
        </p:nvSpPr>
        <p:spPr>
          <a:xfrm>
            <a:off x="274320" y="1390000"/>
            <a:ext cx="8595360" cy="9144"/>
          </a:xfrm>
          <a:prstGeom prst="rect">
            <a:avLst/>
          </a:prstGeom>
          <a:solidFill>
            <a:srgbClr val="E8B86D"/>
          </a:solidFill>
          <a:ln w="12700">
            <a:solidFill>
              <a:srgbClr val="E8B86D"/>
            </a:solidFill>
            <a:prstDash val="solid"/>
          </a:ln>
        </p:spPr>
        <p:txBody>
          <a:bodyPr/>
          <a:lstStyle/>
          <a:p>
            <a:endParaRPr lang="cs-CZ"/>
          </a:p>
        </p:txBody>
      </p:sp>
      <p:sp>
        <p:nvSpPr>
          <p:cNvPr id="8" name="zdroj_lbl"/>
          <p:cNvSpPr/>
          <p:nvPr/>
        </p:nvSpPr>
        <p:spPr>
          <a:xfrm>
            <a:off x="374400" y="1440000"/>
            <a:ext cx="8495280" cy="280000"/>
          </a:xfrm>
          <a:prstGeom prst="rect">
            <a:avLst/>
          </a:prstGeom>
          <a:noFill/>
          <a:ln/>
        </p:spPr>
        <p:txBody>
          <a:bodyPr wrap="square" rtlCol="0" anchor="ctr"/>
          <a:lstStyle/>
          <a:p>
            <a:pPr marL="0" indent="0">
              <a:buNone/>
            </a:pPr>
            <a:r>
              <a:rPr lang="cs-CZ" sz="1200" b="1" dirty="0">
                <a:solidFill>
                  <a:srgbClr val="E8B86D"/>
                </a:solidFill>
                <a:latin typeface="Calibri" pitchFamily="34" charset="0"/>
                <a:ea typeface="Calibri" pitchFamily="34" charset="-122"/>
                <a:cs typeface="Calibri" pitchFamily="34" charset="-120"/>
              </a:rPr>
              <a:t>Zdroj</a:t>
            </a:r>
            <a:endParaRPr lang="cs-CZ" sz="1100" dirty="0"/>
          </a:p>
        </p:txBody>
      </p:sp>
      <p:sp>
        <p:nvSpPr>
          <p:cNvPr id="9" name="zdroj_txt"/>
          <p:cNvSpPr/>
          <p:nvPr/>
        </p:nvSpPr>
        <p:spPr>
          <a:xfrm>
            <a:off x="374400" y="1640000"/>
            <a:ext cx="8495280" cy="660000"/>
          </a:xfrm>
          <a:prstGeom prst="rect">
            <a:avLst/>
          </a:prstGeom>
          <a:noFill/>
          <a:ln/>
        </p:spPr>
        <p:txBody>
          <a:bodyPr wrap="square" rtlCol="0" anchor="ctr">
            <a:normAutofit/>
          </a:bodyPr>
          <a:lstStyle/>
          <a:p>
            <a:pPr marL="0" indent="0">
              <a:buNone/>
            </a:pPr>
            <a:r>
              <a:rPr lang="cs-CZ" sz="1100" i="1" dirty="0">
                <a:solidFill>
                  <a:srgbClr val="90CAF9"/>
                </a:solidFill>
                <a:latin typeface="Calibri" pitchFamily="34" charset="0"/>
                <a:ea typeface="Calibri" pitchFamily="34" charset="-122"/>
                <a:cs typeface="Calibri" pitchFamily="34" charset="-120"/>
              </a:rPr>
              <a:t>In the Matter of DoNotPay, Inc., FTC File No. 2423084; stížnost podána 25. 9. 2024, finální příkaz 16. 1. 2025</a:t>
            </a:r>
            <a:endParaRPr lang="cs-CZ" sz="1100" dirty="0"/>
          </a:p>
        </p:txBody>
      </p:sp>
      <p:sp>
        <p:nvSpPr>
          <p:cNvPr id="10" name="obsah_lbl"/>
          <p:cNvSpPr/>
          <p:nvPr/>
        </p:nvSpPr>
        <p:spPr>
          <a:xfrm>
            <a:off x="374400" y="2140000"/>
            <a:ext cx="8495280" cy="280000"/>
          </a:xfrm>
          <a:prstGeom prst="rect">
            <a:avLst/>
          </a:prstGeom>
          <a:noFill/>
          <a:ln/>
        </p:spPr>
        <p:txBody>
          <a:bodyPr wrap="square" rtlCol="0" anchor="ctr"/>
          <a:lstStyle/>
          <a:p>
            <a:pPr marL="0" indent="0">
              <a:buNone/>
            </a:pPr>
            <a:r>
              <a:rPr lang="cs-CZ" sz="1200" b="1" dirty="0">
                <a:solidFill>
                  <a:srgbClr val="E8B86D"/>
                </a:solidFill>
                <a:latin typeface="Calibri" pitchFamily="34" charset="0"/>
                <a:ea typeface="Calibri" pitchFamily="34" charset="-122"/>
                <a:cs typeface="Calibri" pitchFamily="34" charset="-120"/>
              </a:rPr>
              <a:t>Obsah</a:t>
            </a:r>
            <a:endParaRPr lang="cs-CZ" sz="1100" dirty="0"/>
          </a:p>
        </p:txBody>
      </p:sp>
      <p:sp>
        <p:nvSpPr>
          <p:cNvPr id="11" name="obsah_txt"/>
          <p:cNvSpPr/>
          <p:nvPr/>
        </p:nvSpPr>
        <p:spPr>
          <a:xfrm>
            <a:off x="374400" y="2340000"/>
            <a:ext cx="8495280" cy="86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FTC obvinila DoNotPay (tzv. „robot-právník"), že nesplnil sliby o adekvátní náhradě advokáta. Společnost nikdy neotestovala výstupy AI na úrovni srovnatelné s advokátem a nezaměstnala právníky k ověření přesnosti. Zakladatel J. Browder dříve oznámil plán nasadit AI v soudní síni přes sluchátko — od toho ustoupil pod hrozbou trestního stíhání.</a:t>
            </a:r>
            <a:endParaRPr lang="cs-CZ" sz="1100" dirty="0"/>
          </a:p>
        </p:txBody>
      </p:sp>
      <p:sp>
        <p:nvSpPr>
          <p:cNvPr id="12" name="result_lbl"/>
          <p:cNvSpPr/>
          <p:nvPr/>
        </p:nvSpPr>
        <p:spPr>
          <a:xfrm>
            <a:off x="374400" y="3560000"/>
            <a:ext cx="8495280" cy="280000"/>
          </a:xfrm>
          <a:prstGeom prst="rect">
            <a:avLst/>
          </a:prstGeom>
          <a:noFill/>
          <a:ln/>
        </p:spPr>
        <p:txBody>
          <a:bodyPr wrap="square" rtlCol="0" anchor="ctr"/>
          <a:lstStyle/>
          <a:p>
            <a:pPr marL="0" indent="0">
              <a:buNone/>
            </a:pPr>
            <a:r>
              <a:rPr lang="cs-CZ" sz="1200" b="1" dirty="0">
                <a:solidFill>
                  <a:srgbClr val="E8B86D"/>
                </a:solidFill>
                <a:latin typeface="Calibri" pitchFamily="34" charset="0"/>
                <a:ea typeface="Calibri" pitchFamily="34" charset="-122"/>
                <a:cs typeface="Calibri" pitchFamily="34" charset="-120"/>
              </a:rPr>
              <a:t>Výsledek</a:t>
            </a:r>
            <a:endParaRPr lang="cs-CZ" sz="1100" dirty="0"/>
          </a:p>
        </p:txBody>
      </p:sp>
      <p:sp>
        <p:nvSpPr>
          <p:cNvPr id="13" name="result_txt"/>
          <p:cNvSpPr/>
          <p:nvPr/>
        </p:nvSpPr>
        <p:spPr>
          <a:xfrm>
            <a:off x="374400" y="3760000"/>
            <a:ext cx="8495280" cy="110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Smír: $193 000 (náhrada spotřebitelům) + zákaz klamavých tvrzení o „robot-právníkovi" bez dostatečného doložení + povinnost informovat předplatitele z let 2021–2023. Finální příkaz FTC: 16. 1. 2025. Skončeno.</a:t>
            </a:r>
            <a:endParaRPr lang="cs-CZ" sz="11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8">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A1520"/>
          </a:solidFill>
          <a:ln w="12700">
            <a:solidFill>
              <a:srgbClr val="0A1520"/>
            </a:solidFill>
            <a:prstDash val="solid"/>
          </a:ln>
        </p:spPr>
        <p:txBody>
          <a:bodyPr/>
          <a:lstStyle/>
          <a:p>
            <a:endParaRPr lang="cs-CZ"/>
          </a:p>
        </p:txBody>
      </p:sp>
      <p:sp>
        <p:nvSpPr>
          <p:cNvPr id="3" name="Shape 1"/>
          <p:cNvSpPr/>
          <p:nvPr/>
        </p:nvSpPr>
        <p:spPr>
          <a:xfrm>
            <a:off x="-914400" y="2743200"/>
            <a:ext cx="5486400" cy="5486400"/>
          </a:xfrm>
          <a:prstGeom prst="ellipse">
            <a:avLst/>
          </a:prstGeom>
          <a:solidFill>
            <a:srgbClr val="1E88E5">
              <a:alpha val="7000"/>
            </a:srgbClr>
          </a:solidFill>
          <a:ln w="12700">
            <a:solidFill>
              <a:srgbClr val="1E88E5">
                <a:alpha val="15000"/>
              </a:srgbClr>
            </a:solidFill>
            <a:prstDash val="solid"/>
          </a:ln>
        </p:spPr>
        <p:txBody>
          <a:bodyPr/>
          <a:lstStyle/>
          <a:p>
            <a:endParaRPr lang="cs-CZ"/>
          </a:p>
        </p:txBody>
      </p:sp>
      <p:sp>
        <p:nvSpPr>
          <p:cNvPr id="4" name="Shape 2"/>
          <p:cNvSpPr/>
          <p:nvPr/>
        </p:nvSpPr>
        <p:spPr>
          <a:xfrm>
            <a:off x="5486400" y="-914400"/>
            <a:ext cx="4572000" cy="4572000"/>
          </a:xfrm>
          <a:prstGeom prst="ellipse">
            <a:avLst/>
          </a:prstGeom>
          <a:solidFill>
            <a:srgbClr val="E8B86D">
              <a:alpha val="7000"/>
            </a:srgbClr>
          </a:solidFill>
          <a:ln w="12700">
            <a:solidFill>
              <a:srgbClr val="E8B86D">
                <a:alpha val="15000"/>
              </a:srgbClr>
            </a:solidFill>
            <a:prstDash val="solid"/>
          </a:ln>
        </p:spPr>
        <p:txBody>
          <a:bodyPr/>
          <a:lstStyle/>
          <a:p>
            <a:endParaRPr lang="cs-CZ"/>
          </a:p>
        </p:txBody>
      </p:sp>
      <p:sp>
        <p:nvSpPr>
          <p:cNvPr id="5" name="Shape 3"/>
          <p:cNvSpPr/>
          <p:nvPr/>
        </p:nvSpPr>
        <p:spPr>
          <a:xfrm>
            <a:off x="3474720" y="54864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6" name="Text 4"/>
          <p:cNvSpPr/>
          <p:nvPr/>
        </p:nvSpPr>
        <p:spPr>
          <a:xfrm>
            <a:off x="3474720" y="576072"/>
            <a:ext cx="1316736" cy="237744"/>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ČÁST III</a:t>
            </a:r>
            <a:endParaRPr lang="en-US" sz="1000" dirty="0"/>
          </a:p>
        </p:txBody>
      </p:sp>
      <p:sp>
        <p:nvSpPr>
          <p:cNvPr id="7" name="Text 5"/>
          <p:cNvSpPr/>
          <p:nvPr/>
        </p:nvSpPr>
        <p:spPr>
          <a:xfrm>
            <a:off x="457200" y="1051560"/>
            <a:ext cx="8229600" cy="731520"/>
          </a:xfrm>
          <a:prstGeom prst="rect">
            <a:avLst/>
          </a:prstGeom>
          <a:noFill/>
          <a:ln/>
        </p:spPr>
        <p:txBody>
          <a:bodyPr wrap="square"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AI nezasahuje jen do tvorby</a:t>
            </a:r>
            <a:endParaRPr lang="en-US" sz="3600" dirty="0"/>
          </a:p>
        </p:txBody>
      </p:sp>
      <p:sp>
        <p:nvSpPr>
          <p:cNvPr id="8" name="Text 6"/>
          <p:cNvSpPr/>
          <p:nvPr/>
        </p:nvSpPr>
        <p:spPr>
          <a:xfrm>
            <a:off x="457200" y="1828800"/>
            <a:ext cx="8229600" cy="594360"/>
          </a:xfrm>
          <a:prstGeom prst="rect">
            <a:avLst/>
          </a:prstGeom>
          <a:noFill/>
          <a:ln/>
        </p:spPr>
        <p:txBody>
          <a:bodyPr wrap="square" rtlCol="0" anchor="ctr"/>
          <a:lstStyle/>
          <a:p>
            <a:pPr marL="0" indent="0" algn="ctr">
              <a:buNone/>
            </a:pPr>
            <a:r>
              <a:rPr lang="en-US" sz="2800" b="1" dirty="0">
                <a:solidFill>
                  <a:srgbClr val="E8B86D"/>
                </a:solidFill>
                <a:latin typeface="Calibri" pitchFamily="34" charset="0"/>
                <a:ea typeface="Calibri" pitchFamily="34" charset="-122"/>
                <a:cs typeface="Calibri" pitchFamily="34" charset="-120"/>
              </a:rPr>
              <a:t>AI mění i samotnou justici</a:t>
            </a:r>
            <a:endParaRPr lang="en-US" sz="2800" dirty="0"/>
          </a:p>
        </p:txBody>
      </p:sp>
      <p:sp>
        <p:nvSpPr>
          <p:cNvPr id="9" name="Text 7"/>
          <p:cNvSpPr/>
          <p:nvPr/>
        </p:nvSpPr>
        <p:spPr>
          <a:xfrm>
            <a:off x="914400" y="2560320"/>
            <a:ext cx="7315200" cy="822960"/>
          </a:xfrm>
          <a:prstGeom prst="rect">
            <a:avLst/>
          </a:prstGeom>
          <a:noFill/>
          <a:ln/>
        </p:spPr>
        <p:txBody>
          <a:bodyPr wrap="square" rtlCol="0" anchor="ctr"/>
          <a:lstStyle/>
          <a:p>
            <a:pPr marL="0" indent="0" algn="ctr">
              <a:lnSpc>
                <a:spcPct val="140000"/>
              </a:lnSpc>
              <a:buNone/>
            </a:pPr>
            <a:r>
              <a:rPr lang="en-US" sz="1600" i="1" dirty="0">
                <a:solidFill>
                  <a:srgbClr val="90A4AE"/>
                </a:solidFill>
                <a:latin typeface="Calibri Light" pitchFamily="34" charset="0"/>
                <a:ea typeface="Calibri Light" pitchFamily="34" charset="-122"/>
                <a:cs typeface="Calibri Light" pitchFamily="34" charset="-120"/>
              </a:rPr>
              <a:t>Otázky autorského práva jsou rozhodovány soudy.</a:t>
            </a:r>
            <a:endParaRPr lang="en-US" sz="1600" dirty="0"/>
          </a:p>
          <a:p>
            <a:pPr marL="0" indent="0" algn="ctr">
              <a:lnSpc>
                <a:spcPct val="140000"/>
              </a:lnSpc>
              <a:buNone/>
            </a:pPr>
            <a:r>
              <a:rPr lang="en-US" sz="1600" i="1" dirty="0">
                <a:solidFill>
                  <a:srgbClr val="90A4AE"/>
                </a:solidFill>
                <a:latin typeface="Calibri Light" pitchFamily="34" charset="0"/>
                <a:ea typeface="Calibri Light" pitchFamily="34" charset="-122"/>
                <a:cs typeface="Calibri Light" pitchFamily="34" charset="-120"/>
              </a:rPr>
              <a:t>Co když i tyto soudy začnou využívat AI?</a:t>
            </a:r>
            <a:endParaRPr lang="en-US" sz="1600" dirty="0"/>
          </a:p>
        </p:txBody>
      </p:sp>
      <p:sp>
        <p:nvSpPr>
          <p:cNvPr id="10" name="Shape 8"/>
          <p:cNvSpPr/>
          <p:nvPr/>
        </p:nvSpPr>
        <p:spPr>
          <a:xfrm>
            <a:off x="2286000" y="4434840"/>
            <a:ext cx="4572000" cy="411480"/>
          </a:xfrm>
          <a:prstGeom prst="rect">
            <a:avLst/>
          </a:prstGeom>
          <a:solidFill>
            <a:srgbClr val="1E88E5">
              <a:alpha val="85000"/>
            </a:srgbClr>
          </a:solidFill>
          <a:ln w="12700">
            <a:solidFill>
              <a:srgbClr val="1E88E5"/>
            </a:solidFill>
            <a:prstDash val="solid"/>
          </a:ln>
        </p:spPr>
        <p:txBody>
          <a:bodyPr/>
          <a:lstStyle/>
          <a:p>
            <a:endParaRPr lang="cs-CZ"/>
          </a:p>
        </p:txBody>
      </p:sp>
      <p:sp>
        <p:nvSpPr>
          <p:cNvPr id="11" name="Text 9"/>
          <p:cNvSpPr/>
          <p:nvPr/>
        </p:nvSpPr>
        <p:spPr>
          <a:xfrm>
            <a:off x="2286000" y="4434840"/>
            <a:ext cx="4572000" cy="411480"/>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Projekt iSoudce — cendai.cz</a:t>
            </a:r>
            <a:endParaRPr lang="en-US" sz="15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9">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1E88E5"/>
          </a:solidFill>
          <a:ln w="12700">
            <a:solidFill>
              <a:srgbClr val="1E88E5"/>
            </a:solidFill>
            <a:prstDash val="solid"/>
          </a:ln>
        </p:spPr>
        <p:txBody>
          <a:bodyPr/>
          <a:lstStyle/>
          <a:p>
            <a:endParaRPr lang="cs-CZ"/>
          </a:p>
        </p:txBody>
      </p:sp>
      <p:sp>
        <p:nvSpPr>
          <p:cNvPr id="3" name="Shape 1"/>
          <p:cNvSpPr/>
          <p:nvPr/>
        </p:nvSpPr>
        <p:spPr>
          <a:xfrm>
            <a:off x="274320" y="228600"/>
            <a:ext cx="1197864"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Text 2"/>
          <p:cNvSpPr/>
          <p:nvPr/>
        </p:nvSpPr>
        <p:spPr>
          <a:xfrm>
            <a:off x="274320" y="256032"/>
            <a:ext cx="1197864" cy="237744"/>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PROJEKT</a:t>
            </a:r>
            <a:endParaRPr lang="en-US" sz="1000" dirty="0"/>
          </a:p>
        </p:txBody>
      </p:sp>
      <p:sp>
        <p:nvSpPr>
          <p:cNvPr id="5" name="Text 3"/>
          <p:cNvSpPr/>
          <p:nvPr/>
        </p:nvSpPr>
        <p:spPr>
          <a:xfrm>
            <a:off x="274320" y="594360"/>
            <a:ext cx="8595360" cy="685800"/>
          </a:xfrm>
          <a:prstGeom prst="rect">
            <a:avLst/>
          </a:prstGeom>
          <a:noFill/>
          <a:ln/>
        </p:spPr>
        <p:txBody>
          <a:bodyPr wrap="square" rtlCol="0" anchor="ctr"/>
          <a:lstStyle/>
          <a:p>
            <a:pPr marL="0" indent="0">
              <a:buNone/>
            </a:pPr>
            <a:r>
              <a:rPr lang="en-US" sz="2800" b="1" dirty="0">
                <a:solidFill>
                  <a:srgbClr val="FFFFFF"/>
                </a:solidFill>
                <a:latin typeface="Calibri" pitchFamily="34" charset="0"/>
                <a:ea typeface="Calibri" pitchFamily="34" charset="-122"/>
                <a:cs typeface="Calibri" pitchFamily="34" charset="-120"/>
              </a:rPr>
              <a:t>iSoudce — Inteligentní asistent soudce</a:t>
            </a:r>
            <a:endParaRPr lang="en-US" sz="2800" dirty="0"/>
          </a:p>
        </p:txBody>
      </p:sp>
      <p:sp>
        <p:nvSpPr>
          <p:cNvPr id="6" name="Shape 4"/>
          <p:cNvSpPr/>
          <p:nvPr/>
        </p:nvSpPr>
        <p:spPr>
          <a:xfrm>
            <a:off x="274320" y="1371600"/>
            <a:ext cx="36576" cy="685800"/>
          </a:xfrm>
          <a:prstGeom prst="rect">
            <a:avLst/>
          </a:prstGeom>
          <a:solidFill>
            <a:srgbClr val="1E88E5"/>
          </a:solidFill>
          <a:ln w="12700">
            <a:solidFill>
              <a:srgbClr val="1E88E5"/>
            </a:solidFill>
            <a:prstDash val="solid"/>
          </a:ln>
        </p:spPr>
        <p:txBody>
          <a:bodyPr/>
          <a:lstStyle/>
          <a:p>
            <a:endParaRPr lang="cs-CZ"/>
          </a:p>
        </p:txBody>
      </p:sp>
      <p:sp>
        <p:nvSpPr>
          <p:cNvPr id="7" name="Text 5"/>
          <p:cNvSpPr/>
          <p:nvPr/>
        </p:nvSpPr>
        <p:spPr>
          <a:xfrm>
            <a:off x="457200" y="1371600"/>
            <a:ext cx="4572000" cy="274320"/>
          </a:xfrm>
          <a:prstGeom prst="rect">
            <a:avLst/>
          </a:prstGeom>
          <a:noFill/>
          <a:ln/>
        </p:spPr>
        <p:txBody>
          <a:bodyPr wrap="square" rtlCol="0" anchor="ctr"/>
          <a:lstStyle/>
          <a:p>
            <a:pPr marL="0" indent="0">
              <a:buNone/>
            </a:pPr>
            <a:r>
              <a:rPr lang="en-US" sz="1300" b="1" dirty="0">
                <a:solidFill>
                  <a:srgbClr val="26C6DA"/>
                </a:solidFill>
                <a:latin typeface="Calibri" pitchFamily="34" charset="0"/>
                <a:ea typeface="Calibri" pitchFamily="34" charset="-122"/>
                <a:cs typeface="Calibri" pitchFamily="34" charset="-120"/>
              </a:rPr>
              <a:t>Cíl projektu:</a:t>
            </a:r>
            <a:endParaRPr lang="en-US" sz="1300" dirty="0"/>
          </a:p>
        </p:txBody>
      </p:sp>
      <p:sp>
        <p:nvSpPr>
          <p:cNvPr id="8" name="Text 6"/>
          <p:cNvSpPr/>
          <p:nvPr/>
        </p:nvSpPr>
        <p:spPr>
          <a:xfrm>
            <a:off x="457200" y="1645920"/>
            <a:ext cx="4572000" cy="502920"/>
          </a:xfrm>
          <a:prstGeom prst="rect">
            <a:avLst/>
          </a:prstGeom>
          <a:noFill/>
          <a:ln/>
        </p:spPr>
        <p:txBody>
          <a:bodyPr wrap="square" rtlCol="0" anchor="ctr"/>
          <a:lstStyle/>
          <a:p>
            <a:pPr marL="0" indent="0">
              <a:lnSpc>
                <a:spcPct val="120000"/>
              </a:lnSpc>
              <a:buNone/>
            </a:pPr>
            <a:r>
              <a:rPr lang="en-US" sz="1250" dirty="0">
                <a:solidFill>
                  <a:srgbClr val="EDF2F7"/>
                </a:solidFill>
                <a:latin typeface="Calibri" pitchFamily="34" charset="0"/>
                <a:ea typeface="Calibri" pitchFamily="34" charset="-122"/>
                <a:cs typeface="Calibri" pitchFamily="34" charset="-120"/>
              </a:rPr>
              <a:t>Podpora přípravy rozhodnutí odvolacích soudů. Nejde o náhradu soudce — jde o administrativní a analytický nástroj.</a:t>
            </a:r>
            <a:endParaRPr lang="en-US" sz="1250" dirty="0"/>
          </a:p>
        </p:txBody>
      </p:sp>
      <p:sp>
        <p:nvSpPr>
          <p:cNvPr id="9" name="Shape 7"/>
          <p:cNvSpPr/>
          <p:nvPr/>
        </p:nvSpPr>
        <p:spPr>
          <a:xfrm>
            <a:off x="274320" y="2240280"/>
            <a:ext cx="36576" cy="685800"/>
          </a:xfrm>
          <a:prstGeom prst="rect">
            <a:avLst/>
          </a:prstGeom>
          <a:solidFill>
            <a:srgbClr val="1E88E5"/>
          </a:solidFill>
          <a:ln w="12700">
            <a:solidFill>
              <a:srgbClr val="1E88E5"/>
            </a:solidFill>
            <a:prstDash val="solid"/>
          </a:ln>
        </p:spPr>
        <p:txBody>
          <a:bodyPr/>
          <a:lstStyle/>
          <a:p>
            <a:endParaRPr lang="cs-CZ"/>
          </a:p>
        </p:txBody>
      </p:sp>
      <p:sp>
        <p:nvSpPr>
          <p:cNvPr id="10" name="Text 8"/>
          <p:cNvSpPr/>
          <p:nvPr/>
        </p:nvSpPr>
        <p:spPr>
          <a:xfrm>
            <a:off x="457200" y="2240280"/>
            <a:ext cx="4572000" cy="274320"/>
          </a:xfrm>
          <a:prstGeom prst="rect">
            <a:avLst/>
          </a:prstGeom>
          <a:noFill/>
          <a:ln/>
        </p:spPr>
        <p:txBody>
          <a:bodyPr wrap="square" rtlCol="0" anchor="ctr"/>
          <a:lstStyle/>
          <a:p>
            <a:pPr marL="0" indent="0">
              <a:buNone/>
            </a:pPr>
            <a:r>
              <a:rPr lang="en-US" sz="1300" b="1" dirty="0">
                <a:solidFill>
                  <a:srgbClr val="26C6DA"/>
                </a:solidFill>
                <a:latin typeface="Calibri" pitchFamily="34" charset="0"/>
                <a:ea typeface="Calibri" pitchFamily="34" charset="-122"/>
                <a:cs typeface="Calibri" pitchFamily="34" charset="-120"/>
              </a:rPr>
              <a:t>Funkce:</a:t>
            </a:r>
            <a:endParaRPr lang="en-US" sz="1300" dirty="0"/>
          </a:p>
        </p:txBody>
      </p:sp>
      <p:sp>
        <p:nvSpPr>
          <p:cNvPr id="11" name="Text 9"/>
          <p:cNvSpPr/>
          <p:nvPr/>
        </p:nvSpPr>
        <p:spPr>
          <a:xfrm>
            <a:off x="457200" y="2514600"/>
            <a:ext cx="4572000" cy="502920"/>
          </a:xfrm>
          <a:prstGeom prst="rect">
            <a:avLst/>
          </a:prstGeom>
          <a:noFill/>
          <a:ln/>
        </p:spPr>
        <p:txBody>
          <a:bodyPr wrap="square" rtlCol="0" anchor="ctr"/>
          <a:lstStyle/>
          <a:p>
            <a:pPr marL="0" indent="0">
              <a:lnSpc>
                <a:spcPct val="120000"/>
              </a:lnSpc>
              <a:buNone/>
            </a:pPr>
            <a:r>
              <a:rPr lang="en-US" sz="1250" dirty="0">
                <a:solidFill>
                  <a:srgbClr val="EDF2F7"/>
                </a:solidFill>
                <a:latin typeface="Calibri" pitchFamily="34" charset="0"/>
                <a:ea typeface="Calibri" pitchFamily="34" charset="-122"/>
                <a:cs typeface="Calibri" pitchFamily="34" charset="-120"/>
              </a:rPr>
              <a:t>Analýza dokumentů spisu, návrh struktury rozhodnutí, vyhledávání relevantní judikatury a právních argumentů.</a:t>
            </a:r>
            <a:endParaRPr lang="en-US" sz="1250" dirty="0"/>
          </a:p>
        </p:txBody>
      </p:sp>
      <p:sp>
        <p:nvSpPr>
          <p:cNvPr id="12" name="Shape 10"/>
          <p:cNvSpPr/>
          <p:nvPr/>
        </p:nvSpPr>
        <p:spPr>
          <a:xfrm>
            <a:off x="274320" y="3108960"/>
            <a:ext cx="36576" cy="685800"/>
          </a:xfrm>
          <a:prstGeom prst="rect">
            <a:avLst/>
          </a:prstGeom>
          <a:solidFill>
            <a:srgbClr val="1E88E5"/>
          </a:solidFill>
          <a:ln w="12700">
            <a:solidFill>
              <a:srgbClr val="1E88E5"/>
            </a:solidFill>
            <a:prstDash val="solid"/>
          </a:ln>
        </p:spPr>
        <p:txBody>
          <a:bodyPr/>
          <a:lstStyle/>
          <a:p>
            <a:endParaRPr lang="cs-CZ"/>
          </a:p>
        </p:txBody>
      </p:sp>
      <p:sp>
        <p:nvSpPr>
          <p:cNvPr id="13" name="Text 11"/>
          <p:cNvSpPr/>
          <p:nvPr/>
        </p:nvSpPr>
        <p:spPr>
          <a:xfrm>
            <a:off x="457200" y="3108960"/>
            <a:ext cx="4572000" cy="274320"/>
          </a:xfrm>
          <a:prstGeom prst="rect">
            <a:avLst/>
          </a:prstGeom>
          <a:noFill/>
          <a:ln/>
        </p:spPr>
        <p:txBody>
          <a:bodyPr wrap="square" rtlCol="0" anchor="ctr"/>
          <a:lstStyle/>
          <a:p>
            <a:pPr marL="0" indent="0">
              <a:buNone/>
            </a:pPr>
            <a:r>
              <a:rPr lang="en-US" sz="1300" b="1" dirty="0">
                <a:solidFill>
                  <a:srgbClr val="26C6DA"/>
                </a:solidFill>
                <a:latin typeface="Calibri" pitchFamily="34" charset="0"/>
                <a:ea typeface="Calibri" pitchFamily="34" charset="-122"/>
                <a:cs typeface="Calibri" pitchFamily="34" charset="-120"/>
              </a:rPr>
              <a:t>Přístup k datům:</a:t>
            </a:r>
            <a:endParaRPr lang="en-US" sz="1300" dirty="0"/>
          </a:p>
        </p:txBody>
      </p:sp>
      <p:sp>
        <p:nvSpPr>
          <p:cNvPr id="14" name="Text 12"/>
          <p:cNvSpPr/>
          <p:nvPr/>
        </p:nvSpPr>
        <p:spPr>
          <a:xfrm>
            <a:off x="457200" y="3383280"/>
            <a:ext cx="4572000" cy="502920"/>
          </a:xfrm>
          <a:prstGeom prst="rect">
            <a:avLst/>
          </a:prstGeom>
          <a:noFill/>
          <a:ln/>
        </p:spPr>
        <p:txBody>
          <a:bodyPr wrap="square" rtlCol="0" anchor="ctr"/>
          <a:lstStyle/>
          <a:p>
            <a:pPr marL="0" indent="0">
              <a:lnSpc>
                <a:spcPct val="120000"/>
              </a:lnSpc>
              <a:buNone/>
            </a:pPr>
            <a:r>
              <a:rPr lang="en-US" sz="1250" dirty="0">
                <a:solidFill>
                  <a:srgbClr val="EDF2F7"/>
                </a:solidFill>
                <a:latin typeface="Calibri" pitchFamily="34" charset="0"/>
                <a:ea typeface="Calibri" pitchFamily="34" charset="-122"/>
                <a:cs typeface="Calibri" pitchFamily="34" charset="-120"/>
              </a:rPr>
              <a:t>Systém pracuje s anonymizovanými dokumenty. Uživatel přebírá odpovědnost za ochranu vložených dat.</a:t>
            </a:r>
            <a:endParaRPr lang="en-US" sz="1250" dirty="0"/>
          </a:p>
        </p:txBody>
      </p:sp>
      <p:sp>
        <p:nvSpPr>
          <p:cNvPr id="15" name="Shape 13"/>
          <p:cNvSpPr/>
          <p:nvPr/>
        </p:nvSpPr>
        <p:spPr>
          <a:xfrm>
            <a:off x="274320" y="3977640"/>
            <a:ext cx="36576" cy="685800"/>
          </a:xfrm>
          <a:prstGeom prst="rect">
            <a:avLst/>
          </a:prstGeom>
          <a:solidFill>
            <a:srgbClr val="1E88E5"/>
          </a:solidFill>
          <a:ln w="12700">
            <a:solidFill>
              <a:srgbClr val="1E88E5"/>
            </a:solidFill>
            <a:prstDash val="solid"/>
          </a:ln>
        </p:spPr>
        <p:txBody>
          <a:bodyPr/>
          <a:lstStyle/>
          <a:p>
            <a:endParaRPr lang="cs-CZ"/>
          </a:p>
        </p:txBody>
      </p:sp>
      <p:sp>
        <p:nvSpPr>
          <p:cNvPr id="16" name="Text 14"/>
          <p:cNvSpPr/>
          <p:nvPr/>
        </p:nvSpPr>
        <p:spPr>
          <a:xfrm>
            <a:off x="457200" y="3977640"/>
            <a:ext cx="4572000" cy="274320"/>
          </a:xfrm>
          <a:prstGeom prst="rect">
            <a:avLst/>
          </a:prstGeom>
          <a:noFill/>
          <a:ln/>
        </p:spPr>
        <p:txBody>
          <a:bodyPr wrap="square" rtlCol="0" anchor="ctr"/>
          <a:lstStyle/>
          <a:p>
            <a:pPr marL="0" indent="0">
              <a:buNone/>
            </a:pPr>
            <a:r>
              <a:rPr lang="en-US" sz="1300" b="1" dirty="0">
                <a:solidFill>
                  <a:srgbClr val="26C6DA"/>
                </a:solidFill>
                <a:latin typeface="Calibri" pitchFamily="34" charset="0"/>
                <a:ea typeface="Calibri" pitchFamily="34" charset="-122"/>
                <a:cs typeface="Calibri" pitchFamily="34" charset="-120"/>
              </a:rPr>
              <a:t>Zkušební provoz:</a:t>
            </a:r>
            <a:endParaRPr lang="en-US" sz="1300" dirty="0"/>
          </a:p>
        </p:txBody>
      </p:sp>
      <p:sp>
        <p:nvSpPr>
          <p:cNvPr id="17" name="Text 15"/>
          <p:cNvSpPr/>
          <p:nvPr/>
        </p:nvSpPr>
        <p:spPr>
          <a:xfrm>
            <a:off x="457200" y="4251960"/>
            <a:ext cx="4572000" cy="502920"/>
          </a:xfrm>
          <a:prstGeom prst="rect">
            <a:avLst/>
          </a:prstGeom>
          <a:noFill/>
          <a:ln/>
        </p:spPr>
        <p:txBody>
          <a:bodyPr wrap="square" rtlCol="0" anchor="ctr"/>
          <a:lstStyle/>
          <a:p>
            <a:pPr marL="0" indent="0">
              <a:lnSpc>
                <a:spcPct val="120000"/>
              </a:lnSpc>
              <a:buNone/>
            </a:pPr>
            <a:r>
              <a:rPr lang="en-US" sz="1250" dirty="0">
                <a:solidFill>
                  <a:srgbClr val="EDF2F7"/>
                </a:solidFill>
                <a:latin typeface="Calibri" pitchFamily="34" charset="0"/>
                <a:ea typeface="Calibri" pitchFamily="34" charset="-122"/>
                <a:cs typeface="Calibri" pitchFamily="34" charset="-120"/>
              </a:rPr>
              <a:t>Aktuálně dostupný v beta verzi na rozhodnuti.cendai.cz — otevřen pro testování odbornou veřejností.</a:t>
            </a:r>
            <a:endParaRPr lang="en-US" sz="1250" dirty="0"/>
          </a:p>
        </p:txBody>
      </p:sp>
      <p:sp>
        <p:nvSpPr>
          <p:cNvPr id="18" name="Shape 16"/>
          <p:cNvSpPr/>
          <p:nvPr/>
        </p:nvSpPr>
        <p:spPr>
          <a:xfrm>
            <a:off x="5303520" y="1325880"/>
            <a:ext cx="3566160" cy="3566160"/>
          </a:xfrm>
          <a:prstGeom prst="rect">
            <a:avLst/>
          </a:prstGeom>
          <a:solidFill>
            <a:srgbClr val="1B2A3A"/>
          </a:solidFill>
          <a:ln w="12700">
            <a:solidFill>
              <a:srgbClr val="1E3A5F"/>
            </a:solidFill>
            <a:prstDash val="solid"/>
          </a:ln>
        </p:spPr>
        <p:txBody>
          <a:bodyPr/>
          <a:lstStyle/>
          <a:p>
            <a:endParaRPr lang="cs-CZ"/>
          </a:p>
        </p:txBody>
      </p:sp>
      <p:sp>
        <p:nvSpPr>
          <p:cNvPr id="19" name="Text 17"/>
          <p:cNvSpPr/>
          <p:nvPr/>
        </p:nvSpPr>
        <p:spPr>
          <a:xfrm>
            <a:off x="5440680" y="1508760"/>
            <a:ext cx="3291840" cy="411480"/>
          </a:xfrm>
          <a:prstGeom prst="rect">
            <a:avLst/>
          </a:prstGeom>
          <a:noFill/>
          <a:ln/>
        </p:spPr>
        <p:txBody>
          <a:bodyPr wrap="square" rtlCol="0" anchor="ctr"/>
          <a:lstStyle/>
          <a:p>
            <a:pPr marL="0" indent="0" algn="ctr">
              <a:buNone/>
            </a:pPr>
            <a:r>
              <a:rPr lang="en-US" sz="2000" b="1" dirty="0">
                <a:solidFill>
                  <a:srgbClr val="E8B86D"/>
                </a:solidFill>
                <a:latin typeface="Calibri" pitchFamily="34" charset="0"/>
                <a:ea typeface="Calibri" pitchFamily="34" charset="-122"/>
                <a:cs typeface="Calibri" pitchFamily="34" charset="-120"/>
              </a:rPr>
              <a:t>cendai.cz</a:t>
            </a:r>
            <a:endParaRPr lang="en-US" sz="2000" dirty="0"/>
          </a:p>
        </p:txBody>
      </p:sp>
      <p:sp>
        <p:nvSpPr>
          <p:cNvPr id="20" name="Text 18"/>
          <p:cNvSpPr/>
          <p:nvPr/>
        </p:nvSpPr>
        <p:spPr>
          <a:xfrm>
            <a:off x="5440680" y="1920240"/>
            <a:ext cx="3291840" cy="274320"/>
          </a:xfrm>
          <a:prstGeom prst="rect">
            <a:avLst/>
          </a:prstGeom>
          <a:noFill/>
          <a:ln/>
        </p:spPr>
        <p:txBody>
          <a:bodyPr wrap="square" rtlCol="0" anchor="ctr"/>
          <a:lstStyle/>
          <a:p>
            <a:pPr marL="0" indent="0" algn="ctr">
              <a:buNone/>
            </a:pPr>
            <a:r>
              <a:rPr lang="en-US" sz="1200" i="1" dirty="0">
                <a:solidFill>
                  <a:srgbClr val="90A4AE"/>
                </a:solidFill>
                <a:latin typeface="Calibri Light" pitchFamily="34" charset="0"/>
                <a:ea typeface="Calibri Light" pitchFamily="34" charset="-122"/>
                <a:cs typeface="Calibri Light" pitchFamily="34" charset="-120"/>
              </a:rPr>
              <a:t>Centrum AI v právu a justici</a:t>
            </a:r>
            <a:endParaRPr lang="en-US" sz="1200" dirty="0"/>
          </a:p>
        </p:txBody>
      </p:sp>
      <p:sp>
        <p:nvSpPr>
          <p:cNvPr id="21" name="Shape 19"/>
          <p:cNvSpPr/>
          <p:nvPr/>
        </p:nvSpPr>
        <p:spPr>
          <a:xfrm>
            <a:off x="5532120" y="2377440"/>
            <a:ext cx="3108960" cy="502920"/>
          </a:xfrm>
          <a:prstGeom prst="rect">
            <a:avLst/>
          </a:prstGeom>
          <a:solidFill>
            <a:srgbClr val="1E88E5">
              <a:alpha val="90000"/>
            </a:srgbClr>
          </a:solidFill>
          <a:ln w="12700">
            <a:solidFill>
              <a:srgbClr val="1E88E5"/>
            </a:solidFill>
            <a:prstDash val="solid"/>
          </a:ln>
        </p:spPr>
        <p:txBody>
          <a:bodyPr/>
          <a:lstStyle/>
          <a:p>
            <a:endParaRPr lang="cs-CZ"/>
          </a:p>
        </p:txBody>
      </p:sp>
      <p:sp>
        <p:nvSpPr>
          <p:cNvPr id="22" name="Text 20"/>
          <p:cNvSpPr/>
          <p:nvPr/>
        </p:nvSpPr>
        <p:spPr>
          <a:xfrm>
            <a:off x="5532120" y="2377440"/>
            <a:ext cx="3108960" cy="50292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rozhodnuti.cendai.cz</a:t>
            </a:r>
            <a:endParaRPr lang="en-US" sz="1400" dirty="0"/>
          </a:p>
        </p:txBody>
      </p:sp>
      <p:sp>
        <p:nvSpPr>
          <p:cNvPr id="23" name="Text 21"/>
          <p:cNvSpPr/>
          <p:nvPr/>
        </p:nvSpPr>
        <p:spPr>
          <a:xfrm>
            <a:off x="5440680" y="3063240"/>
            <a:ext cx="3291840" cy="274320"/>
          </a:xfrm>
          <a:prstGeom prst="rect">
            <a:avLst/>
          </a:prstGeom>
          <a:noFill/>
          <a:ln/>
        </p:spPr>
        <p:txBody>
          <a:bodyPr wrap="square" rtlCol="0" anchor="ctr"/>
          <a:lstStyle/>
          <a:p>
            <a:pPr marL="0" indent="0" algn="ctr">
              <a:buNone/>
            </a:pPr>
            <a:r>
              <a:rPr lang="en-US" sz="1300" b="1" dirty="0">
                <a:solidFill>
                  <a:srgbClr val="26C6DA"/>
                </a:solidFill>
                <a:latin typeface="Calibri" pitchFamily="34" charset="0"/>
                <a:ea typeface="Calibri" pitchFamily="34" charset="-122"/>
                <a:cs typeface="Calibri" pitchFamily="34" charset="-120"/>
              </a:rPr>
              <a:t>Ověřeno v praxi</a:t>
            </a:r>
            <a:endParaRPr lang="en-US" sz="1300" dirty="0"/>
          </a:p>
        </p:txBody>
      </p:sp>
      <p:sp>
        <p:nvSpPr>
          <p:cNvPr id="24" name="Text 22"/>
          <p:cNvSpPr/>
          <p:nvPr/>
        </p:nvSpPr>
        <p:spPr>
          <a:xfrm>
            <a:off x="5486400" y="3429000"/>
            <a:ext cx="3291840" cy="320040"/>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Zkušební přístup pro soudce i akademiky</a:t>
            </a:r>
            <a:endParaRPr lang="en-US" sz="1150" dirty="0"/>
          </a:p>
        </p:txBody>
      </p:sp>
      <p:sp>
        <p:nvSpPr>
          <p:cNvPr id="25" name="Text 23"/>
          <p:cNvSpPr/>
          <p:nvPr/>
        </p:nvSpPr>
        <p:spPr>
          <a:xfrm>
            <a:off x="5486400" y="3794760"/>
            <a:ext cx="3291840" cy="320040"/>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Příprava rozhodnutí odvolacích soudů</a:t>
            </a:r>
            <a:endParaRPr lang="en-US" sz="1150" dirty="0"/>
          </a:p>
        </p:txBody>
      </p:sp>
      <p:sp>
        <p:nvSpPr>
          <p:cNvPr id="26" name="Text 24"/>
          <p:cNvSpPr/>
          <p:nvPr/>
        </p:nvSpPr>
        <p:spPr>
          <a:xfrm>
            <a:off x="5486400" y="4160520"/>
            <a:ext cx="3291840" cy="320040"/>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Zachování soudcovské nezávislosti a odpovědnosti</a:t>
            </a:r>
            <a:endParaRPr lang="en-US" sz="11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10">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26C6DA"/>
          </a:solidFill>
          <a:ln w="12700">
            <a:solidFill>
              <a:srgbClr val="26C6DA"/>
            </a:solidFill>
            <a:prstDash val="solid"/>
          </a:ln>
        </p:spPr>
        <p:txBody>
          <a:bodyPr/>
          <a:lstStyle/>
          <a:p>
            <a:endParaRPr lang="cs-CZ"/>
          </a:p>
        </p:txBody>
      </p:sp>
      <p:sp>
        <p:nvSpPr>
          <p:cNvPr id="3" name="Shape 1"/>
          <p:cNvSpPr/>
          <p:nvPr/>
        </p:nvSpPr>
        <p:spPr>
          <a:xfrm>
            <a:off x="274320" y="228600"/>
            <a:ext cx="1673352"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Text 2"/>
          <p:cNvSpPr/>
          <p:nvPr/>
        </p:nvSpPr>
        <p:spPr>
          <a:xfrm>
            <a:off x="274320" y="256032"/>
            <a:ext cx="1673352" cy="237744"/>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PERSPEKTIVA</a:t>
            </a:r>
            <a:endParaRPr lang="en-US" sz="1000" dirty="0"/>
          </a:p>
        </p:txBody>
      </p:sp>
      <p:sp>
        <p:nvSpPr>
          <p:cNvPr id="5" name="Text 3"/>
          <p:cNvSpPr/>
          <p:nvPr/>
        </p:nvSpPr>
        <p:spPr>
          <a:xfrm>
            <a:off x="274320" y="594360"/>
            <a:ext cx="8595360" cy="685800"/>
          </a:xfrm>
          <a:prstGeom prst="rect">
            <a:avLst/>
          </a:prstGeom>
          <a:noFill/>
          <a:ln/>
        </p:spPr>
        <p:txBody>
          <a:bodyPr wrap="square" rtlCol="0" anchor="ctr"/>
          <a:lstStyle/>
          <a:p>
            <a:pPr marL="0" indent="0">
              <a:buNone/>
            </a:pPr>
            <a:r>
              <a:rPr lang="en-US" sz="3000" b="1" dirty="0">
                <a:solidFill>
                  <a:srgbClr val="FFFFFF"/>
                </a:solidFill>
                <a:latin typeface="Calibri" pitchFamily="34" charset="0"/>
                <a:ea typeface="Calibri" pitchFamily="34" charset="-122"/>
                <a:cs typeface="Calibri" pitchFamily="34" charset="-120"/>
              </a:rPr>
              <a:t>AI v justici: příležitosti i rizika</a:t>
            </a:r>
            <a:endParaRPr lang="en-US" sz="3000" dirty="0"/>
          </a:p>
        </p:txBody>
      </p:sp>
      <p:sp>
        <p:nvSpPr>
          <p:cNvPr id="6" name="Shape 4"/>
          <p:cNvSpPr/>
          <p:nvPr/>
        </p:nvSpPr>
        <p:spPr>
          <a:xfrm>
            <a:off x="274320" y="1371600"/>
            <a:ext cx="4206240" cy="1645920"/>
          </a:xfrm>
          <a:prstGeom prst="rect">
            <a:avLst/>
          </a:prstGeom>
          <a:solidFill>
            <a:srgbClr val="1B2A3A"/>
          </a:solidFill>
          <a:ln w="12700">
            <a:solidFill>
              <a:srgbClr val="1E3A5F"/>
            </a:solidFill>
            <a:prstDash val="solid"/>
          </a:ln>
        </p:spPr>
        <p:txBody>
          <a:bodyPr/>
          <a:lstStyle/>
          <a:p>
            <a:endParaRPr lang="cs-CZ"/>
          </a:p>
        </p:txBody>
      </p:sp>
      <p:sp>
        <p:nvSpPr>
          <p:cNvPr id="7" name="Shape 5"/>
          <p:cNvSpPr/>
          <p:nvPr/>
        </p:nvSpPr>
        <p:spPr>
          <a:xfrm>
            <a:off x="274320" y="1371600"/>
            <a:ext cx="4206240" cy="36576"/>
          </a:xfrm>
          <a:prstGeom prst="rect">
            <a:avLst/>
          </a:prstGeom>
          <a:solidFill>
            <a:srgbClr val="66BB6A"/>
          </a:solidFill>
          <a:ln w="12700">
            <a:solidFill>
              <a:srgbClr val="66BB6A"/>
            </a:solidFill>
            <a:prstDash val="solid"/>
          </a:ln>
        </p:spPr>
        <p:txBody>
          <a:bodyPr/>
          <a:lstStyle/>
          <a:p>
            <a:endParaRPr lang="cs-CZ"/>
          </a:p>
        </p:txBody>
      </p:sp>
      <p:sp>
        <p:nvSpPr>
          <p:cNvPr id="8" name="Text 6"/>
          <p:cNvSpPr/>
          <p:nvPr/>
        </p:nvSpPr>
        <p:spPr>
          <a:xfrm>
            <a:off x="411480" y="1463040"/>
            <a:ext cx="3931920" cy="320040"/>
          </a:xfrm>
          <a:prstGeom prst="rect">
            <a:avLst/>
          </a:prstGeom>
          <a:noFill/>
          <a:ln/>
        </p:spPr>
        <p:txBody>
          <a:bodyPr wrap="square" rtlCol="0" anchor="ctr"/>
          <a:lstStyle/>
          <a:p>
            <a:pPr marL="0" indent="0">
              <a:buNone/>
            </a:pPr>
            <a:r>
              <a:rPr lang="en-US" sz="1400" b="1" dirty="0">
                <a:solidFill>
                  <a:srgbClr val="66BB6A"/>
                </a:solidFill>
                <a:latin typeface="Calibri" pitchFamily="34" charset="0"/>
                <a:ea typeface="Calibri" pitchFamily="34" charset="-122"/>
                <a:cs typeface="Calibri" pitchFamily="34" charset="-120"/>
              </a:rPr>
              <a:t>Příležitosti</a:t>
            </a:r>
            <a:endParaRPr lang="en-US" sz="1400" dirty="0"/>
          </a:p>
        </p:txBody>
      </p:sp>
      <p:sp>
        <p:nvSpPr>
          <p:cNvPr id="9" name="Text 7"/>
          <p:cNvSpPr/>
          <p:nvPr/>
        </p:nvSpPr>
        <p:spPr>
          <a:xfrm>
            <a:off x="411480" y="1810512"/>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Urychlení soudního řízení</a:t>
            </a:r>
            <a:endParaRPr lang="en-US" sz="1150" dirty="0"/>
          </a:p>
        </p:txBody>
      </p:sp>
      <p:sp>
        <p:nvSpPr>
          <p:cNvPr id="10" name="Text 8"/>
          <p:cNvSpPr/>
          <p:nvPr/>
        </p:nvSpPr>
        <p:spPr>
          <a:xfrm>
            <a:off x="411480" y="2093976"/>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Konzistence judikatury</a:t>
            </a:r>
            <a:endParaRPr lang="en-US" sz="1150" dirty="0"/>
          </a:p>
        </p:txBody>
      </p:sp>
      <p:sp>
        <p:nvSpPr>
          <p:cNvPr id="11" name="Text 9"/>
          <p:cNvSpPr/>
          <p:nvPr/>
        </p:nvSpPr>
        <p:spPr>
          <a:xfrm>
            <a:off x="411480" y="2377440"/>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Snížení administrativní zátěže soudců</a:t>
            </a:r>
            <a:endParaRPr lang="en-US" sz="1150" dirty="0"/>
          </a:p>
        </p:txBody>
      </p:sp>
      <p:sp>
        <p:nvSpPr>
          <p:cNvPr id="12" name="Text 10"/>
          <p:cNvSpPr/>
          <p:nvPr/>
        </p:nvSpPr>
        <p:spPr>
          <a:xfrm>
            <a:off x="411480" y="2660904"/>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Lepší přístup k právu pro veřejnost</a:t>
            </a:r>
            <a:endParaRPr lang="en-US" sz="1150" dirty="0"/>
          </a:p>
        </p:txBody>
      </p:sp>
      <p:sp>
        <p:nvSpPr>
          <p:cNvPr id="13" name="Shape 11"/>
          <p:cNvSpPr/>
          <p:nvPr/>
        </p:nvSpPr>
        <p:spPr>
          <a:xfrm>
            <a:off x="4709160" y="1371600"/>
            <a:ext cx="4206240" cy="1645920"/>
          </a:xfrm>
          <a:prstGeom prst="rect">
            <a:avLst/>
          </a:prstGeom>
          <a:solidFill>
            <a:srgbClr val="1B2A3A"/>
          </a:solidFill>
          <a:ln w="12700">
            <a:solidFill>
              <a:srgbClr val="1E3A5F"/>
            </a:solidFill>
            <a:prstDash val="solid"/>
          </a:ln>
        </p:spPr>
        <p:txBody>
          <a:bodyPr/>
          <a:lstStyle/>
          <a:p>
            <a:endParaRPr lang="cs-CZ"/>
          </a:p>
        </p:txBody>
      </p:sp>
      <p:sp>
        <p:nvSpPr>
          <p:cNvPr id="14" name="Shape 12"/>
          <p:cNvSpPr/>
          <p:nvPr/>
        </p:nvSpPr>
        <p:spPr>
          <a:xfrm>
            <a:off x="4709160" y="1371600"/>
            <a:ext cx="4206240" cy="36576"/>
          </a:xfrm>
          <a:prstGeom prst="rect">
            <a:avLst/>
          </a:prstGeom>
          <a:solidFill>
            <a:srgbClr val="EF5350"/>
          </a:solidFill>
          <a:ln w="12700">
            <a:solidFill>
              <a:srgbClr val="EF5350"/>
            </a:solidFill>
            <a:prstDash val="solid"/>
          </a:ln>
        </p:spPr>
        <p:txBody>
          <a:bodyPr/>
          <a:lstStyle/>
          <a:p>
            <a:endParaRPr lang="cs-CZ"/>
          </a:p>
        </p:txBody>
      </p:sp>
      <p:sp>
        <p:nvSpPr>
          <p:cNvPr id="15" name="Text 13"/>
          <p:cNvSpPr/>
          <p:nvPr/>
        </p:nvSpPr>
        <p:spPr>
          <a:xfrm>
            <a:off x="4846320" y="1463040"/>
            <a:ext cx="3931920" cy="320040"/>
          </a:xfrm>
          <a:prstGeom prst="rect">
            <a:avLst/>
          </a:prstGeom>
          <a:noFill/>
          <a:ln/>
        </p:spPr>
        <p:txBody>
          <a:bodyPr wrap="square" rtlCol="0" anchor="ctr"/>
          <a:lstStyle/>
          <a:p>
            <a:pPr marL="0" indent="0">
              <a:buNone/>
            </a:pPr>
            <a:r>
              <a:rPr lang="en-US" sz="1400" b="1" dirty="0">
                <a:solidFill>
                  <a:srgbClr val="EF5350"/>
                </a:solidFill>
                <a:latin typeface="Calibri" pitchFamily="34" charset="0"/>
                <a:ea typeface="Calibri" pitchFamily="34" charset="-122"/>
                <a:cs typeface="Calibri" pitchFamily="34" charset="-120"/>
              </a:rPr>
              <a:t>Rizika</a:t>
            </a:r>
            <a:endParaRPr lang="en-US" sz="1400" dirty="0"/>
          </a:p>
        </p:txBody>
      </p:sp>
      <p:sp>
        <p:nvSpPr>
          <p:cNvPr id="16" name="Text 14"/>
          <p:cNvSpPr/>
          <p:nvPr/>
        </p:nvSpPr>
        <p:spPr>
          <a:xfrm>
            <a:off x="4846320" y="1810512"/>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Algoritmická předpojatost (bias)</a:t>
            </a:r>
            <a:endParaRPr lang="en-US" sz="1150" dirty="0"/>
          </a:p>
        </p:txBody>
      </p:sp>
      <p:sp>
        <p:nvSpPr>
          <p:cNvPr id="17" name="Text 15"/>
          <p:cNvSpPr/>
          <p:nvPr/>
        </p:nvSpPr>
        <p:spPr>
          <a:xfrm>
            <a:off x="4846320" y="2093976"/>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Neprůhlednost rozhodování (black box)</a:t>
            </a:r>
            <a:endParaRPr lang="en-US" sz="1150" dirty="0"/>
          </a:p>
        </p:txBody>
      </p:sp>
      <p:sp>
        <p:nvSpPr>
          <p:cNvPr id="18" name="Text 16"/>
          <p:cNvSpPr/>
          <p:nvPr/>
        </p:nvSpPr>
        <p:spPr>
          <a:xfrm>
            <a:off x="4846320" y="2377440"/>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Závislost na kvalitě dat</a:t>
            </a:r>
            <a:endParaRPr lang="en-US" sz="1150" dirty="0"/>
          </a:p>
        </p:txBody>
      </p:sp>
      <p:sp>
        <p:nvSpPr>
          <p:cNvPr id="19" name="Text 17"/>
          <p:cNvSpPr/>
          <p:nvPr/>
        </p:nvSpPr>
        <p:spPr>
          <a:xfrm>
            <a:off x="4846320" y="2660904"/>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Odpovědnost za chyby AI asistenta</a:t>
            </a:r>
            <a:endParaRPr lang="en-US" sz="1150" dirty="0"/>
          </a:p>
        </p:txBody>
      </p:sp>
      <p:sp>
        <p:nvSpPr>
          <p:cNvPr id="20" name="Shape 18"/>
          <p:cNvSpPr/>
          <p:nvPr/>
        </p:nvSpPr>
        <p:spPr>
          <a:xfrm>
            <a:off x="274320" y="3154680"/>
            <a:ext cx="4206240" cy="1645920"/>
          </a:xfrm>
          <a:prstGeom prst="rect">
            <a:avLst/>
          </a:prstGeom>
          <a:solidFill>
            <a:srgbClr val="1B2A3A"/>
          </a:solidFill>
          <a:ln w="12700">
            <a:solidFill>
              <a:srgbClr val="1E3A5F"/>
            </a:solidFill>
            <a:prstDash val="solid"/>
          </a:ln>
        </p:spPr>
        <p:txBody>
          <a:bodyPr/>
          <a:lstStyle/>
          <a:p>
            <a:endParaRPr lang="cs-CZ"/>
          </a:p>
        </p:txBody>
      </p:sp>
      <p:sp>
        <p:nvSpPr>
          <p:cNvPr id="21" name="Shape 19"/>
          <p:cNvSpPr/>
          <p:nvPr/>
        </p:nvSpPr>
        <p:spPr>
          <a:xfrm>
            <a:off x="274320" y="3154680"/>
            <a:ext cx="4206240" cy="36576"/>
          </a:xfrm>
          <a:prstGeom prst="rect">
            <a:avLst/>
          </a:prstGeom>
          <a:solidFill>
            <a:srgbClr val="1E88E5"/>
          </a:solidFill>
          <a:ln w="12700">
            <a:solidFill>
              <a:srgbClr val="1E88E5"/>
            </a:solidFill>
            <a:prstDash val="solid"/>
          </a:ln>
        </p:spPr>
        <p:txBody>
          <a:bodyPr/>
          <a:lstStyle/>
          <a:p>
            <a:endParaRPr lang="cs-CZ"/>
          </a:p>
        </p:txBody>
      </p:sp>
      <p:sp>
        <p:nvSpPr>
          <p:cNvPr id="22" name="Text 20"/>
          <p:cNvSpPr/>
          <p:nvPr/>
        </p:nvSpPr>
        <p:spPr>
          <a:xfrm>
            <a:off x="411480" y="3246120"/>
            <a:ext cx="3931920" cy="320040"/>
          </a:xfrm>
          <a:prstGeom prst="rect">
            <a:avLst/>
          </a:prstGeom>
          <a:noFill/>
          <a:ln/>
        </p:spPr>
        <p:txBody>
          <a:bodyPr wrap="square" rtlCol="0" anchor="ctr"/>
          <a:lstStyle/>
          <a:p>
            <a:pPr marL="0" indent="0">
              <a:buNone/>
            </a:pPr>
            <a:r>
              <a:rPr lang="en-US" sz="1400" b="1" dirty="0">
                <a:solidFill>
                  <a:srgbClr val="1E88E5"/>
                </a:solidFill>
                <a:latin typeface="Calibri" pitchFamily="34" charset="0"/>
                <a:ea typeface="Calibri" pitchFamily="34" charset="-122"/>
                <a:cs typeface="Calibri" pitchFamily="34" charset="-120"/>
              </a:rPr>
              <a:t>Právní rámec</a:t>
            </a:r>
            <a:endParaRPr lang="en-US" sz="1400" dirty="0"/>
          </a:p>
        </p:txBody>
      </p:sp>
      <p:sp>
        <p:nvSpPr>
          <p:cNvPr id="23" name="Text 21"/>
          <p:cNvSpPr/>
          <p:nvPr/>
        </p:nvSpPr>
        <p:spPr>
          <a:xfrm>
            <a:off x="411480" y="3593592"/>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EU AI Act: soudní systémy = high-risk AI</a:t>
            </a:r>
            <a:endParaRPr lang="en-US" sz="1150" dirty="0"/>
          </a:p>
        </p:txBody>
      </p:sp>
      <p:sp>
        <p:nvSpPr>
          <p:cNvPr id="24" name="Text 22"/>
          <p:cNvSpPr/>
          <p:nvPr/>
        </p:nvSpPr>
        <p:spPr>
          <a:xfrm>
            <a:off x="411480" y="3877056"/>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Povinnost lidského dohledu</a:t>
            </a:r>
            <a:endParaRPr lang="en-US" sz="1150" dirty="0"/>
          </a:p>
        </p:txBody>
      </p:sp>
      <p:sp>
        <p:nvSpPr>
          <p:cNvPr id="25" name="Text 23"/>
          <p:cNvSpPr/>
          <p:nvPr/>
        </p:nvSpPr>
        <p:spPr>
          <a:xfrm>
            <a:off x="411480" y="4160520"/>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Právo na vysvětlení rozhodnutí (GDPR)</a:t>
            </a:r>
            <a:endParaRPr lang="en-US" sz="1150" dirty="0"/>
          </a:p>
        </p:txBody>
      </p:sp>
      <p:sp>
        <p:nvSpPr>
          <p:cNvPr id="26" name="Text 24"/>
          <p:cNvSpPr/>
          <p:nvPr/>
        </p:nvSpPr>
        <p:spPr>
          <a:xfrm>
            <a:off x="411480" y="4443984"/>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Soudcovská nezávislost musí být zachována</a:t>
            </a:r>
            <a:endParaRPr lang="en-US" sz="1150" dirty="0"/>
          </a:p>
        </p:txBody>
      </p:sp>
      <p:sp>
        <p:nvSpPr>
          <p:cNvPr id="27" name="Shape 25"/>
          <p:cNvSpPr/>
          <p:nvPr/>
        </p:nvSpPr>
        <p:spPr>
          <a:xfrm>
            <a:off x="4709160" y="3154680"/>
            <a:ext cx="4206240" cy="1645920"/>
          </a:xfrm>
          <a:prstGeom prst="rect">
            <a:avLst/>
          </a:prstGeom>
          <a:solidFill>
            <a:srgbClr val="1B2A3A"/>
          </a:solidFill>
          <a:ln w="12700">
            <a:solidFill>
              <a:srgbClr val="1E3A5F"/>
            </a:solidFill>
            <a:prstDash val="solid"/>
          </a:ln>
        </p:spPr>
        <p:txBody>
          <a:bodyPr/>
          <a:lstStyle/>
          <a:p>
            <a:endParaRPr lang="cs-CZ"/>
          </a:p>
        </p:txBody>
      </p:sp>
      <p:sp>
        <p:nvSpPr>
          <p:cNvPr id="28" name="Shape 26"/>
          <p:cNvSpPr/>
          <p:nvPr/>
        </p:nvSpPr>
        <p:spPr>
          <a:xfrm>
            <a:off x="4709160" y="3154680"/>
            <a:ext cx="4206240" cy="36576"/>
          </a:xfrm>
          <a:prstGeom prst="rect">
            <a:avLst/>
          </a:prstGeom>
          <a:solidFill>
            <a:srgbClr val="E8B86D"/>
          </a:solidFill>
          <a:ln w="12700">
            <a:solidFill>
              <a:srgbClr val="E8B86D"/>
            </a:solidFill>
            <a:prstDash val="solid"/>
          </a:ln>
        </p:spPr>
        <p:txBody>
          <a:bodyPr/>
          <a:lstStyle/>
          <a:p>
            <a:endParaRPr lang="cs-CZ"/>
          </a:p>
        </p:txBody>
      </p:sp>
      <p:sp>
        <p:nvSpPr>
          <p:cNvPr id="29" name="Text 27"/>
          <p:cNvSpPr/>
          <p:nvPr/>
        </p:nvSpPr>
        <p:spPr>
          <a:xfrm>
            <a:off x="4846320" y="3246120"/>
            <a:ext cx="3931920" cy="320040"/>
          </a:xfrm>
          <a:prstGeom prst="rect">
            <a:avLst/>
          </a:prstGeom>
          <a:noFill/>
          <a:ln/>
        </p:spPr>
        <p:txBody>
          <a:bodyPr wrap="square" rtlCol="0" anchor="ctr"/>
          <a:lstStyle/>
          <a:p>
            <a:pPr marL="0" indent="0">
              <a:buNone/>
            </a:pPr>
            <a:r>
              <a:rPr lang="en-US" sz="1400" b="1" dirty="0">
                <a:solidFill>
                  <a:srgbClr val="E8B86D"/>
                </a:solidFill>
                <a:latin typeface="Calibri" pitchFamily="34" charset="0"/>
                <a:ea typeface="Calibri" pitchFamily="34" charset="-122"/>
                <a:cs typeface="Calibri" pitchFamily="34" charset="-120"/>
              </a:rPr>
              <a:t>Světové trendy</a:t>
            </a:r>
            <a:endParaRPr lang="en-US" sz="1400" dirty="0"/>
          </a:p>
        </p:txBody>
      </p:sp>
      <p:sp>
        <p:nvSpPr>
          <p:cNvPr id="30" name="Text 28"/>
          <p:cNvSpPr/>
          <p:nvPr/>
        </p:nvSpPr>
        <p:spPr>
          <a:xfrm>
            <a:off x="4846320" y="3593592"/>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COMPAS (USA) — prediktivní hodnocení rizika</a:t>
            </a:r>
            <a:endParaRPr lang="en-US" sz="1150" dirty="0"/>
          </a:p>
        </p:txBody>
      </p:sp>
      <p:sp>
        <p:nvSpPr>
          <p:cNvPr id="31" name="Text 29"/>
          <p:cNvSpPr/>
          <p:nvPr/>
        </p:nvSpPr>
        <p:spPr>
          <a:xfrm>
            <a:off x="4846320" y="3877056"/>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Čína — AI asistenti soudů</a:t>
            </a:r>
            <a:endParaRPr lang="en-US" sz="1150" dirty="0"/>
          </a:p>
        </p:txBody>
      </p:sp>
      <p:sp>
        <p:nvSpPr>
          <p:cNvPr id="32" name="Text 30"/>
          <p:cNvSpPr/>
          <p:nvPr/>
        </p:nvSpPr>
        <p:spPr>
          <a:xfrm>
            <a:off x="4846320" y="4160520"/>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Estonsko — AI soudce pro drobné spory</a:t>
            </a:r>
            <a:endParaRPr lang="en-US" sz="1150" dirty="0"/>
          </a:p>
        </p:txBody>
      </p:sp>
      <p:sp>
        <p:nvSpPr>
          <p:cNvPr id="33" name="Text 31"/>
          <p:cNvSpPr/>
          <p:nvPr/>
        </p:nvSpPr>
        <p:spPr>
          <a:xfrm>
            <a:off x="4846320" y="4443984"/>
            <a:ext cx="3931920" cy="256032"/>
          </a:xfrm>
          <a:prstGeom prst="rect">
            <a:avLst/>
          </a:prstGeom>
          <a:noFill/>
          <a:ln/>
        </p:spPr>
        <p:txBody>
          <a:bodyPr wrap="square" rtlCol="0" anchor="ctr"/>
          <a:lstStyle/>
          <a:p>
            <a:pPr marL="0" indent="0">
              <a:buNone/>
            </a:pPr>
            <a:r>
              <a:rPr lang="en-US" sz="1150" dirty="0">
                <a:solidFill>
                  <a:srgbClr val="EDF2F7"/>
                </a:solidFill>
                <a:latin typeface="Calibri" pitchFamily="34" charset="0"/>
                <a:ea typeface="Calibri" pitchFamily="34" charset="-122"/>
                <a:cs typeface="Calibri" pitchFamily="34" charset="-120"/>
              </a:rPr>
              <a:t>·  ČR — iSoudce (cendai.cz)</a:t>
            </a:r>
            <a:endParaRPr lang="en-US" sz="11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1">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1E88E5"/>
          </a:solidFill>
          <a:ln w="12700">
            <a:solidFill>
              <a:srgbClr val="1E88E5"/>
            </a:solidFill>
            <a:prstDash val="solid"/>
          </a:ln>
        </p:spPr>
        <p:txBody>
          <a:bodyPr/>
          <a:lstStyle/>
          <a:p>
            <a:endParaRPr lang="cs-CZ"/>
          </a:p>
        </p:txBody>
      </p:sp>
      <p:sp>
        <p:nvSpPr>
          <p:cNvPr id="3" name="Shape 1"/>
          <p:cNvSpPr/>
          <p:nvPr/>
        </p:nvSpPr>
        <p:spPr>
          <a:xfrm>
            <a:off x="0" y="4754880"/>
            <a:ext cx="9144000" cy="388620"/>
          </a:xfrm>
          <a:prstGeom prst="rect">
            <a:avLst/>
          </a:prstGeom>
          <a:solidFill>
            <a:srgbClr val="1B2A3A"/>
          </a:solidFill>
          <a:ln w="12700">
            <a:solidFill>
              <a:srgbClr val="1B2A3A"/>
            </a:solidFill>
            <a:prstDash val="solid"/>
          </a:ln>
        </p:spPr>
        <p:txBody>
          <a:bodyPr/>
          <a:lstStyle/>
          <a:p>
            <a:endParaRPr lang="cs-CZ"/>
          </a:p>
        </p:txBody>
      </p:sp>
      <p:sp>
        <p:nvSpPr>
          <p:cNvPr id="4" name="Shape 2"/>
          <p:cNvSpPr/>
          <p:nvPr/>
        </p:nvSpPr>
        <p:spPr>
          <a:xfrm>
            <a:off x="5943600" y="-457200"/>
            <a:ext cx="4572000" cy="4572000"/>
          </a:xfrm>
          <a:prstGeom prst="ellipse">
            <a:avLst/>
          </a:prstGeom>
          <a:solidFill>
            <a:srgbClr val="1E88E5">
              <a:alpha val="12000"/>
            </a:srgbClr>
          </a:solidFill>
          <a:ln w="12700">
            <a:solidFill>
              <a:srgbClr val="1E88E5">
                <a:alpha val="30000"/>
              </a:srgbClr>
            </a:solidFill>
            <a:prstDash val="solid"/>
          </a:ln>
        </p:spPr>
        <p:txBody>
          <a:bodyPr/>
          <a:lstStyle/>
          <a:p>
            <a:endParaRPr lang="cs-CZ"/>
          </a:p>
        </p:txBody>
      </p:sp>
      <p:sp>
        <p:nvSpPr>
          <p:cNvPr id="5" name="Shape 3"/>
          <p:cNvSpPr/>
          <p:nvPr/>
        </p:nvSpPr>
        <p:spPr>
          <a:xfrm>
            <a:off x="6400800" y="182880"/>
            <a:ext cx="3200400" cy="3200400"/>
          </a:xfrm>
          <a:prstGeom prst="ellipse">
            <a:avLst/>
          </a:prstGeom>
          <a:solidFill>
            <a:srgbClr val="26C6DA">
              <a:alpha val="8000"/>
            </a:srgbClr>
          </a:solidFill>
          <a:ln w="12700">
            <a:solidFill>
              <a:srgbClr val="26C6DA">
                <a:alpha val="20000"/>
              </a:srgbClr>
            </a:solidFill>
            <a:prstDash val="solid"/>
          </a:ln>
        </p:spPr>
        <p:txBody>
          <a:bodyPr/>
          <a:lstStyle/>
          <a:p>
            <a:endParaRPr lang="cs-CZ"/>
          </a:p>
        </p:txBody>
      </p:sp>
      <p:sp>
        <p:nvSpPr>
          <p:cNvPr id="6" name="Text 4"/>
          <p:cNvSpPr/>
          <p:nvPr/>
        </p:nvSpPr>
        <p:spPr>
          <a:xfrm>
            <a:off x="457200" y="1005840"/>
            <a:ext cx="8229600" cy="1371600"/>
          </a:xfrm>
          <a:prstGeom prst="rect">
            <a:avLst/>
          </a:prstGeom>
          <a:noFill/>
          <a:ln/>
        </p:spPr>
        <p:txBody>
          <a:bodyPr wrap="square" rtlCol="0" anchor="ctr"/>
          <a:lstStyle/>
          <a:p>
            <a:pPr marL="0" indent="0" algn="l">
              <a:buNone/>
            </a:pPr>
            <a:r>
              <a:rPr lang="en-US" sz="4600" b="1" dirty="0">
                <a:solidFill>
                  <a:srgbClr val="FFFFFF"/>
                </a:solidFill>
                <a:latin typeface="Calibri" pitchFamily="34" charset="0"/>
                <a:ea typeface="Calibri" pitchFamily="34" charset="-122"/>
                <a:cs typeface="Calibri" pitchFamily="34" charset="-120"/>
              </a:rPr>
              <a:t>AI a autorské právo</a:t>
            </a:r>
            <a:endParaRPr lang="en-US" sz="4600" dirty="0"/>
          </a:p>
        </p:txBody>
      </p:sp>
      <p:sp>
        <p:nvSpPr>
          <p:cNvPr id="7" name="Text 5"/>
          <p:cNvSpPr/>
          <p:nvPr/>
        </p:nvSpPr>
        <p:spPr>
          <a:xfrm>
            <a:off x="457200" y="2423160"/>
            <a:ext cx="7772400" cy="548640"/>
          </a:xfrm>
          <a:prstGeom prst="rect">
            <a:avLst/>
          </a:prstGeom>
          <a:noFill/>
          <a:ln/>
        </p:spPr>
        <p:txBody>
          <a:bodyPr wrap="square" rtlCol="0" anchor="ctr"/>
          <a:lstStyle/>
          <a:p>
            <a:pPr marL="0" indent="0" algn="l">
              <a:buNone/>
            </a:pPr>
            <a:r>
              <a:rPr lang="en-US" sz="1800" i="1" dirty="0">
                <a:solidFill>
                  <a:srgbClr val="26C6DA"/>
                </a:solidFill>
                <a:latin typeface="Calibri Light" pitchFamily="34" charset="0"/>
                <a:ea typeface="Calibri Light" pitchFamily="34" charset="-122"/>
                <a:cs typeface="Calibri Light" pitchFamily="34" charset="-120"/>
              </a:rPr>
              <a:t>Výzvy, spory a perspektivy v éře generativní umělé inteligence</a:t>
            </a:r>
            <a:endParaRPr lang="en-US" sz="1800" dirty="0"/>
          </a:p>
        </p:txBody>
      </p:sp>
      <p:sp>
        <p:nvSpPr>
          <p:cNvPr id="8" name="Text 6"/>
          <p:cNvSpPr/>
          <p:nvPr/>
        </p:nvSpPr>
        <p:spPr>
          <a:xfrm>
            <a:off x="457200" y="3017520"/>
            <a:ext cx="8229600" cy="411480"/>
          </a:xfrm>
          <a:prstGeom prst="rect">
            <a:avLst/>
          </a:prstGeom>
          <a:noFill/>
          <a:ln/>
        </p:spPr>
        <p:txBody>
          <a:bodyPr wrap="square" rtlCol="0" anchor="ctr"/>
          <a:lstStyle/>
          <a:p>
            <a:pPr marL="0" indent="0" algn="l">
              <a:buNone/>
            </a:pPr>
            <a:r>
              <a:rPr lang="en-US" sz="1500" b="1" dirty="0">
                <a:solidFill>
                  <a:srgbClr val="FFFFFF"/>
                </a:solidFill>
                <a:latin typeface="Calibri" pitchFamily="34" charset="0"/>
                <a:ea typeface="Calibri" pitchFamily="34" charset="-122"/>
                <a:cs typeface="Calibri" pitchFamily="34" charset="-120"/>
              </a:rPr>
              <a:t>Roman Horáček</a:t>
            </a:r>
            <a:r>
              <a:rPr lang="en-US" sz="1500" dirty="0">
                <a:solidFill>
                  <a:srgbClr val="26C6DA"/>
                </a:solidFill>
                <a:latin typeface="Calibri" pitchFamily="34" charset="0"/>
                <a:ea typeface="Calibri" pitchFamily="34" charset="-122"/>
                <a:cs typeface="Calibri" pitchFamily="34" charset="-120"/>
              </a:rPr>
              <a:t>  |  Vrchní soud v Praze  |  romanhoracek.cz</a:t>
            </a:r>
            <a:endParaRPr lang="en-US" sz="1500" dirty="0"/>
          </a:p>
        </p:txBody>
      </p:sp>
      <p:sp>
        <p:nvSpPr>
          <p:cNvPr id="9" name="Text 7"/>
          <p:cNvSpPr/>
          <p:nvPr/>
        </p:nvSpPr>
        <p:spPr>
          <a:xfrm>
            <a:off x="457200" y="3520440"/>
            <a:ext cx="8229600" cy="411480"/>
          </a:xfrm>
          <a:prstGeom prst="rect">
            <a:avLst/>
          </a:prstGeom>
          <a:noFill/>
          <a:ln/>
        </p:spPr>
        <p:txBody>
          <a:bodyPr wrap="square" rtlCol="0" anchor="ctr"/>
          <a:lstStyle/>
          <a:p>
            <a:pPr marL="0" indent="0" algn="l">
              <a:buNone/>
            </a:pPr>
            <a:r>
              <a:rPr lang="en-US" sz="1400" dirty="0">
                <a:solidFill>
                  <a:srgbClr val="90A4AE"/>
                </a:solidFill>
                <a:latin typeface="Calibri" pitchFamily="34" charset="0"/>
                <a:ea typeface="Calibri" pitchFamily="34" charset="-122"/>
                <a:cs typeface="Calibri" pitchFamily="34" charset="-120"/>
              </a:rPr>
              <a:t>Kongres Právní prostor • </a:t>
            </a:r>
            <a:r>
              <a:rPr lang="en-US" sz="1400" b="1" dirty="0">
                <a:solidFill>
                  <a:srgbClr val="90A4AE"/>
                </a:solidFill>
                <a:latin typeface="Calibri" pitchFamily="34" charset="0"/>
                <a:ea typeface="Calibri" pitchFamily="34" charset="-122"/>
                <a:cs typeface="Calibri" pitchFamily="34" charset="-120"/>
              </a:rPr>
              <a:t>AI a autorské právo</a:t>
            </a:r>
            <a:r>
              <a:rPr lang="en-US" sz="1400" dirty="0">
                <a:solidFill>
                  <a:srgbClr val="90A4AE"/>
                </a:solidFill>
                <a:latin typeface="Calibri" pitchFamily="34" charset="0"/>
                <a:ea typeface="Calibri" pitchFamily="34" charset="-122"/>
                <a:cs typeface="Calibri" pitchFamily="34" charset="-120"/>
              </a:rPr>
              <a:t>  |  28.–29. dubna 2026, Seč</a:t>
            </a:r>
            <a:endParaRPr lang="en-US" sz="1400" dirty="0"/>
          </a:p>
        </p:txBody>
      </p:sp>
      <p:sp>
        <p:nvSpPr>
          <p:cNvPr id="10" name="Text 8"/>
          <p:cNvSpPr/>
          <p:nvPr/>
        </p:nvSpPr>
        <p:spPr>
          <a:xfrm>
            <a:off x="7772400" y="4782312"/>
            <a:ext cx="1280160" cy="274320"/>
          </a:xfrm>
          <a:prstGeom prst="rect">
            <a:avLst/>
          </a:prstGeom>
          <a:noFill/>
          <a:ln/>
        </p:spPr>
        <p:txBody>
          <a:bodyPr wrap="square" rtlCol="0" anchor="ctr"/>
          <a:lstStyle/>
          <a:p>
            <a:pPr marL="0" indent="0" algn="r">
              <a:buNone/>
            </a:pPr>
            <a:r>
              <a:rPr lang="en-US" sz="1100" dirty="0">
                <a:solidFill>
                  <a:srgbClr val="90A4AE"/>
                </a:solidFill>
                <a:latin typeface="Calibri" pitchFamily="34" charset="0"/>
                <a:ea typeface="Calibri" pitchFamily="34" charset="-122"/>
                <a:cs typeface="Calibri" pitchFamily="34" charset="-120"/>
              </a:rPr>
              <a:t>cendai.cz</a:t>
            </a:r>
            <a:endParaRPr lang="en-US" sz="11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 11">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A1520"/>
          </a:solidFill>
          <a:ln w="12700">
            <a:solidFill>
              <a:srgbClr val="0A1520"/>
            </a:solidFill>
            <a:prstDash val="solid"/>
          </a:ln>
        </p:spPr>
        <p:txBody>
          <a:bodyPr/>
          <a:lstStyle/>
          <a:p>
            <a:endParaRPr lang="cs-CZ"/>
          </a:p>
        </p:txBody>
      </p:sp>
      <p:sp>
        <p:nvSpPr>
          <p:cNvPr id="3" name="Shape 1"/>
          <p:cNvSpPr/>
          <p:nvPr/>
        </p:nvSpPr>
        <p:spPr>
          <a:xfrm>
            <a:off x="0" y="0"/>
            <a:ext cx="9144000" cy="54864"/>
          </a:xfrm>
          <a:prstGeom prst="rect">
            <a:avLst/>
          </a:prstGeom>
          <a:solidFill>
            <a:srgbClr val="1E88E5"/>
          </a:solidFill>
          <a:ln w="12700">
            <a:solidFill>
              <a:srgbClr val="1E88E5"/>
            </a:solidFill>
            <a:prstDash val="solid"/>
          </a:ln>
        </p:spPr>
        <p:txBody>
          <a:bodyPr/>
          <a:lstStyle/>
          <a:p>
            <a:endParaRPr lang="cs-CZ"/>
          </a:p>
        </p:txBody>
      </p:sp>
      <p:sp>
        <p:nvSpPr>
          <p:cNvPr id="4" name="Shape 2"/>
          <p:cNvSpPr/>
          <p:nvPr/>
        </p:nvSpPr>
        <p:spPr>
          <a:xfrm>
            <a:off x="0" y="5088636"/>
            <a:ext cx="9144000" cy="54864"/>
          </a:xfrm>
          <a:prstGeom prst="rect">
            <a:avLst/>
          </a:prstGeom>
          <a:solidFill>
            <a:srgbClr val="E8B86D"/>
          </a:solidFill>
          <a:ln w="12700">
            <a:solidFill>
              <a:srgbClr val="E8B86D"/>
            </a:solidFill>
            <a:prstDash val="solid"/>
          </a:ln>
        </p:spPr>
        <p:txBody>
          <a:bodyPr/>
          <a:lstStyle/>
          <a:p>
            <a:endParaRPr lang="cs-CZ"/>
          </a:p>
        </p:txBody>
      </p:sp>
      <p:sp>
        <p:nvSpPr>
          <p:cNvPr id="5" name="Text 3"/>
          <p:cNvSpPr/>
          <p:nvPr/>
        </p:nvSpPr>
        <p:spPr>
          <a:xfrm>
            <a:off x="457200" y="274320"/>
            <a:ext cx="8229600" cy="548640"/>
          </a:xfrm>
          <a:prstGeom prst="rect">
            <a:avLst/>
          </a:prstGeom>
          <a:noFill/>
          <a:ln/>
        </p:spPr>
        <p:txBody>
          <a:bodyPr wrap="square" rtlCol="0" anchor="ctr"/>
          <a:lstStyle/>
          <a:p>
            <a:pPr marL="0" indent="0" algn="ctr">
              <a:buNone/>
            </a:pPr>
            <a:r>
              <a:rPr lang="en-US" sz="1400" b="1" kern="0" spc="400" dirty="0">
                <a:solidFill>
                  <a:srgbClr val="90A4AE"/>
                </a:solidFill>
                <a:latin typeface="Calibri" pitchFamily="34" charset="0"/>
                <a:ea typeface="Calibri" pitchFamily="34" charset="-122"/>
                <a:cs typeface="Calibri" pitchFamily="34" charset="-120"/>
              </a:rPr>
              <a:t>Závěr</a:t>
            </a:r>
            <a:endParaRPr lang="en-US" sz="1400" dirty="0"/>
          </a:p>
        </p:txBody>
      </p:sp>
      <p:sp>
        <p:nvSpPr>
          <p:cNvPr id="6" name="Text 4"/>
          <p:cNvSpPr/>
          <p:nvPr/>
        </p:nvSpPr>
        <p:spPr>
          <a:xfrm>
            <a:off x="457200" y="822960"/>
            <a:ext cx="8229600" cy="1188720"/>
          </a:xfrm>
          <a:prstGeom prst="rect">
            <a:avLst/>
          </a:prstGeom>
          <a:noFill/>
          <a:ln/>
        </p:spPr>
        <p:txBody>
          <a:bodyPr wrap="square" rtlCol="0" anchor="ctr"/>
          <a:lstStyle/>
          <a:p>
            <a:pPr marL="0" indent="0" algn="ctr">
              <a:lnSpc>
                <a:spcPct val="130000"/>
              </a:lnSpc>
              <a:buNone/>
            </a:pPr>
            <a:r>
              <a:rPr lang="en-US" sz="3200" b="1" dirty="0">
                <a:solidFill>
                  <a:srgbClr val="FFFFFF"/>
                </a:solidFill>
                <a:latin typeface="Calibri" pitchFamily="34" charset="0"/>
                <a:ea typeface="Calibri" pitchFamily="34" charset="-122"/>
                <a:cs typeface="Calibri" pitchFamily="34" charset="-120"/>
              </a:rPr>
              <a:t>AI a autorské právo:</a:t>
            </a:r>
            <a:endParaRPr lang="en-US" sz="3200" dirty="0"/>
          </a:p>
          <a:p>
            <a:pPr marL="0" indent="0" algn="ctr">
              <a:lnSpc>
                <a:spcPct val="130000"/>
              </a:lnSpc>
              <a:buNone/>
            </a:pPr>
            <a:r>
              <a:rPr lang="en-US" sz="3200" b="1" dirty="0">
                <a:solidFill>
                  <a:srgbClr val="FFFFFF"/>
                </a:solidFill>
                <a:latin typeface="Calibri" pitchFamily="34" charset="0"/>
                <a:ea typeface="Calibri" pitchFamily="34" charset="-122"/>
                <a:cs typeface="Calibri" pitchFamily="34" charset="-120"/>
              </a:rPr>
              <a:t>propojené výzvy jedné éry</a:t>
            </a:r>
            <a:endParaRPr lang="en-US" sz="3200" dirty="0"/>
          </a:p>
        </p:txBody>
      </p:sp>
      <p:sp>
        <p:nvSpPr>
          <p:cNvPr id="7" name="Shape 5"/>
          <p:cNvSpPr/>
          <p:nvPr/>
        </p:nvSpPr>
        <p:spPr>
          <a:xfrm>
            <a:off x="822960" y="2194560"/>
            <a:ext cx="54864" cy="658368"/>
          </a:xfrm>
          <a:prstGeom prst="rect">
            <a:avLst/>
          </a:prstGeom>
          <a:solidFill>
            <a:srgbClr val="1E88E5"/>
          </a:solidFill>
          <a:ln w="12700">
            <a:solidFill>
              <a:srgbClr val="1E88E5"/>
            </a:solidFill>
            <a:prstDash val="solid"/>
          </a:ln>
        </p:spPr>
        <p:txBody>
          <a:bodyPr/>
          <a:lstStyle/>
          <a:p>
            <a:endParaRPr lang="cs-CZ"/>
          </a:p>
        </p:txBody>
      </p:sp>
      <p:sp>
        <p:nvSpPr>
          <p:cNvPr id="8" name="Text 6"/>
          <p:cNvSpPr/>
          <p:nvPr/>
        </p:nvSpPr>
        <p:spPr>
          <a:xfrm>
            <a:off x="1051560" y="2194560"/>
            <a:ext cx="7040880" cy="658368"/>
          </a:xfrm>
          <a:prstGeom prst="rect">
            <a:avLst/>
          </a:prstGeom>
          <a:noFill/>
          <a:ln/>
        </p:spPr>
        <p:txBody>
          <a:bodyPr wrap="square" rtlCol="0" anchor="ctr"/>
          <a:lstStyle/>
          <a:p>
            <a:pPr marL="0" indent="0">
              <a:lnSpc>
                <a:spcPct val="130000"/>
              </a:lnSpc>
              <a:buNone/>
            </a:pPr>
            <a:r>
              <a:rPr lang="en-US" sz="1350" dirty="0">
                <a:solidFill>
                  <a:srgbClr val="EDF2F7"/>
                </a:solidFill>
                <a:latin typeface="Calibri" pitchFamily="34" charset="0"/>
                <a:ea typeface="Calibri" pitchFamily="34" charset="-122"/>
                <a:cs typeface="Calibri" pitchFamily="34" charset="-120"/>
              </a:rPr>
              <a:t>Právo autorské je pod tlakem — otázky autorství, trénování a odpovědnosti čekají na legislativní i judikatorní odpovědi.</a:t>
            </a:r>
            <a:endParaRPr lang="en-US" sz="1350" dirty="0"/>
          </a:p>
        </p:txBody>
      </p:sp>
      <p:sp>
        <p:nvSpPr>
          <p:cNvPr id="9" name="Shape 7"/>
          <p:cNvSpPr/>
          <p:nvPr/>
        </p:nvSpPr>
        <p:spPr>
          <a:xfrm>
            <a:off x="822960" y="3017520"/>
            <a:ext cx="54864" cy="658368"/>
          </a:xfrm>
          <a:prstGeom prst="rect">
            <a:avLst/>
          </a:prstGeom>
          <a:solidFill>
            <a:srgbClr val="26C6DA"/>
          </a:solidFill>
          <a:ln w="12700">
            <a:solidFill>
              <a:srgbClr val="26C6DA"/>
            </a:solidFill>
            <a:prstDash val="solid"/>
          </a:ln>
        </p:spPr>
        <p:txBody>
          <a:bodyPr/>
          <a:lstStyle/>
          <a:p>
            <a:endParaRPr lang="cs-CZ"/>
          </a:p>
        </p:txBody>
      </p:sp>
      <p:sp>
        <p:nvSpPr>
          <p:cNvPr id="10" name="Text 8"/>
          <p:cNvSpPr/>
          <p:nvPr/>
        </p:nvSpPr>
        <p:spPr>
          <a:xfrm>
            <a:off x="1051560" y="3017520"/>
            <a:ext cx="7040880" cy="658368"/>
          </a:xfrm>
          <a:prstGeom prst="rect">
            <a:avLst/>
          </a:prstGeom>
          <a:noFill/>
          <a:ln/>
        </p:spPr>
        <p:txBody>
          <a:bodyPr wrap="square" rtlCol="0" anchor="ctr"/>
          <a:lstStyle/>
          <a:p>
            <a:pPr marL="0" indent="0">
              <a:lnSpc>
                <a:spcPct val="130000"/>
              </a:lnSpc>
              <a:buNone/>
            </a:pPr>
            <a:r>
              <a:rPr lang="en-US" sz="1350" dirty="0">
                <a:solidFill>
                  <a:srgbClr val="EDF2F7"/>
                </a:solidFill>
                <a:latin typeface="Calibri" pitchFamily="34" charset="0"/>
                <a:ea typeface="Calibri" pitchFamily="34" charset="-122"/>
                <a:cs typeface="Calibri" pitchFamily="34" charset="-120"/>
              </a:rPr>
              <a:t>AI vstupuje i do justice samotné — a její využití zde musí být transparentní, kontrolovatelné a podřízené lidské odpovědnosti.</a:t>
            </a:r>
            <a:endParaRPr lang="en-US" sz="1350" dirty="0"/>
          </a:p>
        </p:txBody>
      </p:sp>
      <p:sp>
        <p:nvSpPr>
          <p:cNvPr id="11" name="Shape 9"/>
          <p:cNvSpPr/>
          <p:nvPr/>
        </p:nvSpPr>
        <p:spPr>
          <a:xfrm>
            <a:off x="822960" y="3840480"/>
            <a:ext cx="54864" cy="658368"/>
          </a:xfrm>
          <a:prstGeom prst="rect">
            <a:avLst/>
          </a:prstGeom>
          <a:solidFill>
            <a:srgbClr val="E8B86D"/>
          </a:solidFill>
          <a:ln w="12700">
            <a:solidFill>
              <a:srgbClr val="E8B86D"/>
            </a:solidFill>
            <a:prstDash val="solid"/>
          </a:ln>
        </p:spPr>
        <p:txBody>
          <a:bodyPr/>
          <a:lstStyle/>
          <a:p>
            <a:endParaRPr lang="cs-CZ"/>
          </a:p>
        </p:txBody>
      </p:sp>
      <p:sp>
        <p:nvSpPr>
          <p:cNvPr id="12" name="Text 10"/>
          <p:cNvSpPr/>
          <p:nvPr/>
        </p:nvSpPr>
        <p:spPr>
          <a:xfrm>
            <a:off x="1051560" y="3840480"/>
            <a:ext cx="7040880" cy="658368"/>
          </a:xfrm>
          <a:prstGeom prst="rect">
            <a:avLst/>
          </a:prstGeom>
          <a:noFill/>
          <a:ln/>
        </p:spPr>
        <p:txBody>
          <a:bodyPr wrap="square" rtlCol="0" anchor="ctr"/>
          <a:lstStyle/>
          <a:p>
            <a:pPr marL="0" indent="0">
              <a:lnSpc>
                <a:spcPct val="130000"/>
              </a:lnSpc>
              <a:buNone/>
            </a:pPr>
            <a:r>
              <a:rPr lang="en-US" sz="1350" dirty="0">
                <a:solidFill>
                  <a:srgbClr val="EDF2F7"/>
                </a:solidFill>
                <a:latin typeface="Calibri" pitchFamily="34" charset="0"/>
                <a:ea typeface="Calibri" pitchFamily="34" charset="-122"/>
                <a:cs typeface="Calibri" pitchFamily="34" charset="-120"/>
              </a:rPr>
              <a:t>iSoudce (cendai.cz) ukazuje, že AI může být přínosem pro justici — pokud zůstane nástrojem, nikoli náhradou soudce.</a:t>
            </a:r>
            <a:endParaRPr lang="en-US" sz="1350" dirty="0"/>
          </a:p>
        </p:txBody>
      </p:sp>
      <p:sp>
        <p:nvSpPr>
          <p:cNvPr id="13" name="Text 11"/>
          <p:cNvSpPr/>
          <p:nvPr/>
        </p:nvSpPr>
        <p:spPr>
          <a:xfrm>
            <a:off x="457200" y="4754880"/>
            <a:ext cx="8229600" cy="320040"/>
          </a:xfrm>
          <a:prstGeom prst="rect">
            <a:avLst/>
          </a:prstGeom>
          <a:noFill/>
          <a:ln/>
        </p:spPr>
        <p:txBody>
          <a:bodyPr wrap="square" rtlCol="0" anchor="ctr"/>
          <a:lstStyle/>
          <a:p>
            <a:pPr marL="0" indent="0" algn="ctr">
              <a:buNone/>
            </a:pPr>
            <a:r>
              <a:rPr lang="en-US" sz="1200" dirty="0">
                <a:solidFill>
                  <a:srgbClr val="90A4AE"/>
                </a:solidFill>
                <a:latin typeface="Calibri" pitchFamily="34" charset="0"/>
                <a:ea typeface="Calibri" pitchFamily="34" charset="-122"/>
                <a:cs typeface="Calibri" pitchFamily="34" charset="-120"/>
              </a:rPr>
              <a:t>rozhodnuti.cendai.cz   |   Kongres Právní prostor, Seč, 28.–29. 4. 2026</a:t>
            </a:r>
            <a:endParaRPr lang="en-US" sz="12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12">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1365702" y="-23450"/>
            <a:ext cx="9144000" cy="5143500"/>
          </a:xfrm>
          <a:prstGeom prst="rect">
            <a:avLst/>
          </a:prstGeom>
          <a:solidFill>
            <a:srgbClr val="080F18"/>
          </a:solidFill>
          <a:ln w="12700">
            <a:solidFill>
              <a:srgbClr val="080F18"/>
            </a:solidFill>
            <a:prstDash val="solid"/>
          </a:ln>
        </p:spPr>
        <p:txBody>
          <a:bodyPr/>
          <a:lstStyle/>
          <a:p>
            <a:endParaRPr lang="cs-CZ"/>
          </a:p>
        </p:txBody>
      </p:sp>
      <p:sp>
        <p:nvSpPr>
          <p:cNvPr id="3" name="Shape 1"/>
          <p:cNvSpPr/>
          <p:nvPr/>
        </p:nvSpPr>
        <p:spPr>
          <a:xfrm>
            <a:off x="5029200" y="2286000"/>
            <a:ext cx="6400800" cy="6400800"/>
          </a:xfrm>
          <a:prstGeom prst="ellipse">
            <a:avLst/>
          </a:prstGeom>
          <a:solidFill>
            <a:srgbClr val="1E88E5">
              <a:alpha val="6000"/>
            </a:srgbClr>
          </a:solidFill>
          <a:ln w="12700">
            <a:solidFill>
              <a:srgbClr val="1E88E5">
                <a:alpha val="15000"/>
              </a:srgbClr>
            </a:solidFill>
            <a:prstDash val="solid"/>
          </a:ln>
        </p:spPr>
        <p:txBody>
          <a:bodyPr/>
          <a:lstStyle/>
          <a:p>
            <a:endParaRPr lang="cs-CZ"/>
          </a:p>
        </p:txBody>
      </p:sp>
      <p:sp>
        <p:nvSpPr>
          <p:cNvPr id="4" name="Shape 2"/>
          <p:cNvSpPr/>
          <p:nvPr/>
        </p:nvSpPr>
        <p:spPr>
          <a:xfrm>
            <a:off x="5943600" y="2743200"/>
            <a:ext cx="4572000" cy="4572000"/>
          </a:xfrm>
          <a:prstGeom prst="ellipse">
            <a:avLst/>
          </a:prstGeom>
          <a:solidFill>
            <a:srgbClr val="26C6DA">
              <a:alpha val="4000"/>
            </a:srgbClr>
          </a:solidFill>
          <a:ln w="12700">
            <a:solidFill>
              <a:srgbClr val="26C6DA">
                <a:alpha val="12000"/>
              </a:srgbClr>
            </a:solidFill>
            <a:prstDash val="solid"/>
          </a:ln>
        </p:spPr>
        <p:txBody>
          <a:bodyPr/>
          <a:lstStyle/>
          <a:p>
            <a:endParaRPr lang="cs-CZ"/>
          </a:p>
        </p:txBody>
      </p:sp>
      <p:sp>
        <p:nvSpPr>
          <p:cNvPr id="5" name="Shape 3"/>
          <p:cNvSpPr/>
          <p:nvPr/>
        </p:nvSpPr>
        <p:spPr>
          <a:xfrm>
            <a:off x="0" y="0"/>
            <a:ext cx="9144000" cy="45720"/>
          </a:xfrm>
          <a:prstGeom prst="rect">
            <a:avLst/>
          </a:prstGeom>
          <a:solidFill>
            <a:srgbClr val="E8B86D"/>
          </a:solidFill>
          <a:ln w="12700">
            <a:solidFill>
              <a:srgbClr val="E8B86D"/>
            </a:solidFill>
            <a:prstDash val="solid"/>
          </a:ln>
        </p:spPr>
        <p:txBody>
          <a:bodyPr/>
          <a:lstStyle/>
          <a:p>
            <a:endParaRPr lang="cs-CZ"/>
          </a:p>
        </p:txBody>
      </p:sp>
      <p:sp>
        <p:nvSpPr>
          <p:cNvPr id="6" name="Shape 4"/>
          <p:cNvSpPr/>
          <p:nvPr/>
        </p:nvSpPr>
        <p:spPr>
          <a:xfrm>
            <a:off x="0" y="0"/>
            <a:ext cx="73152" cy="5143500"/>
          </a:xfrm>
          <a:prstGeom prst="rect">
            <a:avLst/>
          </a:prstGeom>
          <a:solidFill>
            <a:srgbClr val="1E88E5"/>
          </a:solidFill>
          <a:ln w="12700">
            <a:solidFill>
              <a:srgbClr val="1E88E5"/>
            </a:solidFill>
            <a:prstDash val="solid"/>
          </a:ln>
        </p:spPr>
        <p:txBody>
          <a:bodyPr/>
          <a:lstStyle/>
          <a:p>
            <a:endParaRPr lang="cs-CZ"/>
          </a:p>
        </p:txBody>
      </p:sp>
      <p:sp>
        <p:nvSpPr>
          <p:cNvPr id="7" name="Text 5"/>
          <p:cNvSpPr/>
          <p:nvPr/>
        </p:nvSpPr>
        <p:spPr>
          <a:xfrm>
            <a:off x="365760" y="274320"/>
            <a:ext cx="8412480" cy="1005840"/>
          </a:xfrm>
          <a:prstGeom prst="rect">
            <a:avLst/>
          </a:prstGeom>
          <a:noFill/>
          <a:ln/>
        </p:spPr>
        <p:txBody>
          <a:bodyPr wrap="square" rtlCol="0" anchor="ctr"/>
          <a:lstStyle/>
          <a:p>
            <a:pPr marL="0" indent="0" algn="ctr">
              <a:buNone/>
            </a:pPr>
            <a:r>
              <a:rPr lang="en-US" sz="4200" b="1" dirty="0">
                <a:solidFill>
                  <a:srgbClr val="FFFFFF"/>
                </a:solidFill>
                <a:latin typeface="Calibri" pitchFamily="34" charset="0"/>
                <a:ea typeface="Calibri" pitchFamily="34" charset="-122"/>
                <a:cs typeface="Calibri" pitchFamily="34" charset="-120"/>
              </a:rPr>
              <a:t>Děkuji za pozornost</a:t>
            </a:r>
            <a:endParaRPr lang="en-US" sz="4200" dirty="0"/>
          </a:p>
        </p:txBody>
      </p:sp>
      <p:sp>
        <p:nvSpPr>
          <p:cNvPr id="8" name="Shape 6"/>
          <p:cNvSpPr/>
          <p:nvPr/>
        </p:nvSpPr>
        <p:spPr>
          <a:xfrm>
            <a:off x="365760" y="1325880"/>
            <a:ext cx="109728" cy="109728"/>
          </a:xfrm>
          <a:prstGeom prst="ellipse">
            <a:avLst/>
          </a:prstGeom>
          <a:solidFill>
            <a:srgbClr val="E8B86D"/>
          </a:solidFill>
          <a:ln w="12700">
            <a:solidFill>
              <a:srgbClr val="E8B86D"/>
            </a:solidFill>
            <a:prstDash val="solid"/>
          </a:ln>
        </p:spPr>
        <p:txBody>
          <a:bodyPr/>
          <a:lstStyle/>
          <a:p>
            <a:endParaRPr lang="cs-CZ"/>
          </a:p>
        </p:txBody>
      </p:sp>
      <p:sp>
        <p:nvSpPr>
          <p:cNvPr id="9" name="Text 7"/>
          <p:cNvSpPr/>
          <p:nvPr/>
        </p:nvSpPr>
        <p:spPr>
          <a:xfrm>
            <a:off x="594360" y="1261872"/>
            <a:ext cx="3657600" cy="292608"/>
          </a:xfrm>
          <a:prstGeom prst="rect">
            <a:avLst/>
          </a:prstGeom>
          <a:noFill/>
          <a:ln/>
        </p:spPr>
        <p:txBody>
          <a:bodyPr wrap="square" rtlCol="0" anchor="ctr"/>
          <a:lstStyle/>
          <a:p>
            <a:pPr marL="0" indent="0">
              <a:buNone/>
            </a:pPr>
            <a:r>
              <a:rPr lang="en-US" sz="1300" b="1" kern="0" spc="200" dirty="0">
                <a:solidFill>
                  <a:srgbClr val="E8B86D"/>
                </a:solidFill>
                <a:latin typeface="Calibri" pitchFamily="34" charset="0"/>
                <a:ea typeface="Calibri" pitchFamily="34" charset="-122"/>
                <a:cs typeface="Calibri" pitchFamily="34" charset="-120"/>
              </a:rPr>
              <a:t>Klíčová zjištění</a:t>
            </a:r>
            <a:endParaRPr lang="en-US" sz="1300" dirty="0"/>
          </a:p>
        </p:txBody>
      </p:sp>
      <p:sp>
        <p:nvSpPr>
          <p:cNvPr id="10" name="Shape 8"/>
          <p:cNvSpPr/>
          <p:nvPr/>
        </p:nvSpPr>
        <p:spPr>
          <a:xfrm>
            <a:off x="365760" y="1719072"/>
            <a:ext cx="402336" cy="402336"/>
          </a:xfrm>
          <a:prstGeom prst="ellipse">
            <a:avLst/>
          </a:prstGeom>
          <a:solidFill>
            <a:srgbClr val="1E88E5">
              <a:alpha val="80000"/>
            </a:srgbClr>
          </a:solidFill>
          <a:ln w="12700">
            <a:solidFill>
              <a:srgbClr val="1E88E5"/>
            </a:solidFill>
            <a:prstDash val="solid"/>
          </a:ln>
        </p:spPr>
        <p:txBody>
          <a:bodyPr/>
          <a:lstStyle/>
          <a:p>
            <a:endParaRPr lang="cs-CZ"/>
          </a:p>
        </p:txBody>
      </p:sp>
      <p:sp>
        <p:nvSpPr>
          <p:cNvPr id="11" name="Text 9"/>
          <p:cNvSpPr/>
          <p:nvPr/>
        </p:nvSpPr>
        <p:spPr>
          <a:xfrm>
            <a:off x="365760" y="1719072"/>
            <a:ext cx="402336" cy="402336"/>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2" name="Text 10"/>
          <p:cNvSpPr/>
          <p:nvPr/>
        </p:nvSpPr>
        <p:spPr>
          <a:xfrm>
            <a:off x="914400" y="1664208"/>
            <a:ext cx="7863840" cy="530352"/>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Dílo vytvořené AI zpravidla nepoužívá autorskoprávní ochrany — chybí tvůrčí vklad fyzické osoby.</a:t>
            </a:r>
            <a:endParaRPr lang="en-US" sz="1300" dirty="0"/>
          </a:p>
        </p:txBody>
      </p:sp>
      <p:sp>
        <p:nvSpPr>
          <p:cNvPr id="13" name="Shape 11"/>
          <p:cNvSpPr/>
          <p:nvPr/>
        </p:nvSpPr>
        <p:spPr>
          <a:xfrm>
            <a:off x="365760" y="2350008"/>
            <a:ext cx="402336" cy="402336"/>
          </a:xfrm>
          <a:prstGeom prst="ellipse">
            <a:avLst/>
          </a:prstGeom>
          <a:solidFill>
            <a:srgbClr val="26C6DA">
              <a:alpha val="80000"/>
            </a:srgbClr>
          </a:solidFill>
          <a:ln w="12700">
            <a:solidFill>
              <a:srgbClr val="26C6DA"/>
            </a:solidFill>
            <a:prstDash val="solid"/>
          </a:ln>
        </p:spPr>
        <p:txBody>
          <a:bodyPr/>
          <a:lstStyle/>
          <a:p>
            <a:endParaRPr lang="cs-CZ"/>
          </a:p>
        </p:txBody>
      </p:sp>
      <p:sp>
        <p:nvSpPr>
          <p:cNvPr id="14" name="Text 12"/>
          <p:cNvSpPr/>
          <p:nvPr/>
        </p:nvSpPr>
        <p:spPr>
          <a:xfrm>
            <a:off x="365760" y="2350008"/>
            <a:ext cx="402336" cy="402336"/>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5" name="Text 13"/>
          <p:cNvSpPr/>
          <p:nvPr/>
        </p:nvSpPr>
        <p:spPr>
          <a:xfrm>
            <a:off x="914400" y="2295144"/>
            <a:ext cx="7863840" cy="530352"/>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Trénování modelů na chráněných dílech je právně sporné; probíhá desítky žalob v USA i v EU.</a:t>
            </a:r>
            <a:endParaRPr lang="en-US" sz="1300" dirty="0"/>
          </a:p>
        </p:txBody>
      </p:sp>
      <p:sp>
        <p:nvSpPr>
          <p:cNvPr id="16" name="Shape 14"/>
          <p:cNvSpPr/>
          <p:nvPr/>
        </p:nvSpPr>
        <p:spPr>
          <a:xfrm>
            <a:off x="365760" y="2980944"/>
            <a:ext cx="402336" cy="402336"/>
          </a:xfrm>
          <a:prstGeom prst="ellipse">
            <a:avLst/>
          </a:prstGeom>
          <a:solidFill>
            <a:srgbClr val="1E88E5">
              <a:alpha val="80000"/>
            </a:srgbClr>
          </a:solidFill>
          <a:ln w="12700">
            <a:solidFill>
              <a:srgbClr val="1E88E5"/>
            </a:solidFill>
            <a:prstDash val="solid"/>
          </a:ln>
        </p:spPr>
        <p:txBody>
          <a:bodyPr/>
          <a:lstStyle/>
          <a:p>
            <a:endParaRPr lang="cs-CZ"/>
          </a:p>
        </p:txBody>
      </p:sp>
      <p:sp>
        <p:nvSpPr>
          <p:cNvPr id="17" name="Text 15"/>
          <p:cNvSpPr/>
          <p:nvPr/>
        </p:nvSpPr>
        <p:spPr>
          <a:xfrm>
            <a:off x="365760" y="2980944"/>
            <a:ext cx="402336" cy="402336"/>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8" name="Text 16"/>
          <p:cNvSpPr/>
          <p:nvPr/>
        </p:nvSpPr>
        <p:spPr>
          <a:xfrm>
            <a:off x="914400" y="2926080"/>
            <a:ext cx="7863840" cy="530352"/>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Odpovědnost za škodlivé AI výstupy dopadá na provozovatele platformy — soudy to potvrzují.</a:t>
            </a:r>
            <a:endParaRPr lang="en-US" sz="1300" dirty="0"/>
          </a:p>
        </p:txBody>
      </p:sp>
      <p:sp>
        <p:nvSpPr>
          <p:cNvPr id="19" name="Shape 17"/>
          <p:cNvSpPr/>
          <p:nvPr/>
        </p:nvSpPr>
        <p:spPr>
          <a:xfrm>
            <a:off x="365760" y="3611880"/>
            <a:ext cx="402336" cy="402336"/>
          </a:xfrm>
          <a:prstGeom prst="ellipse">
            <a:avLst/>
          </a:prstGeom>
          <a:solidFill>
            <a:srgbClr val="26C6DA">
              <a:alpha val="80000"/>
            </a:srgbClr>
          </a:solidFill>
          <a:ln w="12700">
            <a:solidFill>
              <a:srgbClr val="26C6DA"/>
            </a:solidFill>
            <a:prstDash val="solid"/>
          </a:ln>
        </p:spPr>
        <p:txBody>
          <a:bodyPr/>
          <a:lstStyle/>
          <a:p>
            <a:endParaRPr lang="cs-CZ"/>
          </a:p>
        </p:txBody>
      </p:sp>
      <p:sp>
        <p:nvSpPr>
          <p:cNvPr id="20" name="Text 18"/>
          <p:cNvSpPr/>
          <p:nvPr/>
        </p:nvSpPr>
        <p:spPr>
          <a:xfrm>
            <a:off x="365760" y="3611880"/>
            <a:ext cx="402336" cy="402336"/>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1" name="Text 19"/>
          <p:cNvSpPr/>
          <p:nvPr/>
        </p:nvSpPr>
        <p:spPr>
          <a:xfrm>
            <a:off x="914400" y="3557016"/>
            <a:ext cx="7863840" cy="530352"/>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EU AI Act klasifikuje soudní AI jako high-risk — vyžaduje transparentnost a lidský dohled.</a:t>
            </a:r>
            <a:endParaRPr lang="en-US" sz="1300" dirty="0"/>
          </a:p>
        </p:txBody>
      </p:sp>
      <p:sp>
        <p:nvSpPr>
          <p:cNvPr id="22" name="Shape 20"/>
          <p:cNvSpPr/>
          <p:nvPr/>
        </p:nvSpPr>
        <p:spPr>
          <a:xfrm>
            <a:off x="365760" y="4242816"/>
            <a:ext cx="402336" cy="402336"/>
          </a:xfrm>
          <a:prstGeom prst="ellipse">
            <a:avLst/>
          </a:prstGeom>
          <a:solidFill>
            <a:srgbClr val="E8B86D">
              <a:alpha val="80000"/>
            </a:srgbClr>
          </a:solidFill>
          <a:ln w="12700">
            <a:solidFill>
              <a:srgbClr val="E8B86D"/>
            </a:solidFill>
            <a:prstDash val="solid"/>
          </a:ln>
        </p:spPr>
        <p:txBody>
          <a:bodyPr/>
          <a:lstStyle/>
          <a:p>
            <a:endParaRPr lang="cs-CZ"/>
          </a:p>
        </p:txBody>
      </p:sp>
      <p:sp>
        <p:nvSpPr>
          <p:cNvPr id="23" name="Text 21"/>
          <p:cNvSpPr/>
          <p:nvPr/>
        </p:nvSpPr>
        <p:spPr>
          <a:xfrm>
            <a:off x="365760" y="4242816"/>
            <a:ext cx="402336" cy="402336"/>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4" name="Text 22"/>
          <p:cNvSpPr/>
          <p:nvPr/>
        </p:nvSpPr>
        <p:spPr>
          <a:xfrm>
            <a:off x="914400" y="4187952"/>
            <a:ext cx="7863840" cy="530352"/>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AI může justici pomáhat (iSoudce / cendai.cz), nesmí však nahradit nezávislého soudce.</a:t>
            </a:r>
            <a:endParaRPr lang="en-US" sz="1300" dirty="0"/>
          </a:p>
        </p:txBody>
      </p:sp>
      <p:sp>
        <p:nvSpPr>
          <p:cNvPr id="25" name="Shape 23"/>
          <p:cNvSpPr/>
          <p:nvPr/>
        </p:nvSpPr>
        <p:spPr>
          <a:xfrm>
            <a:off x="0" y="4828032"/>
            <a:ext cx="9144000" cy="315468"/>
          </a:xfrm>
          <a:prstGeom prst="rect">
            <a:avLst/>
          </a:prstGeom>
          <a:solidFill>
            <a:srgbClr val="1B2A3A"/>
          </a:solidFill>
          <a:ln w="12700">
            <a:solidFill>
              <a:srgbClr val="1B2A3A"/>
            </a:solidFill>
            <a:prstDash val="solid"/>
          </a:ln>
        </p:spPr>
        <p:txBody>
          <a:bodyPr/>
          <a:lstStyle/>
          <a:p>
            <a:endParaRPr lang="cs-CZ"/>
          </a:p>
        </p:txBody>
      </p:sp>
      <p:sp>
        <p:nvSpPr>
          <p:cNvPr id="26" name="Text 24"/>
          <p:cNvSpPr/>
          <p:nvPr/>
        </p:nvSpPr>
        <p:spPr>
          <a:xfrm>
            <a:off x="365760" y="4837176"/>
            <a:ext cx="8595360" cy="292608"/>
          </a:xfrm>
          <a:prstGeom prst="rect">
            <a:avLst/>
          </a:prstGeom>
          <a:noFill/>
          <a:ln/>
        </p:spPr>
        <p:txBody>
          <a:bodyPr wrap="square"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Roman Horáček</a:t>
            </a:r>
            <a:r>
              <a:rPr lang="en-US" sz="1150" dirty="0">
                <a:solidFill>
                  <a:srgbClr val="90A4AE"/>
                </a:solidFill>
                <a:latin typeface="Calibri" pitchFamily="34" charset="0"/>
                <a:ea typeface="Calibri" pitchFamily="34" charset="-122"/>
                <a:cs typeface="Calibri" pitchFamily="34" charset="-120"/>
              </a:rPr>
              <a:t>   |   Vrchní soud v Praze   |   romanhoracek.cz   |   rozhodnuti.cendai.cz</a:t>
            </a:r>
            <a:endParaRPr lang="en-US" sz="11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cs-CZ" sz="900"/>
          </a:p>
        </p:txBody>
      </p:sp>
      <p:sp>
        <p:nvSpPr>
          <p:cNvPr id="3" name="Freeform 3"/>
          <p:cNvSpPr/>
          <p:nvPr/>
        </p:nvSpPr>
        <p:spPr>
          <a:xfrm>
            <a:off x="7120450" y="3128416"/>
            <a:ext cx="1681229" cy="1616993"/>
          </a:xfrm>
          <a:custGeom>
            <a:avLst/>
            <a:gdLst/>
            <a:ahLst/>
            <a:cxnLst/>
            <a:rect l="l" t="t" r="r" b="b"/>
            <a:pathLst>
              <a:path w="3362458" h="3233985">
                <a:moveTo>
                  <a:pt x="0" y="0"/>
                </a:moveTo>
                <a:lnTo>
                  <a:pt x="3362459" y="0"/>
                </a:lnTo>
                <a:lnTo>
                  <a:pt x="3362459" y="3233984"/>
                </a:lnTo>
                <a:lnTo>
                  <a:pt x="0" y="3233984"/>
                </a:lnTo>
                <a:lnTo>
                  <a:pt x="0" y="0"/>
                </a:lnTo>
                <a:close/>
              </a:path>
            </a:pathLst>
          </a:custGeom>
          <a:blipFill>
            <a:blip r:embed="rId3"/>
            <a:stretch>
              <a:fillRect l="-29907" t="-46575" r="-19894" b="-9178"/>
            </a:stretch>
          </a:blipFill>
        </p:spPr>
        <p:txBody>
          <a:bodyPr/>
          <a:lstStyle/>
          <a:p>
            <a:endParaRPr lang="cs-CZ" sz="900"/>
          </a:p>
        </p:txBody>
      </p:sp>
      <p:grpSp>
        <p:nvGrpSpPr>
          <p:cNvPr id="4" name="Group 4"/>
          <p:cNvGrpSpPr/>
          <p:nvPr/>
        </p:nvGrpSpPr>
        <p:grpSpPr>
          <a:xfrm>
            <a:off x="1581149" y="1982819"/>
            <a:ext cx="4431969" cy="878801"/>
            <a:chOff x="0" y="0"/>
            <a:chExt cx="2735873" cy="542487"/>
          </a:xfrm>
        </p:grpSpPr>
        <p:sp>
          <p:nvSpPr>
            <p:cNvPr id="5" name="Freeform 5"/>
            <p:cNvSpPr/>
            <p:nvPr/>
          </p:nvSpPr>
          <p:spPr>
            <a:xfrm>
              <a:off x="0" y="0"/>
              <a:ext cx="2735873" cy="542487"/>
            </a:xfrm>
            <a:custGeom>
              <a:avLst/>
              <a:gdLst/>
              <a:ahLst/>
              <a:cxnLst/>
              <a:rect l="l" t="t" r="r" b="b"/>
              <a:pathLst>
                <a:path w="2735873" h="542487">
                  <a:moveTo>
                    <a:pt x="44544" y="0"/>
                  </a:moveTo>
                  <a:lnTo>
                    <a:pt x="2691329" y="0"/>
                  </a:lnTo>
                  <a:cubicBezTo>
                    <a:pt x="2715930" y="0"/>
                    <a:pt x="2735873" y="19943"/>
                    <a:pt x="2735873" y="44544"/>
                  </a:cubicBezTo>
                  <a:lnTo>
                    <a:pt x="2735873" y="497943"/>
                  </a:lnTo>
                  <a:cubicBezTo>
                    <a:pt x="2735873" y="509757"/>
                    <a:pt x="2731180" y="521087"/>
                    <a:pt x="2722826" y="529441"/>
                  </a:cubicBezTo>
                  <a:cubicBezTo>
                    <a:pt x="2714473" y="537794"/>
                    <a:pt x="2703143" y="542487"/>
                    <a:pt x="2691329" y="542487"/>
                  </a:cubicBezTo>
                  <a:lnTo>
                    <a:pt x="44544" y="542487"/>
                  </a:lnTo>
                  <a:cubicBezTo>
                    <a:pt x="32730" y="542487"/>
                    <a:pt x="21400" y="537794"/>
                    <a:pt x="13047" y="529441"/>
                  </a:cubicBezTo>
                  <a:cubicBezTo>
                    <a:pt x="4693" y="521087"/>
                    <a:pt x="0" y="509757"/>
                    <a:pt x="0" y="497943"/>
                  </a:cubicBezTo>
                  <a:lnTo>
                    <a:pt x="0" y="44544"/>
                  </a:lnTo>
                  <a:cubicBezTo>
                    <a:pt x="0" y="32730"/>
                    <a:pt x="4693" y="21400"/>
                    <a:pt x="13047" y="13047"/>
                  </a:cubicBezTo>
                  <a:cubicBezTo>
                    <a:pt x="21400" y="4693"/>
                    <a:pt x="32730" y="0"/>
                    <a:pt x="44544" y="0"/>
                  </a:cubicBezTo>
                  <a:close/>
                </a:path>
              </a:pathLst>
            </a:custGeom>
            <a:solidFill>
              <a:srgbClr val="D6EFFF">
                <a:alpha val="76863"/>
              </a:srgbClr>
            </a:solidFill>
          </p:spPr>
          <p:txBody>
            <a:bodyPr/>
            <a:lstStyle/>
            <a:p>
              <a:endParaRPr lang="cs-CZ" sz="900"/>
            </a:p>
          </p:txBody>
        </p:sp>
        <p:sp>
          <p:nvSpPr>
            <p:cNvPr id="6" name="TextBox 6"/>
            <p:cNvSpPr txBox="1"/>
            <p:nvPr/>
          </p:nvSpPr>
          <p:spPr>
            <a:xfrm>
              <a:off x="0" y="-76200"/>
              <a:ext cx="2735873" cy="618687"/>
            </a:xfrm>
            <a:prstGeom prst="rect">
              <a:avLst/>
            </a:prstGeom>
          </p:spPr>
          <p:txBody>
            <a:bodyPr lIns="25400" tIns="25400" rIns="25400" bIns="25400" rtlCol="0" anchor="ctr"/>
            <a:lstStyle/>
            <a:p>
              <a:pPr algn="ctr">
                <a:lnSpc>
                  <a:spcPts val="3150"/>
                </a:lnSpc>
              </a:pPr>
              <a:r>
                <a:rPr lang="en-US" sz="2250">
                  <a:solidFill>
                    <a:srgbClr val="000000">
                      <a:alpha val="76863"/>
                    </a:srgbClr>
                  </a:solidFill>
                  <a:latin typeface="Gustan Bold"/>
                  <a:ea typeface="Gustan Bold"/>
                  <a:cs typeface="Gustan Bold"/>
                  <a:sym typeface="Gustan Bold"/>
                </a:rPr>
                <a:t>DĚKUJEME</a:t>
              </a:r>
            </a:p>
          </p:txBody>
        </p:sp>
      </p:grpSp>
      <p:grpSp>
        <p:nvGrpSpPr>
          <p:cNvPr id="7" name="Group 7"/>
          <p:cNvGrpSpPr/>
          <p:nvPr/>
        </p:nvGrpSpPr>
        <p:grpSpPr>
          <a:xfrm>
            <a:off x="2356016" y="4058888"/>
            <a:ext cx="4431969" cy="462328"/>
            <a:chOff x="0" y="0"/>
            <a:chExt cx="2735873" cy="285397"/>
          </a:xfrm>
        </p:grpSpPr>
        <p:sp>
          <p:nvSpPr>
            <p:cNvPr id="8" name="Freeform 8"/>
            <p:cNvSpPr/>
            <p:nvPr/>
          </p:nvSpPr>
          <p:spPr>
            <a:xfrm>
              <a:off x="0" y="0"/>
              <a:ext cx="2735873" cy="285397"/>
            </a:xfrm>
            <a:custGeom>
              <a:avLst/>
              <a:gdLst/>
              <a:ahLst/>
              <a:cxnLst/>
              <a:rect l="l" t="t" r="r" b="b"/>
              <a:pathLst>
                <a:path w="2735873" h="285397">
                  <a:moveTo>
                    <a:pt x="44544" y="0"/>
                  </a:moveTo>
                  <a:lnTo>
                    <a:pt x="2691329" y="0"/>
                  </a:lnTo>
                  <a:cubicBezTo>
                    <a:pt x="2715930" y="0"/>
                    <a:pt x="2735873" y="19943"/>
                    <a:pt x="2735873" y="44544"/>
                  </a:cubicBezTo>
                  <a:lnTo>
                    <a:pt x="2735873" y="240853"/>
                  </a:lnTo>
                  <a:cubicBezTo>
                    <a:pt x="2735873" y="252666"/>
                    <a:pt x="2731180" y="263996"/>
                    <a:pt x="2722826" y="272350"/>
                  </a:cubicBezTo>
                  <a:cubicBezTo>
                    <a:pt x="2714473" y="280704"/>
                    <a:pt x="2703143" y="285397"/>
                    <a:pt x="2691329" y="285397"/>
                  </a:cubicBezTo>
                  <a:lnTo>
                    <a:pt x="44544" y="285397"/>
                  </a:lnTo>
                  <a:cubicBezTo>
                    <a:pt x="32730" y="285397"/>
                    <a:pt x="21400" y="280704"/>
                    <a:pt x="13047" y="272350"/>
                  </a:cubicBezTo>
                  <a:cubicBezTo>
                    <a:pt x="4693" y="263996"/>
                    <a:pt x="0" y="252666"/>
                    <a:pt x="0" y="240853"/>
                  </a:cubicBezTo>
                  <a:lnTo>
                    <a:pt x="0" y="44544"/>
                  </a:lnTo>
                  <a:cubicBezTo>
                    <a:pt x="0" y="32730"/>
                    <a:pt x="4693" y="21400"/>
                    <a:pt x="13047" y="13047"/>
                  </a:cubicBezTo>
                  <a:cubicBezTo>
                    <a:pt x="21400" y="4693"/>
                    <a:pt x="32730" y="0"/>
                    <a:pt x="44544" y="0"/>
                  </a:cubicBezTo>
                  <a:close/>
                </a:path>
              </a:pathLst>
            </a:custGeom>
            <a:solidFill>
              <a:srgbClr val="FFFFFF">
                <a:alpha val="76863"/>
              </a:srgbClr>
            </a:solidFill>
          </p:spPr>
          <p:txBody>
            <a:bodyPr/>
            <a:lstStyle/>
            <a:p>
              <a:endParaRPr lang="cs-CZ" sz="900"/>
            </a:p>
          </p:txBody>
        </p:sp>
        <p:sp>
          <p:nvSpPr>
            <p:cNvPr id="9" name="TextBox 9"/>
            <p:cNvSpPr txBox="1"/>
            <p:nvPr/>
          </p:nvSpPr>
          <p:spPr>
            <a:xfrm>
              <a:off x="0" y="-28575"/>
              <a:ext cx="2735873" cy="313972"/>
            </a:xfrm>
            <a:prstGeom prst="rect">
              <a:avLst/>
            </a:prstGeom>
          </p:spPr>
          <p:txBody>
            <a:bodyPr lIns="25400" tIns="25400" rIns="25400" bIns="25400" rtlCol="0" anchor="ctr"/>
            <a:lstStyle/>
            <a:p>
              <a:pPr algn="ctr">
                <a:lnSpc>
                  <a:spcPts val="1330"/>
                </a:lnSpc>
              </a:pPr>
              <a:r>
                <a:rPr lang="en-US" sz="949">
                  <a:solidFill>
                    <a:srgbClr val="000000">
                      <a:alpha val="76863"/>
                    </a:srgbClr>
                  </a:solidFill>
                  <a:latin typeface="Gustan Bold"/>
                  <a:ea typeface="Gustan Bold"/>
                  <a:cs typeface="Gustan Bold"/>
                  <a:sym typeface="Gustan Bold"/>
                </a:rPr>
                <a:t>WWW.KONGRESPRAVNIPROSTOR.CZ</a:t>
              </a:r>
            </a:p>
          </p:txBody>
        </p:sp>
      </p:grpSp>
      <p:sp>
        <p:nvSpPr>
          <p:cNvPr id="10" name="TextBox 10"/>
          <p:cNvSpPr txBox="1"/>
          <p:nvPr/>
        </p:nvSpPr>
        <p:spPr>
          <a:xfrm>
            <a:off x="7672394" y="3660721"/>
            <a:ext cx="337309" cy="340799"/>
          </a:xfrm>
          <a:prstGeom prst="rect">
            <a:avLst/>
          </a:prstGeom>
        </p:spPr>
        <p:txBody>
          <a:bodyPr lIns="0" tIns="0" rIns="0" bIns="0" rtlCol="0" anchor="t">
            <a:spAutoFit/>
          </a:bodyPr>
          <a:lstStyle/>
          <a:p>
            <a:pPr algn="ctr">
              <a:lnSpc>
                <a:spcPts val="2213"/>
              </a:lnSpc>
            </a:pPr>
            <a:r>
              <a:rPr lang="en-US" sz="4426">
                <a:solidFill>
                  <a:srgbClr val="00ACFE"/>
                </a:solidFill>
                <a:latin typeface="Arial"/>
                <a:ea typeface="Arial"/>
                <a:cs typeface="Arial"/>
                <a:sym typeface="Arial"/>
              </a:rPr>
              <a:t>§</a:t>
            </a:r>
          </a:p>
        </p:txBody>
      </p:sp>
      <p:sp>
        <p:nvSpPr>
          <p:cNvPr id="11" name="Freeform 11"/>
          <p:cNvSpPr/>
          <p:nvPr/>
        </p:nvSpPr>
        <p:spPr>
          <a:xfrm>
            <a:off x="3239220" y="330717"/>
            <a:ext cx="2665562" cy="454833"/>
          </a:xfrm>
          <a:custGeom>
            <a:avLst/>
            <a:gdLst/>
            <a:ahLst/>
            <a:cxnLst/>
            <a:rect l="l" t="t" r="r" b="b"/>
            <a:pathLst>
              <a:path w="5331123" h="909666">
                <a:moveTo>
                  <a:pt x="0" y="0"/>
                </a:moveTo>
                <a:lnTo>
                  <a:pt x="5331122" y="0"/>
                </a:lnTo>
                <a:lnTo>
                  <a:pt x="5331122" y="909666"/>
                </a:lnTo>
                <a:lnTo>
                  <a:pt x="0" y="909666"/>
                </a:lnTo>
                <a:lnTo>
                  <a:pt x="0" y="0"/>
                </a:lnTo>
                <a:close/>
              </a:path>
            </a:pathLst>
          </a:custGeom>
          <a:blipFill>
            <a:blip r:embed="rId4"/>
            <a:stretch>
              <a:fillRect/>
            </a:stretch>
          </a:blipFill>
        </p:spPr>
        <p:txBody>
          <a:bodyPr/>
          <a:lstStyle/>
          <a:p>
            <a:endParaRPr lang="cs-CZ" sz="9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E8B86D"/>
          </a:solidFill>
          <a:ln w="12700">
            <a:solidFill>
              <a:srgbClr val="E8B86D"/>
            </a:solidFill>
            <a:prstDash val="solid"/>
          </a:ln>
        </p:spPr>
        <p:txBody>
          <a:bodyPr/>
          <a:lstStyle/>
          <a:p>
            <a:endParaRPr lang="cs-CZ"/>
          </a:p>
        </p:txBody>
      </p:sp>
      <p:sp>
        <p:nvSpPr>
          <p:cNvPr id="3" name="Text 1"/>
          <p:cNvSpPr/>
          <p:nvPr/>
        </p:nvSpPr>
        <p:spPr>
          <a:xfrm>
            <a:off x="274320" y="274320"/>
            <a:ext cx="8595360" cy="594360"/>
          </a:xfrm>
          <a:prstGeom prst="rect">
            <a:avLst/>
          </a:prstGeom>
          <a:noFill/>
          <a:ln/>
        </p:spPr>
        <p:txBody>
          <a:bodyPr wrap="square" rtlCol="0" anchor="ctr"/>
          <a:lstStyle/>
          <a:p>
            <a:pPr marL="0" indent="0">
              <a:buNone/>
            </a:pPr>
            <a:r>
              <a:rPr lang="en-US" sz="3000" b="1" dirty="0">
                <a:solidFill>
                  <a:srgbClr val="FFFFFF"/>
                </a:solidFill>
                <a:latin typeface="Calibri" pitchFamily="34" charset="0"/>
                <a:ea typeface="Calibri" pitchFamily="34" charset="-122"/>
                <a:cs typeface="Calibri" pitchFamily="34" charset="-120"/>
              </a:rPr>
              <a:t>Struktura prezentace</a:t>
            </a:r>
            <a:endParaRPr lang="en-US" sz="3000" dirty="0"/>
          </a:p>
        </p:txBody>
      </p:sp>
      <p:sp>
        <p:nvSpPr>
          <p:cNvPr id="4" name="Shape 2"/>
          <p:cNvSpPr/>
          <p:nvPr/>
        </p:nvSpPr>
        <p:spPr>
          <a:xfrm>
            <a:off x="274320" y="1097280"/>
            <a:ext cx="8412480" cy="1051560"/>
          </a:xfrm>
          <a:prstGeom prst="rect">
            <a:avLst/>
          </a:prstGeom>
          <a:solidFill>
            <a:srgbClr val="1B2A3A"/>
          </a:solidFill>
          <a:ln w="12700">
            <a:solidFill>
              <a:srgbClr val="1E3A5F"/>
            </a:solidFill>
            <a:prstDash val="solid"/>
          </a:ln>
        </p:spPr>
        <p:txBody>
          <a:bodyPr/>
          <a:lstStyle/>
          <a:p>
            <a:endParaRPr lang="cs-CZ"/>
          </a:p>
        </p:txBody>
      </p:sp>
      <p:sp>
        <p:nvSpPr>
          <p:cNvPr id="5" name="Shape 3"/>
          <p:cNvSpPr/>
          <p:nvPr/>
        </p:nvSpPr>
        <p:spPr>
          <a:xfrm>
            <a:off x="274320" y="1097280"/>
            <a:ext cx="54864" cy="1051560"/>
          </a:xfrm>
          <a:prstGeom prst="rect">
            <a:avLst/>
          </a:prstGeom>
          <a:solidFill>
            <a:srgbClr val="1E88E5"/>
          </a:solidFill>
          <a:ln w="12700">
            <a:solidFill>
              <a:srgbClr val="1E88E5"/>
            </a:solidFill>
            <a:prstDash val="solid"/>
          </a:ln>
        </p:spPr>
        <p:txBody>
          <a:bodyPr/>
          <a:lstStyle/>
          <a:p>
            <a:endParaRPr lang="cs-CZ"/>
          </a:p>
        </p:txBody>
      </p:sp>
      <p:sp>
        <p:nvSpPr>
          <p:cNvPr id="6" name="Shape 4"/>
          <p:cNvSpPr/>
          <p:nvPr/>
        </p:nvSpPr>
        <p:spPr>
          <a:xfrm>
            <a:off x="502920" y="1298448"/>
            <a:ext cx="640080" cy="640080"/>
          </a:xfrm>
          <a:prstGeom prst="ellipse">
            <a:avLst/>
          </a:prstGeom>
          <a:solidFill>
            <a:srgbClr val="1E88E5">
              <a:alpha val="80000"/>
            </a:srgbClr>
          </a:solidFill>
          <a:ln w="12700">
            <a:solidFill>
              <a:srgbClr val="1E88E5"/>
            </a:solidFill>
            <a:prstDash val="solid"/>
          </a:ln>
        </p:spPr>
        <p:txBody>
          <a:bodyPr/>
          <a:lstStyle/>
          <a:p>
            <a:endParaRPr lang="cs-CZ"/>
          </a:p>
        </p:txBody>
      </p:sp>
      <p:sp>
        <p:nvSpPr>
          <p:cNvPr id="7" name="Text 5"/>
          <p:cNvSpPr/>
          <p:nvPr/>
        </p:nvSpPr>
        <p:spPr>
          <a:xfrm>
            <a:off x="502920" y="1298448"/>
            <a:ext cx="640080" cy="64008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I</a:t>
            </a:r>
            <a:endParaRPr lang="en-US" sz="1800" dirty="0"/>
          </a:p>
        </p:txBody>
      </p:sp>
      <p:sp>
        <p:nvSpPr>
          <p:cNvPr id="8" name="Text 6"/>
          <p:cNvSpPr/>
          <p:nvPr/>
        </p:nvSpPr>
        <p:spPr>
          <a:xfrm>
            <a:off x="1325880" y="1207008"/>
            <a:ext cx="7132320" cy="384048"/>
          </a:xfrm>
          <a:prstGeom prst="rect">
            <a:avLst/>
          </a:prstGeom>
          <a:noFill/>
          <a:ln/>
        </p:spPr>
        <p:txBody>
          <a:bodyPr wrap="square"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AI jako nástroj tvorby</a:t>
            </a:r>
            <a:endParaRPr lang="en-US" sz="1800" dirty="0"/>
          </a:p>
        </p:txBody>
      </p:sp>
      <p:sp>
        <p:nvSpPr>
          <p:cNvPr id="9" name="Text 7"/>
          <p:cNvSpPr/>
          <p:nvPr/>
        </p:nvSpPr>
        <p:spPr>
          <a:xfrm>
            <a:off x="1325880" y="1627632"/>
            <a:ext cx="7132320" cy="365760"/>
          </a:xfrm>
          <a:prstGeom prst="rect">
            <a:avLst/>
          </a:prstGeom>
          <a:noFill/>
          <a:ln/>
        </p:spPr>
        <p:txBody>
          <a:bodyPr wrap="square" rtlCol="0" anchor="ctr"/>
          <a:lstStyle/>
          <a:p>
            <a:pPr marL="0" indent="0">
              <a:buNone/>
            </a:pPr>
            <a:r>
              <a:rPr lang="en-US" sz="1300" i="1" dirty="0">
                <a:solidFill>
                  <a:srgbClr val="90A4AE"/>
                </a:solidFill>
                <a:latin typeface="Calibri Light" pitchFamily="34" charset="0"/>
                <a:ea typeface="Calibri Light" pitchFamily="34" charset="-122"/>
                <a:cs typeface="Calibri Light" pitchFamily="34" charset="-120"/>
              </a:rPr>
              <a:t>Generativní AI a duševní vlastnictví — nové paradigma</a:t>
            </a:r>
            <a:endParaRPr lang="en-US" sz="1300" dirty="0"/>
          </a:p>
        </p:txBody>
      </p:sp>
      <p:sp>
        <p:nvSpPr>
          <p:cNvPr id="10" name="Shape 8"/>
          <p:cNvSpPr/>
          <p:nvPr/>
        </p:nvSpPr>
        <p:spPr>
          <a:xfrm>
            <a:off x="274320" y="2331720"/>
            <a:ext cx="8412480" cy="1051560"/>
          </a:xfrm>
          <a:prstGeom prst="rect">
            <a:avLst/>
          </a:prstGeom>
          <a:solidFill>
            <a:srgbClr val="1B2A3A"/>
          </a:solidFill>
          <a:ln w="12700">
            <a:solidFill>
              <a:srgbClr val="1E3A5F"/>
            </a:solidFill>
            <a:prstDash val="solid"/>
          </a:ln>
        </p:spPr>
        <p:txBody>
          <a:bodyPr/>
          <a:lstStyle/>
          <a:p>
            <a:endParaRPr lang="cs-CZ"/>
          </a:p>
        </p:txBody>
      </p:sp>
      <p:sp>
        <p:nvSpPr>
          <p:cNvPr id="11" name="Shape 9"/>
          <p:cNvSpPr/>
          <p:nvPr/>
        </p:nvSpPr>
        <p:spPr>
          <a:xfrm>
            <a:off x="274320" y="2331720"/>
            <a:ext cx="54864" cy="1051560"/>
          </a:xfrm>
          <a:prstGeom prst="rect">
            <a:avLst/>
          </a:prstGeom>
          <a:solidFill>
            <a:srgbClr val="26C6DA"/>
          </a:solidFill>
          <a:ln w="12700">
            <a:solidFill>
              <a:srgbClr val="26C6DA"/>
            </a:solidFill>
            <a:prstDash val="solid"/>
          </a:ln>
        </p:spPr>
        <p:txBody>
          <a:bodyPr/>
          <a:lstStyle/>
          <a:p>
            <a:endParaRPr lang="cs-CZ"/>
          </a:p>
        </p:txBody>
      </p:sp>
      <p:sp>
        <p:nvSpPr>
          <p:cNvPr id="12" name="Shape 10"/>
          <p:cNvSpPr/>
          <p:nvPr/>
        </p:nvSpPr>
        <p:spPr>
          <a:xfrm>
            <a:off x="502920" y="2532888"/>
            <a:ext cx="640080" cy="640080"/>
          </a:xfrm>
          <a:prstGeom prst="ellipse">
            <a:avLst/>
          </a:prstGeom>
          <a:solidFill>
            <a:srgbClr val="26C6DA">
              <a:alpha val="80000"/>
            </a:srgbClr>
          </a:solidFill>
          <a:ln w="12700">
            <a:solidFill>
              <a:srgbClr val="26C6DA"/>
            </a:solidFill>
            <a:prstDash val="solid"/>
          </a:ln>
        </p:spPr>
        <p:txBody>
          <a:bodyPr/>
          <a:lstStyle/>
          <a:p>
            <a:endParaRPr lang="cs-CZ"/>
          </a:p>
        </p:txBody>
      </p:sp>
      <p:sp>
        <p:nvSpPr>
          <p:cNvPr id="13" name="Text 11"/>
          <p:cNvSpPr/>
          <p:nvPr/>
        </p:nvSpPr>
        <p:spPr>
          <a:xfrm>
            <a:off x="502920" y="2532888"/>
            <a:ext cx="640080" cy="64008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II</a:t>
            </a:r>
            <a:endParaRPr lang="en-US" sz="1800" dirty="0"/>
          </a:p>
        </p:txBody>
      </p:sp>
      <p:sp>
        <p:nvSpPr>
          <p:cNvPr id="14" name="Text 12"/>
          <p:cNvSpPr/>
          <p:nvPr/>
        </p:nvSpPr>
        <p:spPr>
          <a:xfrm>
            <a:off x="1325880" y="2441448"/>
            <a:ext cx="7132320" cy="384048"/>
          </a:xfrm>
          <a:prstGeom prst="rect">
            <a:avLst/>
          </a:prstGeom>
          <a:noFill/>
          <a:ln/>
        </p:spPr>
        <p:txBody>
          <a:bodyPr wrap="square"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Tři klíčové otázky</a:t>
            </a:r>
            <a:endParaRPr lang="en-US" sz="1800" dirty="0"/>
          </a:p>
        </p:txBody>
      </p:sp>
      <p:sp>
        <p:nvSpPr>
          <p:cNvPr id="15" name="Text 13"/>
          <p:cNvSpPr/>
          <p:nvPr/>
        </p:nvSpPr>
        <p:spPr>
          <a:xfrm>
            <a:off x="1325880" y="2862072"/>
            <a:ext cx="7132320" cy="365760"/>
          </a:xfrm>
          <a:prstGeom prst="rect">
            <a:avLst/>
          </a:prstGeom>
          <a:noFill/>
          <a:ln/>
        </p:spPr>
        <p:txBody>
          <a:bodyPr wrap="square" rtlCol="0" anchor="ctr"/>
          <a:lstStyle/>
          <a:p>
            <a:pPr marL="0" indent="0">
              <a:buNone/>
            </a:pPr>
            <a:r>
              <a:rPr lang="en-US" sz="1300" i="1" dirty="0">
                <a:solidFill>
                  <a:srgbClr val="90A4AE"/>
                </a:solidFill>
                <a:latin typeface="Calibri Light" pitchFamily="34" charset="0"/>
                <a:ea typeface="Calibri Light" pitchFamily="34" charset="-122"/>
                <a:cs typeface="Calibri Light" pitchFamily="34" charset="-120"/>
              </a:rPr>
              <a:t>Autorství · Trénování modelů · Odpovědnost za výstupy</a:t>
            </a:r>
            <a:endParaRPr lang="en-US" sz="1300" dirty="0"/>
          </a:p>
        </p:txBody>
      </p:sp>
      <p:sp>
        <p:nvSpPr>
          <p:cNvPr id="16" name="Shape 14"/>
          <p:cNvSpPr/>
          <p:nvPr/>
        </p:nvSpPr>
        <p:spPr>
          <a:xfrm>
            <a:off x="274320" y="3566160"/>
            <a:ext cx="8412480" cy="1051560"/>
          </a:xfrm>
          <a:prstGeom prst="rect">
            <a:avLst/>
          </a:prstGeom>
          <a:solidFill>
            <a:srgbClr val="1B2A3A"/>
          </a:solidFill>
          <a:ln w="12700">
            <a:solidFill>
              <a:srgbClr val="1E3A5F"/>
            </a:solidFill>
            <a:prstDash val="solid"/>
          </a:ln>
        </p:spPr>
        <p:txBody>
          <a:bodyPr/>
          <a:lstStyle/>
          <a:p>
            <a:endParaRPr lang="cs-CZ"/>
          </a:p>
        </p:txBody>
      </p:sp>
      <p:sp>
        <p:nvSpPr>
          <p:cNvPr id="17" name="Shape 15"/>
          <p:cNvSpPr/>
          <p:nvPr/>
        </p:nvSpPr>
        <p:spPr>
          <a:xfrm>
            <a:off x="274320" y="3566160"/>
            <a:ext cx="54864" cy="1051560"/>
          </a:xfrm>
          <a:prstGeom prst="rect">
            <a:avLst/>
          </a:prstGeom>
          <a:solidFill>
            <a:srgbClr val="E8B86D"/>
          </a:solidFill>
          <a:ln w="12700">
            <a:solidFill>
              <a:srgbClr val="E8B86D"/>
            </a:solidFill>
            <a:prstDash val="solid"/>
          </a:ln>
        </p:spPr>
        <p:txBody>
          <a:bodyPr/>
          <a:lstStyle/>
          <a:p>
            <a:endParaRPr lang="cs-CZ"/>
          </a:p>
        </p:txBody>
      </p:sp>
      <p:sp>
        <p:nvSpPr>
          <p:cNvPr id="18" name="Shape 16"/>
          <p:cNvSpPr/>
          <p:nvPr/>
        </p:nvSpPr>
        <p:spPr>
          <a:xfrm>
            <a:off x="502920" y="3767328"/>
            <a:ext cx="640080" cy="640080"/>
          </a:xfrm>
          <a:prstGeom prst="ellipse">
            <a:avLst/>
          </a:prstGeom>
          <a:solidFill>
            <a:srgbClr val="E8B86D">
              <a:alpha val="80000"/>
            </a:srgbClr>
          </a:solidFill>
          <a:ln w="12700">
            <a:solidFill>
              <a:srgbClr val="E8B86D"/>
            </a:solidFill>
            <a:prstDash val="solid"/>
          </a:ln>
        </p:spPr>
        <p:txBody>
          <a:bodyPr/>
          <a:lstStyle/>
          <a:p>
            <a:endParaRPr lang="cs-CZ"/>
          </a:p>
        </p:txBody>
      </p:sp>
      <p:sp>
        <p:nvSpPr>
          <p:cNvPr id="19" name="Text 17"/>
          <p:cNvSpPr/>
          <p:nvPr/>
        </p:nvSpPr>
        <p:spPr>
          <a:xfrm>
            <a:off x="502920" y="3767328"/>
            <a:ext cx="640080" cy="64008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III</a:t>
            </a:r>
            <a:endParaRPr lang="en-US" sz="1800" dirty="0"/>
          </a:p>
        </p:txBody>
      </p:sp>
      <p:sp>
        <p:nvSpPr>
          <p:cNvPr id="20" name="Text 18"/>
          <p:cNvSpPr/>
          <p:nvPr/>
        </p:nvSpPr>
        <p:spPr>
          <a:xfrm>
            <a:off x="1325880" y="3675888"/>
            <a:ext cx="7132320" cy="384048"/>
          </a:xfrm>
          <a:prstGeom prst="rect">
            <a:avLst/>
          </a:prstGeom>
          <a:noFill/>
          <a:ln/>
        </p:spPr>
        <p:txBody>
          <a:bodyPr wrap="square"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AI v justici</a:t>
            </a:r>
            <a:endParaRPr lang="en-US" sz="1800" dirty="0"/>
          </a:p>
        </p:txBody>
      </p:sp>
      <p:sp>
        <p:nvSpPr>
          <p:cNvPr id="21" name="Text 19"/>
          <p:cNvSpPr/>
          <p:nvPr/>
        </p:nvSpPr>
        <p:spPr>
          <a:xfrm>
            <a:off x="1325880" y="4096512"/>
            <a:ext cx="7132320" cy="365760"/>
          </a:xfrm>
          <a:prstGeom prst="rect">
            <a:avLst/>
          </a:prstGeom>
          <a:noFill/>
          <a:ln/>
        </p:spPr>
        <p:txBody>
          <a:bodyPr wrap="square" rtlCol="0" anchor="ctr"/>
          <a:lstStyle/>
          <a:p>
            <a:pPr marL="0" indent="0">
              <a:buNone/>
            </a:pPr>
            <a:r>
              <a:rPr lang="en-US" sz="1300" i="1" dirty="0">
                <a:solidFill>
                  <a:srgbClr val="90A4AE"/>
                </a:solidFill>
                <a:latin typeface="Calibri Light" pitchFamily="34" charset="0"/>
                <a:ea typeface="Calibri Light" pitchFamily="34" charset="-122"/>
                <a:cs typeface="Calibri Light" pitchFamily="34" charset="-120"/>
              </a:rPr>
              <a:t>AI nezasahuje jen do tvorby — zasahuje i do soudnictví samotného</a:t>
            </a:r>
            <a:endParaRPr lang="en-US" sz="13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1E88E5"/>
          </a:solidFill>
          <a:ln w="12700">
            <a:solidFill>
              <a:srgbClr val="1E88E5"/>
            </a:solidFill>
            <a:prstDash val="solid"/>
          </a:ln>
        </p:spPr>
        <p:txBody>
          <a:bodyPr/>
          <a:lstStyle/>
          <a:p>
            <a:endParaRPr lang="cs-CZ"/>
          </a:p>
        </p:txBody>
      </p:sp>
      <p:sp>
        <p:nvSpPr>
          <p:cNvPr id="3" name="Shape 1"/>
          <p:cNvSpPr/>
          <p:nvPr/>
        </p:nvSpPr>
        <p:spPr>
          <a:xfrm>
            <a:off x="274320" y="274320"/>
            <a:ext cx="1078992"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Text 2"/>
          <p:cNvSpPr/>
          <p:nvPr/>
        </p:nvSpPr>
        <p:spPr>
          <a:xfrm>
            <a:off x="274320" y="301752"/>
            <a:ext cx="1078992" cy="237744"/>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ČÁST I</a:t>
            </a:r>
            <a:endParaRPr lang="en-US" sz="1000" dirty="0"/>
          </a:p>
        </p:txBody>
      </p:sp>
      <p:sp>
        <p:nvSpPr>
          <p:cNvPr id="5" name="Text 3"/>
          <p:cNvSpPr/>
          <p:nvPr/>
        </p:nvSpPr>
        <p:spPr>
          <a:xfrm>
            <a:off x="274320" y="640080"/>
            <a:ext cx="8595360" cy="914400"/>
          </a:xfrm>
          <a:prstGeom prst="rect">
            <a:avLst/>
          </a:prstGeom>
          <a:noFill/>
          <a:ln/>
        </p:spPr>
        <p:txBody>
          <a:bodyPr wrap="square" rtlCol="0" anchor="ctr"/>
          <a:lstStyle/>
          <a:p>
            <a:pPr marL="0" indent="0">
              <a:buNone/>
            </a:pPr>
            <a:r>
              <a:rPr lang="en-US" sz="3000" b="1" dirty="0">
                <a:solidFill>
                  <a:srgbClr val="FFFFFF"/>
                </a:solidFill>
                <a:latin typeface="Calibri" pitchFamily="34" charset="0"/>
                <a:ea typeface="Calibri" pitchFamily="34" charset="-122"/>
                <a:cs typeface="Calibri" pitchFamily="34" charset="-120"/>
              </a:rPr>
              <a:t>AI jako nástroj tvorby duševního vlastnictví</a:t>
            </a:r>
            <a:endParaRPr lang="en-US" sz="3000" dirty="0"/>
          </a:p>
        </p:txBody>
      </p:sp>
      <p:sp>
        <p:nvSpPr>
          <p:cNvPr id="6" name="Text 4"/>
          <p:cNvSpPr/>
          <p:nvPr/>
        </p:nvSpPr>
        <p:spPr>
          <a:xfrm>
            <a:off x="274320" y="1691640"/>
            <a:ext cx="4937760" cy="2926080"/>
          </a:xfrm>
          <a:prstGeom prst="rect">
            <a:avLst/>
          </a:prstGeom>
          <a:noFill/>
          <a:ln/>
        </p:spPr>
        <p:txBody>
          <a:bodyPr wrap="square" rtlCol="0" anchor="ctr"/>
          <a:lstStyle/>
          <a:p>
            <a:pPr marL="0" indent="0">
              <a:lnSpc>
                <a:spcPct val="130000"/>
              </a:lnSpc>
              <a:buNone/>
            </a:pPr>
            <a:r>
              <a:rPr lang="en-US" sz="1400" b="1" dirty="0">
                <a:solidFill>
                  <a:srgbClr val="EDF2F7"/>
                </a:solidFill>
                <a:latin typeface="Calibri" pitchFamily="34" charset="0"/>
                <a:ea typeface="Calibri" pitchFamily="34" charset="-122"/>
                <a:cs typeface="Calibri" pitchFamily="34" charset="-120"/>
              </a:rPr>
              <a:t>Generativní AI mění paradigma tvorby
</a:t>
            </a:r>
            <a:r>
              <a:rPr lang="en-US" sz="1400" dirty="0">
                <a:solidFill>
                  <a:srgbClr val="EDF2F7"/>
                </a:solidFill>
                <a:latin typeface="Calibri" pitchFamily="34" charset="0"/>
                <a:ea typeface="Calibri" pitchFamily="34" charset="-122"/>
                <a:cs typeface="Calibri" pitchFamily="34" charset="-120"/>
              </a:rPr>
              <a:t>
</a:t>
            </a:r>
            <a:endParaRPr lang="en-US" sz="1400" dirty="0"/>
          </a:p>
          <a:p>
            <a:pPr marL="0" indent="0">
              <a:lnSpc>
                <a:spcPct val="130000"/>
              </a:lnSpc>
              <a:buNone/>
            </a:pPr>
            <a:r>
              <a:rPr lang="en-US" sz="1400" dirty="0">
                <a:solidFill>
                  <a:srgbClr val="EDF2F7"/>
                </a:solidFill>
                <a:latin typeface="Calibri" pitchFamily="34" charset="0"/>
                <a:ea typeface="Calibri" pitchFamily="34" charset="-122"/>
                <a:cs typeface="Calibri" pitchFamily="34" charset="-120"/>
              </a:rPr>
              <a:t>Modely jako GPT-4, DALL-E, Midjourney, Sora nebo Suno vytvářejí literární texty, výtvarná díla, hudbu, kód i audiovizuální obsah — bez přímé tvůrčí účasti člověka.
</a:t>
            </a:r>
            <a:r>
              <a:rPr lang="en-US" sz="1400" i="1" dirty="0">
                <a:solidFill>
                  <a:srgbClr val="EDF2F7"/>
                </a:solidFill>
                <a:latin typeface="Calibri" pitchFamily="34" charset="0"/>
                <a:ea typeface="Calibri" pitchFamily="34" charset="-122"/>
                <a:cs typeface="Calibri" pitchFamily="34" charset="-120"/>
              </a:rPr>
              <a:t>Tradiční právo vychází z předpokladu, že tvůrcem je fyzická osoba. AI tuto premisu zpochybňuje.</a:t>
            </a:r>
            <a:endParaRPr lang="en-US" sz="1400" dirty="0"/>
          </a:p>
        </p:txBody>
      </p:sp>
      <p:sp>
        <p:nvSpPr>
          <p:cNvPr id="7" name="Shape 5"/>
          <p:cNvSpPr/>
          <p:nvPr/>
        </p:nvSpPr>
        <p:spPr>
          <a:xfrm>
            <a:off x="5394960" y="1691640"/>
            <a:ext cx="3474720" cy="777240"/>
          </a:xfrm>
          <a:prstGeom prst="rect">
            <a:avLst/>
          </a:prstGeom>
          <a:solidFill>
            <a:srgbClr val="1B2A3A"/>
          </a:solidFill>
          <a:ln w="12700">
            <a:solidFill>
              <a:srgbClr val="1E3A5F"/>
            </a:solidFill>
            <a:prstDash val="solid"/>
          </a:ln>
        </p:spPr>
        <p:txBody>
          <a:bodyPr/>
          <a:lstStyle/>
          <a:p>
            <a:endParaRPr lang="cs-CZ"/>
          </a:p>
        </p:txBody>
      </p:sp>
      <p:sp>
        <p:nvSpPr>
          <p:cNvPr id="8" name="Shape 6"/>
          <p:cNvSpPr/>
          <p:nvPr/>
        </p:nvSpPr>
        <p:spPr>
          <a:xfrm>
            <a:off x="5394960" y="1691640"/>
            <a:ext cx="45720" cy="777240"/>
          </a:xfrm>
          <a:prstGeom prst="rect">
            <a:avLst/>
          </a:prstGeom>
          <a:solidFill>
            <a:srgbClr val="1E88E5"/>
          </a:solidFill>
          <a:ln w="12700">
            <a:solidFill>
              <a:srgbClr val="1E88E5"/>
            </a:solidFill>
            <a:prstDash val="solid"/>
          </a:ln>
        </p:spPr>
        <p:txBody>
          <a:bodyPr/>
          <a:lstStyle/>
          <a:p>
            <a:endParaRPr lang="cs-CZ"/>
          </a:p>
        </p:txBody>
      </p:sp>
      <p:sp>
        <p:nvSpPr>
          <p:cNvPr id="9" name="Text 7"/>
          <p:cNvSpPr/>
          <p:nvPr/>
        </p:nvSpPr>
        <p:spPr>
          <a:xfrm>
            <a:off x="5577840" y="1783080"/>
            <a:ext cx="3200400" cy="27432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Literární texty</a:t>
            </a:r>
            <a:endParaRPr lang="en-US" sz="1500" dirty="0"/>
          </a:p>
        </p:txBody>
      </p:sp>
      <p:sp>
        <p:nvSpPr>
          <p:cNvPr id="10" name="Text 8"/>
          <p:cNvSpPr/>
          <p:nvPr/>
        </p:nvSpPr>
        <p:spPr>
          <a:xfrm>
            <a:off x="5577840" y="2103120"/>
            <a:ext cx="3200400" cy="256032"/>
          </a:xfrm>
          <a:prstGeom prst="rect">
            <a:avLst/>
          </a:prstGeom>
          <a:noFill/>
          <a:ln/>
        </p:spPr>
        <p:txBody>
          <a:bodyPr wrap="square" rtlCol="0" anchor="ctr"/>
          <a:lstStyle/>
          <a:p>
            <a:pPr marL="0" indent="0">
              <a:buNone/>
            </a:pPr>
            <a:r>
              <a:rPr lang="en-US" sz="1200" dirty="0">
                <a:solidFill>
                  <a:srgbClr val="90A4AE"/>
                </a:solidFill>
                <a:latin typeface="Calibri Light" pitchFamily="34" charset="0"/>
                <a:ea typeface="Calibri Light" pitchFamily="34" charset="-122"/>
                <a:cs typeface="Calibri Light" pitchFamily="34" charset="-120"/>
              </a:rPr>
              <a:t>romány, scénáře, články</a:t>
            </a:r>
            <a:endParaRPr lang="en-US" sz="1200" dirty="0"/>
          </a:p>
        </p:txBody>
      </p:sp>
      <p:sp>
        <p:nvSpPr>
          <p:cNvPr id="11" name="Shape 9"/>
          <p:cNvSpPr/>
          <p:nvPr/>
        </p:nvSpPr>
        <p:spPr>
          <a:xfrm>
            <a:off x="5394960" y="2606040"/>
            <a:ext cx="3474720" cy="777240"/>
          </a:xfrm>
          <a:prstGeom prst="rect">
            <a:avLst/>
          </a:prstGeom>
          <a:solidFill>
            <a:srgbClr val="1B2A3A"/>
          </a:solidFill>
          <a:ln w="12700">
            <a:solidFill>
              <a:srgbClr val="1E3A5F"/>
            </a:solidFill>
            <a:prstDash val="solid"/>
          </a:ln>
        </p:spPr>
        <p:txBody>
          <a:bodyPr/>
          <a:lstStyle/>
          <a:p>
            <a:endParaRPr lang="cs-CZ"/>
          </a:p>
        </p:txBody>
      </p:sp>
      <p:sp>
        <p:nvSpPr>
          <p:cNvPr id="12" name="Shape 10"/>
          <p:cNvSpPr/>
          <p:nvPr/>
        </p:nvSpPr>
        <p:spPr>
          <a:xfrm>
            <a:off x="5394960" y="2606040"/>
            <a:ext cx="45720" cy="777240"/>
          </a:xfrm>
          <a:prstGeom prst="rect">
            <a:avLst/>
          </a:prstGeom>
          <a:solidFill>
            <a:srgbClr val="26C6DA"/>
          </a:solidFill>
          <a:ln w="12700">
            <a:solidFill>
              <a:srgbClr val="26C6DA"/>
            </a:solidFill>
            <a:prstDash val="solid"/>
          </a:ln>
        </p:spPr>
        <p:txBody>
          <a:bodyPr/>
          <a:lstStyle/>
          <a:p>
            <a:endParaRPr lang="cs-CZ"/>
          </a:p>
        </p:txBody>
      </p:sp>
      <p:sp>
        <p:nvSpPr>
          <p:cNvPr id="13" name="Text 11"/>
          <p:cNvSpPr/>
          <p:nvPr/>
        </p:nvSpPr>
        <p:spPr>
          <a:xfrm>
            <a:off x="5577840" y="2697480"/>
            <a:ext cx="3200400" cy="27432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Výtvarná díla</a:t>
            </a:r>
            <a:endParaRPr lang="en-US" sz="1500" dirty="0"/>
          </a:p>
        </p:txBody>
      </p:sp>
      <p:sp>
        <p:nvSpPr>
          <p:cNvPr id="14" name="Text 12"/>
          <p:cNvSpPr/>
          <p:nvPr/>
        </p:nvSpPr>
        <p:spPr>
          <a:xfrm>
            <a:off x="5577840" y="3017520"/>
            <a:ext cx="3200400" cy="256032"/>
          </a:xfrm>
          <a:prstGeom prst="rect">
            <a:avLst/>
          </a:prstGeom>
          <a:noFill/>
          <a:ln/>
        </p:spPr>
        <p:txBody>
          <a:bodyPr wrap="square" rtlCol="0" anchor="ctr"/>
          <a:lstStyle/>
          <a:p>
            <a:pPr marL="0" indent="0">
              <a:buNone/>
            </a:pPr>
            <a:r>
              <a:rPr lang="en-US" sz="1200" dirty="0">
                <a:solidFill>
                  <a:srgbClr val="90A4AE"/>
                </a:solidFill>
                <a:latin typeface="Calibri Light" pitchFamily="34" charset="0"/>
                <a:ea typeface="Calibri Light" pitchFamily="34" charset="-122"/>
                <a:cs typeface="Calibri Light" pitchFamily="34" charset="-120"/>
              </a:rPr>
              <a:t>obrázky, loga, ilustrace</a:t>
            </a:r>
            <a:endParaRPr lang="en-US" sz="1200" dirty="0"/>
          </a:p>
        </p:txBody>
      </p:sp>
      <p:sp>
        <p:nvSpPr>
          <p:cNvPr id="15" name="Shape 13"/>
          <p:cNvSpPr/>
          <p:nvPr/>
        </p:nvSpPr>
        <p:spPr>
          <a:xfrm>
            <a:off x="5394960" y="3520440"/>
            <a:ext cx="3474720" cy="777240"/>
          </a:xfrm>
          <a:prstGeom prst="rect">
            <a:avLst/>
          </a:prstGeom>
          <a:solidFill>
            <a:srgbClr val="1B2A3A"/>
          </a:solidFill>
          <a:ln w="12700">
            <a:solidFill>
              <a:srgbClr val="1E3A5F"/>
            </a:solidFill>
            <a:prstDash val="solid"/>
          </a:ln>
        </p:spPr>
        <p:txBody>
          <a:bodyPr/>
          <a:lstStyle/>
          <a:p>
            <a:endParaRPr lang="cs-CZ"/>
          </a:p>
        </p:txBody>
      </p:sp>
      <p:sp>
        <p:nvSpPr>
          <p:cNvPr id="16" name="Shape 14"/>
          <p:cNvSpPr/>
          <p:nvPr/>
        </p:nvSpPr>
        <p:spPr>
          <a:xfrm>
            <a:off x="5394960" y="3520440"/>
            <a:ext cx="45720" cy="777240"/>
          </a:xfrm>
          <a:prstGeom prst="rect">
            <a:avLst/>
          </a:prstGeom>
          <a:solidFill>
            <a:srgbClr val="E8B86D"/>
          </a:solidFill>
          <a:ln w="12700">
            <a:solidFill>
              <a:srgbClr val="E8B86D"/>
            </a:solidFill>
            <a:prstDash val="solid"/>
          </a:ln>
        </p:spPr>
        <p:txBody>
          <a:bodyPr/>
          <a:lstStyle/>
          <a:p>
            <a:endParaRPr lang="cs-CZ"/>
          </a:p>
        </p:txBody>
      </p:sp>
      <p:sp>
        <p:nvSpPr>
          <p:cNvPr id="17" name="Text 15"/>
          <p:cNvSpPr/>
          <p:nvPr/>
        </p:nvSpPr>
        <p:spPr>
          <a:xfrm>
            <a:off x="5577840" y="3611880"/>
            <a:ext cx="3200400" cy="27432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Hudba &amp; video</a:t>
            </a:r>
            <a:endParaRPr lang="en-US" sz="1500" dirty="0"/>
          </a:p>
        </p:txBody>
      </p:sp>
      <p:sp>
        <p:nvSpPr>
          <p:cNvPr id="18" name="Text 16"/>
          <p:cNvSpPr/>
          <p:nvPr/>
        </p:nvSpPr>
        <p:spPr>
          <a:xfrm>
            <a:off x="5577840" y="3931920"/>
            <a:ext cx="3200400" cy="256032"/>
          </a:xfrm>
          <a:prstGeom prst="rect">
            <a:avLst/>
          </a:prstGeom>
          <a:noFill/>
          <a:ln/>
        </p:spPr>
        <p:txBody>
          <a:bodyPr wrap="square" rtlCol="0" anchor="ctr"/>
          <a:lstStyle/>
          <a:p>
            <a:pPr marL="0" indent="0">
              <a:buNone/>
            </a:pPr>
            <a:r>
              <a:rPr lang="en-US" sz="1200" dirty="0">
                <a:solidFill>
                  <a:srgbClr val="90A4AE"/>
                </a:solidFill>
                <a:latin typeface="Calibri Light" pitchFamily="34" charset="0"/>
                <a:ea typeface="Calibri Light" pitchFamily="34" charset="-122"/>
                <a:cs typeface="Calibri Light" pitchFamily="34" charset="-120"/>
              </a:rPr>
              <a:t>skladby, filmy, hlasové projevy</a:t>
            </a:r>
            <a:endParaRPr lang="en-US" sz="1200" dirty="0"/>
          </a:p>
        </p:txBody>
      </p:sp>
      <p:sp>
        <p:nvSpPr>
          <p:cNvPr id="19" name="Shape 17"/>
          <p:cNvSpPr/>
          <p:nvPr/>
        </p:nvSpPr>
        <p:spPr>
          <a:xfrm>
            <a:off x="274320" y="4663440"/>
            <a:ext cx="8595360" cy="347472"/>
          </a:xfrm>
          <a:prstGeom prst="rect">
            <a:avLst/>
          </a:prstGeom>
          <a:solidFill>
            <a:srgbClr val="1E3A5F"/>
          </a:solidFill>
          <a:ln w="12700">
            <a:solidFill>
              <a:srgbClr val="1E3A5F"/>
            </a:solidFill>
            <a:prstDash val="solid"/>
          </a:ln>
        </p:spPr>
        <p:txBody>
          <a:bodyPr/>
          <a:lstStyle/>
          <a:p>
            <a:endParaRPr lang="cs-CZ"/>
          </a:p>
        </p:txBody>
      </p:sp>
      <p:sp>
        <p:nvSpPr>
          <p:cNvPr id="20" name="Text 18"/>
          <p:cNvSpPr/>
          <p:nvPr/>
        </p:nvSpPr>
        <p:spPr>
          <a:xfrm>
            <a:off x="457200" y="4690872"/>
            <a:ext cx="8229600" cy="274320"/>
          </a:xfrm>
          <a:prstGeom prst="rect">
            <a:avLst/>
          </a:prstGeom>
          <a:noFill/>
          <a:ln/>
        </p:spPr>
        <p:txBody>
          <a:bodyPr wrap="square" rtlCol="0" anchor="ctr"/>
          <a:lstStyle/>
          <a:p>
            <a:pPr marL="0" indent="0">
              <a:buNone/>
            </a:pPr>
            <a:r>
              <a:rPr lang="en-US" sz="1200" i="1" dirty="0">
                <a:solidFill>
                  <a:srgbClr val="E8B86D"/>
                </a:solidFill>
                <a:latin typeface="Calibri" pitchFamily="34" charset="0"/>
                <a:ea typeface="Calibri" pitchFamily="34" charset="-122"/>
                <a:cs typeface="Calibri" pitchFamily="34" charset="-120"/>
              </a:rPr>
              <a:t>AI nepřebírá jen rutinní úkoly — vstupuje do samého jádra tvorby, které právo dosud rezervovalo výhradně pro člověka.</a:t>
            </a:r>
            <a:endParaRPr lang="en-US" sz="12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B2A3A"/>
          </a:solidFill>
          <a:ln w="12700">
            <a:solidFill>
              <a:srgbClr val="1B2A3A"/>
            </a:solidFill>
            <a:prstDash val="solid"/>
          </a:ln>
        </p:spPr>
        <p:txBody>
          <a:bodyPr/>
          <a:lstStyle/>
          <a:p>
            <a:endParaRPr lang="cs-CZ"/>
          </a:p>
        </p:txBody>
      </p:sp>
      <p:sp>
        <p:nvSpPr>
          <p:cNvPr id="3" name="Shape 1"/>
          <p:cNvSpPr/>
          <p:nvPr/>
        </p:nvSpPr>
        <p:spPr>
          <a:xfrm>
            <a:off x="3474720" y="365760"/>
            <a:ext cx="1197864"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Text 2"/>
          <p:cNvSpPr/>
          <p:nvPr/>
        </p:nvSpPr>
        <p:spPr>
          <a:xfrm>
            <a:off x="3474720" y="393192"/>
            <a:ext cx="1197864" cy="237744"/>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ČÁST II</a:t>
            </a:r>
            <a:endParaRPr lang="en-US" sz="1000" dirty="0"/>
          </a:p>
        </p:txBody>
      </p:sp>
      <p:sp>
        <p:nvSpPr>
          <p:cNvPr id="5" name="Text 3"/>
          <p:cNvSpPr/>
          <p:nvPr/>
        </p:nvSpPr>
        <p:spPr>
          <a:xfrm>
            <a:off x="457200" y="822960"/>
            <a:ext cx="8229600" cy="822960"/>
          </a:xfrm>
          <a:prstGeom prst="rect">
            <a:avLst/>
          </a:prstGeom>
          <a:noFill/>
          <a:ln/>
        </p:spPr>
        <p:txBody>
          <a:bodyPr wrap="square" rtlCol="0" anchor="ctr"/>
          <a:lstStyle/>
          <a:p>
            <a:pPr marL="0" indent="0" algn="ctr">
              <a:buNone/>
            </a:pPr>
            <a:r>
              <a:rPr lang="en-US" sz="3800" b="1" dirty="0">
                <a:solidFill>
                  <a:srgbClr val="FFFFFF"/>
                </a:solidFill>
                <a:latin typeface="Calibri" pitchFamily="34" charset="0"/>
                <a:ea typeface="Calibri" pitchFamily="34" charset="-122"/>
                <a:cs typeface="Calibri" pitchFamily="34" charset="-120"/>
              </a:rPr>
              <a:t>Tři klíčové otázky</a:t>
            </a:r>
            <a:endParaRPr lang="en-US" sz="3800" dirty="0"/>
          </a:p>
        </p:txBody>
      </p:sp>
      <p:sp>
        <p:nvSpPr>
          <p:cNvPr id="6" name="Text 4"/>
          <p:cNvSpPr/>
          <p:nvPr/>
        </p:nvSpPr>
        <p:spPr>
          <a:xfrm>
            <a:off x="457200" y="1600200"/>
            <a:ext cx="8229600" cy="457200"/>
          </a:xfrm>
          <a:prstGeom prst="rect">
            <a:avLst/>
          </a:prstGeom>
          <a:noFill/>
          <a:ln/>
        </p:spPr>
        <p:txBody>
          <a:bodyPr wrap="square" rtlCol="0" anchor="ctr"/>
          <a:lstStyle/>
          <a:p>
            <a:pPr marL="0" indent="0" algn="ctr">
              <a:buNone/>
            </a:pPr>
            <a:r>
              <a:rPr lang="en-US" sz="2000" i="1" dirty="0">
                <a:solidFill>
                  <a:srgbClr val="90A4AE"/>
                </a:solidFill>
                <a:latin typeface="Calibri Light" pitchFamily="34" charset="0"/>
                <a:ea typeface="Calibri Light" pitchFamily="34" charset="-122"/>
                <a:cs typeface="Calibri Light" pitchFamily="34" charset="-120"/>
              </a:rPr>
              <a:t>autorského práva v kontextu AI</a:t>
            </a:r>
            <a:endParaRPr lang="en-US" sz="2000" dirty="0"/>
          </a:p>
        </p:txBody>
      </p:sp>
      <p:sp>
        <p:nvSpPr>
          <p:cNvPr id="7" name="Shape 5"/>
          <p:cNvSpPr/>
          <p:nvPr/>
        </p:nvSpPr>
        <p:spPr>
          <a:xfrm>
            <a:off x="365760" y="2286000"/>
            <a:ext cx="2651760" cy="2377440"/>
          </a:xfrm>
          <a:prstGeom prst="rect">
            <a:avLst/>
          </a:prstGeom>
          <a:solidFill>
            <a:srgbClr val="0D1B2A"/>
          </a:solidFill>
          <a:ln w="12700">
            <a:solidFill>
              <a:srgbClr val="1E3A5F"/>
            </a:solidFill>
            <a:prstDash val="solid"/>
          </a:ln>
        </p:spPr>
        <p:txBody>
          <a:bodyPr/>
          <a:lstStyle/>
          <a:p>
            <a:endParaRPr lang="cs-CZ"/>
          </a:p>
        </p:txBody>
      </p:sp>
      <p:sp>
        <p:nvSpPr>
          <p:cNvPr id="8" name="Shape 6"/>
          <p:cNvSpPr/>
          <p:nvPr/>
        </p:nvSpPr>
        <p:spPr>
          <a:xfrm>
            <a:off x="1325880" y="2423160"/>
            <a:ext cx="731520" cy="731520"/>
          </a:xfrm>
          <a:prstGeom prst="ellipse">
            <a:avLst/>
          </a:prstGeom>
          <a:solidFill>
            <a:srgbClr val="1E88E5">
              <a:alpha val="85000"/>
            </a:srgbClr>
          </a:solidFill>
          <a:ln w="12700">
            <a:solidFill>
              <a:srgbClr val="1E88E5"/>
            </a:solidFill>
            <a:prstDash val="solid"/>
          </a:ln>
        </p:spPr>
        <p:txBody>
          <a:bodyPr/>
          <a:lstStyle/>
          <a:p>
            <a:endParaRPr lang="cs-CZ"/>
          </a:p>
        </p:txBody>
      </p:sp>
      <p:sp>
        <p:nvSpPr>
          <p:cNvPr id="9" name="Text 7"/>
          <p:cNvSpPr/>
          <p:nvPr/>
        </p:nvSpPr>
        <p:spPr>
          <a:xfrm>
            <a:off x="1325880" y="2423160"/>
            <a:ext cx="731520" cy="7315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1</a:t>
            </a:r>
            <a:endParaRPr lang="en-US" sz="2200" dirty="0"/>
          </a:p>
        </p:txBody>
      </p:sp>
      <p:sp>
        <p:nvSpPr>
          <p:cNvPr id="10" name="Text 8"/>
          <p:cNvSpPr/>
          <p:nvPr/>
        </p:nvSpPr>
        <p:spPr>
          <a:xfrm>
            <a:off x="502920" y="3291840"/>
            <a:ext cx="2377440" cy="1188720"/>
          </a:xfrm>
          <a:prstGeom prst="rect">
            <a:avLst/>
          </a:prstGeom>
          <a:noFill/>
          <a:ln/>
        </p:spPr>
        <p:txBody>
          <a:bodyPr wrap="square" rtlCol="0" anchor="ctr"/>
          <a:lstStyle/>
          <a:p>
            <a:pPr marL="0" indent="0" algn="ctr">
              <a:lnSpc>
                <a:spcPct val="130000"/>
              </a:lnSpc>
              <a:buNone/>
            </a:pPr>
            <a:r>
              <a:rPr lang="en-US" sz="1300" dirty="0">
                <a:solidFill>
                  <a:srgbClr val="EDF2F7"/>
                </a:solidFill>
                <a:latin typeface="Calibri" pitchFamily="34" charset="0"/>
                <a:ea typeface="Calibri" pitchFamily="34" charset="-122"/>
                <a:cs typeface="Calibri" pitchFamily="34" charset="-120"/>
              </a:rPr>
              <a:t>Kdo je autorem díla vytvořeného AI?</a:t>
            </a:r>
            <a:endParaRPr lang="en-US" sz="1300" dirty="0"/>
          </a:p>
        </p:txBody>
      </p:sp>
      <p:sp>
        <p:nvSpPr>
          <p:cNvPr id="11" name="Shape 9"/>
          <p:cNvSpPr/>
          <p:nvPr/>
        </p:nvSpPr>
        <p:spPr>
          <a:xfrm>
            <a:off x="1097280" y="4526280"/>
            <a:ext cx="1188720" cy="36576"/>
          </a:xfrm>
          <a:prstGeom prst="rect">
            <a:avLst/>
          </a:prstGeom>
          <a:solidFill>
            <a:srgbClr val="1E88E5"/>
          </a:solidFill>
          <a:ln w="12700">
            <a:solidFill>
              <a:srgbClr val="1E88E5"/>
            </a:solidFill>
            <a:prstDash val="solid"/>
          </a:ln>
        </p:spPr>
        <p:txBody>
          <a:bodyPr/>
          <a:lstStyle/>
          <a:p>
            <a:endParaRPr lang="cs-CZ"/>
          </a:p>
        </p:txBody>
      </p:sp>
      <p:sp>
        <p:nvSpPr>
          <p:cNvPr id="12" name="Shape 10"/>
          <p:cNvSpPr/>
          <p:nvPr/>
        </p:nvSpPr>
        <p:spPr>
          <a:xfrm>
            <a:off x="3200400" y="2286000"/>
            <a:ext cx="2651760" cy="2377440"/>
          </a:xfrm>
          <a:prstGeom prst="rect">
            <a:avLst/>
          </a:prstGeom>
          <a:solidFill>
            <a:srgbClr val="0D1B2A"/>
          </a:solidFill>
          <a:ln w="12700">
            <a:solidFill>
              <a:srgbClr val="1E3A5F"/>
            </a:solidFill>
            <a:prstDash val="solid"/>
          </a:ln>
        </p:spPr>
        <p:txBody>
          <a:bodyPr/>
          <a:lstStyle/>
          <a:p>
            <a:endParaRPr lang="cs-CZ"/>
          </a:p>
        </p:txBody>
      </p:sp>
      <p:sp>
        <p:nvSpPr>
          <p:cNvPr id="13" name="Shape 11"/>
          <p:cNvSpPr/>
          <p:nvPr/>
        </p:nvSpPr>
        <p:spPr>
          <a:xfrm>
            <a:off x="4160520" y="2423160"/>
            <a:ext cx="731520" cy="731520"/>
          </a:xfrm>
          <a:prstGeom prst="ellipse">
            <a:avLst/>
          </a:prstGeom>
          <a:solidFill>
            <a:srgbClr val="26C6DA">
              <a:alpha val="85000"/>
            </a:srgbClr>
          </a:solidFill>
          <a:ln w="12700">
            <a:solidFill>
              <a:srgbClr val="26C6DA"/>
            </a:solidFill>
            <a:prstDash val="solid"/>
          </a:ln>
        </p:spPr>
        <p:txBody>
          <a:bodyPr/>
          <a:lstStyle/>
          <a:p>
            <a:endParaRPr lang="cs-CZ"/>
          </a:p>
        </p:txBody>
      </p:sp>
      <p:sp>
        <p:nvSpPr>
          <p:cNvPr id="14" name="Text 12"/>
          <p:cNvSpPr/>
          <p:nvPr/>
        </p:nvSpPr>
        <p:spPr>
          <a:xfrm>
            <a:off x="4160520" y="2423160"/>
            <a:ext cx="731520" cy="7315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2</a:t>
            </a:r>
            <a:endParaRPr lang="en-US" sz="2200" dirty="0"/>
          </a:p>
        </p:txBody>
      </p:sp>
      <p:sp>
        <p:nvSpPr>
          <p:cNvPr id="15" name="Text 13"/>
          <p:cNvSpPr/>
          <p:nvPr/>
        </p:nvSpPr>
        <p:spPr>
          <a:xfrm>
            <a:off x="3337560" y="3291840"/>
            <a:ext cx="2377440" cy="1188720"/>
          </a:xfrm>
          <a:prstGeom prst="rect">
            <a:avLst/>
          </a:prstGeom>
          <a:noFill/>
          <a:ln/>
        </p:spPr>
        <p:txBody>
          <a:bodyPr wrap="square" rtlCol="0" anchor="ctr"/>
          <a:lstStyle/>
          <a:p>
            <a:pPr marL="0" indent="0" algn="ctr">
              <a:lnSpc>
                <a:spcPct val="130000"/>
              </a:lnSpc>
              <a:buNone/>
            </a:pPr>
            <a:r>
              <a:rPr lang="en-US" sz="1300" dirty="0">
                <a:solidFill>
                  <a:srgbClr val="EDF2F7"/>
                </a:solidFill>
                <a:latin typeface="Calibri" pitchFamily="34" charset="0"/>
                <a:ea typeface="Calibri" pitchFamily="34" charset="-122"/>
                <a:cs typeface="Calibri" pitchFamily="34" charset="-120"/>
              </a:rPr>
              <a:t>Je přípustné trénovat AI na chráněných dílech?</a:t>
            </a:r>
            <a:endParaRPr lang="en-US" sz="1300" dirty="0"/>
          </a:p>
        </p:txBody>
      </p:sp>
      <p:sp>
        <p:nvSpPr>
          <p:cNvPr id="16" name="Shape 14"/>
          <p:cNvSpPr/>
          <p:nvPr/>
        </p:nvSpPr>
        <p:spPr>
          <a:xfrm>
            <a:off x="3931920" y="4526280"/>
            <a:ext cx="1188720" cy="36576"/>
          </a:xfrm>
          <a:prstGeom prst="rect">
            <a:avLst/>
          </a:prstGeom>
          <a:solidFill>
            <a:srgbClr val="26C6DA"/>
          </a:solidFill>
          <a:ln w="12700">
            <a:solidFill>
              <a:srgbClr val="26C6DA"/>
            </a:solidFill>
            <a:prstDash val="solid"/>
          </a:ln>
        </p:spPr>
        <p:txBody>
          <a:bodyPr/>
          <a:lstStyle/>
          <a:p>
            <a:endParaRPr lang="cs-CZ"/>
          </a:p>
        </p:txBody>
      </p:sp>
      <p:sp>
        <p:nvSpPr>
          <p:cNvPr id="17" name="Shape 15"/>
          <p:cNvSpPr/>
          <p:nvPr/>
        </p:nvSpPr>
        <p:spPr>
          <a:xfrm>
            <a:off x="6035040" y="2286000"/>
            <a:ext cx="2651760" cy="2377440"/>
          </a:xfrm>
          <a:prstGeom prst="rect">
            <a:avLst/>
          </a:prstGeom>
          <a:solidFill>
            <a:srgbClr val="0D1B2A"/>
          </a:solidFill>
          <a:ln w="12700">
            <a:solidFill>
              <a:srgbClr val="1E3A5F"/>
            </a:solidFill>
            <a:prstDash val="solid"/>
          </a:ln>
        </p:spPr>
        <p:txBody>
          <a:bodyPr/>
          <a:lstStyle/>
          <a:p>
            <a:endParaRPr lang="cs-CZ"/>
          </a:p>
        </p:txBody>
      </p:sp>
      <p:sp>
        <p:nvSpPr>
          <p:cNvPr id="18" name="Shape 16"/>
          <p:cNvSpPr/>
          <p:nvPr/>
        </p:nvSpPr>
        <p:spPr>
          <a:xfrm>
            <a:off x="6995160" y="2423160"/>
            <a:ext cx="731520" cy="731520"/>
          </a:xfrm>
          <a:prstGeom prst="ellipse">
            <a:avLst/>
          </a:prstGeom>
          <a:solidFill>
            <a:srgbClr val="E8B86D">
              <a:alpha val="85000"/>
            </a:srgbClr>
          </a:solidFill>
          <a:ln w="12700">
            <a:solidFill>
              <a:srgbClr val="E8B86D"/>
            </a:solidFill>
            <a:prstDash val="solid"/>
          </a:ln>
        </p:spPr>
        <p:txBody>
          <a:bodyPr/>
          <a:lstStyle/>
          <a:p>
            <a:endParaRPr lang="cs-CZ"/>
          </a:p>
        </p:txBody>
      </p:sp>
      <p:sp>
        <p:nvSpPr>
          <p:cNvPr id="19" name="Text 17"/>
          <p:cNvSpPr/>
          <p:nvPr/>
        </p:nvSpPr>
        <p:spPr>
          <a:xfrm>
            <a:off x="6995160" y="2423160"/>
            <a:ext cx="731520" cy="7315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3</a:t>
            </a:r>
            <a:endParaRPr lang="en-US" sz="2200" dirty="0"/>
          </a:p>
        </p:txBody>
      </p:sp>
      <p:sp>
        <p:nvSpPr>
          <p:cNvPr id="20" name="Text 18"/>
          <p:cNvSpPr/>
          <p:nvPr/>
        </p:nvSpPr>
        <p:spPr>
          <a:xfrm>
            <a:off x="6172200" y="3291840"/>
            <a:ext cx="2377440" cy="1188720"/>
          </a:xfrm>
          <a:prstGeom prst="rect">
            <a:avLst/>
          </a:prstGeom>
          <a:noFill/>
          <a:ln/>
        </p:spPr>
        <p:txBody>
          <a:bodyPr wrap="square" rtlCol="0" anchor="ctr"/>
          <a:lstStyle/>
          <a:p>
            <a:pPr marL="0" indent="0" algn="ctr">
              <a:lnSpc>
                <a:spcPct val="130000"/>
              </a:lnSpc>
              <a:buNone/>
            </a:pPr>
            <a:r>
              <a:rPr lang="en-US" sz="1300" dirty="0">
                <a:solidFill>
                  <a:srgbClr val="EDF2F7"/>
                </a:solidFill>
                <a:latin typeface="Calibri" pitchFamily="34" charset="0"/>
                <a:ea typeface="Calibri" pitchFamily="34" charset="-122"/>
                <a:cs typeface="Calibri" pitchFamily="34" charset="-120"/>
              </a:rPr>
              <a:t>Kdo odpovídá za výstupy generované AI?</a:t>
            </a:r>
            <a:endParaRPr lang="en-US" sz="1300" dirty="0"/>
          </a:p>
        </p:txBody>
      </p:sp>
      <p:sp>
        <p:nvSpPr>
          <p:cNvPr id="21" name="Shape 19"/>
          <p:cNvSpPr/>
          <p:nvPr/>
        </p:nvSpPr>
        <p:spPr>
          <a:xfrm>
            <a:off x="6766560" y="4526280"/>
            <a:ext cx="1188720" cy="36576"/>
          </a:xfrm>
          <a:prstGeom prst="rect">
            <a:avLst/>
          </a:prstGeom>
          <a:solidFill>
            <a:srgbClr val="E8B86D"/>
          </a:solidFill>
          <a:ln w="12700">
            <a:solidFill>
              <a:srgbClr val="E8B86D"/>
            </a:solidFill>
            <a:prstDash val="solid"/>
          </a:ln>
        </p:spPr>
        <p:txBody>
          <a:bodyPr/>
          <a:lstStyle/>
          <a:p>
            <a:endParaRPr lang="cs-CZ"/>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1E88E5"/>
          </a:solidFill>
          <a:ln w="12700">
            <a:solidFill>
              <a:srgbClr val="1E88E5"/>
            </a:solidFill>
            <a:prstDash val="solid"/>
          </a:ln>
        </p:spPr>
        <p:txBody>
          <a:bodyPr/>
          <a:lstStyle/>
          <a:p>
            <a:endParaRPr lang="cs-CZ"/>
          </a:p>
        </p:txBody>
      </p:sp>
      <p:sp>
        <p:nvSpPr>
          <p:cNvPr id="3" name="Shape 1"/>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Text 2"/>
          <p:cNvSpPr/>
          <p:nvPr/>
        </p:nvSpPr>
        <p:spPr>
          <a:xfrm>
            <a:off x="274320" y="256032"/>
            <a:ext cx="1316736" cy="237744"/>
          </a:xfrm>
          <a:prstGeom prst="rect">
            <a:avLst/>
          </a:prstGeom>
          <a:noFill/>
          <a:ln/>
        </p:spPr>
        <p:txBody>
          <a:bodyPr wrap="square"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OTÁZKA 1</a:t>
            </a:r>
            <a:endParaRPr lang="en-US" sz="1000" dirty="0"/>
          </a:p>
        </p:txBody>
      </p:sp>
      <p:sp>
        <p:nvSpPr>
          <p:cNvPr id="5" name="Text 3"/>
          <p:cNvSpPr/>
          <p:nvPr/>
        </p:nvSpPr>
        <p:spPr>
          <a:xfrm>
            <a:off x="274320" y="594360"/>
            <a:ext cx="8595360" cy="685800"/>
          </a:xfrm>
          <a:prstGeom prst="rect">
            <a:avLst/>
          </a:prstGeom>
          <a:noFill/>
          <a:ln/>
        </p:spPr>
        <p:txBody>
          <a:bodyPr wrap="square" rtlCol="0" anchor="ctr"/>
          <a:lstStyle/>
          <a:p>
            <a:pPr marL="0" indent="0">
              <a:buNone/>
            </a:pPr>
            <a:r>
              <a:rPr lang="en-US" sz="3000" b="1" dirty="0">
                <a:solidFill>
                  <a:srgbClr val="FFFFFF"/>
                </a:solidFill>
                <a:latin typeface="Calibri" pitchFamily="34" charset="0"/>
                <a:ea typeface="Calibri" pitchFamily="34" charset="-122"/>
                <a:cs typeface="Calibri" pitchFamily="34" charset="-120"/>
              </a:rPr>
              <a:t>Autorství díla vytvořeného AI</a:t>
            </a:r>
            <a:endParaRPr lang="en-US" sz="3000" dirty="0"/>
          </a:p>
        </p:txBody>
      </p:sp>
      <p:sp>
        <p:nvSpPr>
          <p:cNvPr id="6" name="Text 4"/>
          <p:cNvSpPr/>
          <p:nvPr/>
        </p:nvSpPr>
        <p:spPr>
          <a:xfrm>
            <a:off x="274320" y="1371600"/>
            <a:ext cx="8595360" cy="320040"/>
          </a:xfrm>
          <a:prstGeom prst="rect">
            <a:avLst/>
          </a:prstGeom>
          <a:noFill/>
          <a:ln/>
        </p:spPr>
        <p:txBody>
          <a:bodyPr wrap="square" rtlCol="0" anchor="ctr"/>
          <a:lstStyle/>
          <a:p>
            <a:pPr marL="0" indent="0">
              <a:buNone/>
            </a:pPr>
            <a:r>
              <a:rPr lang="en-US" sz="1400" b="1" dirty="0">
                <a:solidFill>
                  <a:srgbClr val="1E88E5"/>
                </a:solidFill>
                <a:latin typeface="Calibri" pitchFamily="34" charset="0"/>
                <a:ea typeface="Calibri" pitchFamily="34" charset="-122"/>
                <a:cs typeface="Calibri" pitchFamily="34" charset="-120"/>
              </a:rPr>
              <a:t>Tradiční pojetí</a:t>
            </a:r>
            <a:endParaRPr lang="en-US" sz="1400" dirty="0"/>
          </a:p>
        </p:txBody>
      </p:sp>
      <p:sp>
        <p:nvSpPr>
          <p:cNvPr id="7" name="Text 5"/>
          <p:cNvSpPr/>
          <p:nvPr/>
        </p:nvSpPr>
        <p:spPr>
          <a:xfrm>
            <a:off x="274320" y="1691640"/>
            <a:ext cx="8595360" cy="685800"/>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Autor = fyzická osoba, která dílo tvůrčím způsobem vyjádřila (§ 5 AZ ČR, čl. 2 Bernská úmluva).</a:t>
            </a:r>
            <a:endParaRPr lang="en-US" sz="1300" dirty="0"/>
          </a:p>
        </p:txBody>
      </p:sp>
      <p:sp>
        <p:nvSpPr>
          <p:cNvPr id="8" name="Text 6"/>
          <p:cNvSpPr/>
          <p:nvPr/>
        </p:nvSpPr>
        <p:spPr>
          <a:xfrm>
            <a:off x="274320" y="2514600"/>
            <a:ext cx="8595360" cy="320040"/>
          </a:xfrm>
          <a:prstGeom prst="rect">
            <a:avLst/>
          </a:prstGeom>
          <a:noFill/>
          <a:ln/>
        </p:spPr>
        <p:txBody>
          <a:bodyPr wrap="square" rtlCol="0" anchor="ctr"/>
          <a:lstStyle/>
          <a:p>
            <a:pPr marL="0" indent="0">
              <a:buNone/>
            </a:pPr>
            <a:r>
              <a:rPr lang="en-US" sz="1400" b="1" dirty="0">
                <a:solidFill>
                  <a:srgbClr val="1E88E5"/>
                </a:solidFill>
                <a:latin typeface="Calibri" pitchFamily="34" charset="0"/>
                <a:ea typeface="Calibri" pitchFamily="34" charset="-122"/>
                <a:cs typeface="Calibri" pitchFamily="34" charset="-120"/>
              </a:rPr>
              <a:t>Problém AI výstupů</a:t>
            </a:r>
            <a:endParaRPr lang="en-US" sz="1400" dirty="0"/>
          </a:p>
        </p:txBody>
      </p:sp>
      <p:sp>
        <p:nvSpPr>
          <p:cNvPr id="9" name="Text 7"/>
          <p:cNvSpPr/>
          <p:nvPr/>
        </p:nvSpPr>
        <p:spPr>
          <a:xfrm>
            <a:off x="274320" y="2834640"/>
            <a:ext cx="8595360" cy="685800"/>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AI generuje výstupy autonomně — bez přímého tvůrčího vkladu fyzické osoby ve vztahu ke konkrétnímu dílu.</a:t>
            </a:r>
            <a:endParaRPr lang="en-US" sz="1300" dirty="0"/>
          </a:p>
        </p:txBody>
      </p:sp>
      <p:sp>
        <p:nvSpPr>
          <p:cNvPr id="10" name="Text 8"/>
          <p:cNvSpPr/>
          <p:nvPr/>
        </p:nvSpPr>
        <p:spPr>
          <a:xfrm>
            <a:off x="274320" y="3657600"/>
            <a:ext cx="8595360" cy="320040"/>
          </a:xfrm>
          <a:prstGeom prst="rect">
            <a:avLst/>
          </a:prstGeom>
          <a:noFill/>
          <a:ln/>
        </p:spPr>
        <p:txBody>
          <a:bodyPr wrap="square" rtlCol="0" anchor="ctr"/>
          <a:lstStyle/>
          <a:p>
            <a:pPr marL="0" indent="0">
              <a:buNone/>
            </a:pPr>
            <a:r>
              <a:rPr lang="en-US" sz="1400" b="1" dirty="0">
                <a:solidFill>
                  <a:srgbClr val="1E88E5"/>
                </a:solidFill>
                <a:latin typeface="Calibri" pitchFamily="34" charset="0"/>
                <a:ea typeface="Calibri" pitchFamily="34" charset="-122"/>
                <a:cs typeface="Calibri" pitchFamily="34" charset="-120"/>
              </a:rPr>
              <a:t>Varianty řešení</a:t>
            </a:r>
            <a:endParaRPr lang="en-US" sz="1400" dirty="0"/>
          </a:p>
        </p:txBody>
      </p:sp>
      <p:sp>
        <p:nvSpPr>
          <p:cNvPr id="11" name="Text 9"/>
          <p:cNvSpPr/>
          <p:nvPr/>
        </p:nvSpPr>
        <p:spPr>
          <a:xfrm>
            <a:off x="274320" y="3977640"/>
            <a:ext cx="8595360" cy="685800"/>
          </a:xfrm>
          <a:prstGeom prst="rect">
            <a:avLst/>
          </a:prstGeom>
          <a:noFill/>
          <a:ln/>
        </p:spPr>
        <p:txBody>
          <a:bodyPr wrap="square" rtlCol="0" anchor="ctr"/>
          <a:lstStyle/>
          <a:p>
            <a:pPr marL="0" indent="0">
              <a:lnSpc>
                <a:spcPct val="125000"/>
              </a:lnSpc>
              <a:buNone/>
            </a:pPr>
            <a:r>
              <a:rPr lang="en-US" sz="1300" dirty="0">
                <a:solidFill>
                  <a:srgbClr val="EDF2F7"/>
                </a:solidFill>
                <a:latin typeface="Calibri" pitchFamily="34" charset="0"/>
                <a:ea typeface="Calibri" pitchFamily="34" charset="-122"/>
                <a:cs typeface="Calibri" pitchFamily="34" charset="-120"/>
              </a:rPr>
              <a:t>Žádná ochrana / ochrana provozovatele AI / ochrana uživatele / ochrana vývojáře — právo dosud nenašlo konsensus.</a:t>
            </a:r>
            <a:endParaRPr lang="en-US" sz="13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Thaler v. Vidal">
    <p:bg>
      <p:bgPr>
        <a:solidFill>
          <a:srgbClr val="0D1B2A"/>
        </a:solidFill>
        <a:effectLst/>
      </p:bgPr>
    </p:bg>
    <p:spTree>
      <p:nvGrpSpPr>
        <p:cNvPr id="1" name=""/>
        <p:cNvGrpSpPr/>
        <p:nvPr/>
      </p:nvGrpSpPr>
      <p:grpSpPr>
        <a:xfrm>
          <a:off x="0" y="0"/>
          <a:ext cx="0" cy="0"/>
          <a:chOff x="0" y="0"/>
          <a:chExt cx="0" cy="0"/>
        </a:xfrm>
      </p:grpSpPr>
      <p:sp>
        <p:nvSpPr>
          <p:cNvPr id="2" name="bar"/>
          <p:cNvSpPr/>
          <p:nvPr/>
        </p:nvSpPr>
        <p:spPr>
          <a:xfrm>
            <a:off x="0" y="0"/>
            <a:ext cx="54864" cy="5143500"/>
          </a:xfrm>
          <a:prstGeom prst="rect">
            <a:avLst/>
          </a:prstGeom>
          <a:solidFill>
            <a:srgbClr val="1E88E5"/>
          </a:solidFill>
          <a:ln w="12700">
            <a:solidFill>
              <a:srgbClr val="1E88E5"/>
            </a:solidFill>
            <a:prstDash val="solid"/>
          </a:ln>
        </p:spPr>
        <p:txBody>
          <a:bodyPr/>
          <a:lstStyle/>
          <a:p>
            <a:endParaRPr lang="cs-CZ"/>
          </a:p>
        </p:txBody>
      </p:sp>
      <p:sp>
        <p:nvSpPr>
          <p:cNvPr id="3" name="badge_bg"/>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badge_txt"/>
          <p:cNvSpPr/>
          <p:nvPr/>
        </p:nvSpPr>
        <p:spPr>
          <a:xfrm>
            <a:off x="274320" y="255600"/>
            <a:ext cx="1316736" cy="237744"/>
          </a:xfrm>
          <a:prstGeom prst="rect">
            <a:avLst/>
          </a:prstGeom>
          <a:noFill/>
          <a:ln/>
        </p:spPr>
        <p:txBody>
          <a:bodyPr wrap="square" rtlCol="0" anchor="ctr"/>
          <a:lstStyle/>
          <a:p>
            <a:pPr marL="0" indent="0" algn="ctr">
              <a:buNone/>
            </a:pPr>
            <a:r>
              <a:rPr lang="cs-CZ" sz="1000" b="1" dirty="0">
                <a:solidFill>
                  <a:srgbClr val="FFFFFF"/>
                </a:solidFill>
                <a:latin typeface="Calibri" pitchFamily="34" charset="0"/>
                <a:ea typeface="Calibri" pitchFamily="34" charset="-122"/>
                <a:cs typeface="Calibri" pitchFamily="34" charset="-120"/>
              </a:rPr>
              <a:t>OTÁZKA 1</a:t>
            </a:r>
            <a:endParaRPr lang="cs-CZ" sz="1100" dirty="0"/>
          </a:p>
        </p:txBody>
      </p:sp>
      <p:sp>
        <p:nvSpPr>
          <p:cNvPr id="5" name="q_title"/>
          <p:cNvSpPr/>
          <p:nvPr/>
        </p:nvSpPr>
        <p:spPr>
          <a:xfrm>
            <a:off x="274320" y="570000"/>
            <a:ext cx="8595360" cy="380000"/>
          </a:xfrm>
          <a:prstGeom prst="rect">
            <a:avLst/>
          </a:prstGeom>
          <a:noFill/>
          <a:ln/>
        </p:spPr>
        <p:txBody>
          <a:bodyPr wrap="square" rtlCol="0" anchor="ctr"/>
          <a:lstStyle/>
          <a:p>
            <a:pPr marL="0" indent="0">
              <a:buNone/>
            </a:pPr>
            <a:r>
              <a:rPr lang="cs-CZ" sz="1500" b="1" dirty="0">
                <a:solidFill>
                  <a:srgbClr val="B0BEC5"/>
                </a:solidFill>
                <a:latin typeface="Calibri" pitchFamily="34" charset="0"/>
                <a:ea typeface="Calibri" pitchFamily="34" charset="-122"/>
                <a:cs typeface="Calibri" pitchFamily="34" charset="-120"/>
              </a:rPr>
              <a:t>Autorství díla vytvořeného AI</a:t>
            </a:r>
            <a:endParaRPr lang="cs-CZ" sz="1100" dirty="0"/>
          </a:p>
        </p:txBody>
      </p:sp>
      <p:sp>
        <p:nvSpPr>
          <p:cNvPr id="6" name="c_title"/>
          <p:cNvSpPr/>
          <p:nvPr/>
        </p:nvSpPr>
        <p:spPr>
          <a:xfrm>
            <a:off x="274320" y="1000000"/>
            <a:ext cx="8595360" cy="380000"/>
          </a:xfrm>
          <a:prstGeom prst="rect">
            <a:avLst/>
          </a:prstGeom>
          <a:noFill/>
          <a:ln/>
        </p:spPr>
        <p:txBody>
          <a:bodyPr wrap="square" rtlCol="0" anchor="ctr"/>
          <a:lstStyle/>
          <a:p>
            <a:pPr marL="0" indent="0">
              <a:buNone/>
            </a:pPr>
            <a:r>
              <a:rPr lang="cs-CZ" sz="2200" b="1" dirty="0">
                <a:solidFill>
                  <a:srgbClr val="FFFFFF"/>
                </a:solidFill>
                <a:latin typeface="Calibri" pitchFamily="34" charset="0"/>
                <a:ea typeface="Calibri" pitchFamily="34" charset="-122"/>
                <a:cs typeface="Calibri" pitchFamily="34" charset="-120"/>
              </a:rPr>
              <a:t>Thaler v. Vidal (USA, 2022/2023)</a:t>
            </a:r>
            <a:endParaRPr lang="cs-CZ" sz="1100" dirty="0"/>
          </a:p>
        </p:txBody>
      </p:sp>
      <p:sp>
        <p:nvSpPr>
          <p:cNvPr id="7" name="sep"/>
          <p:cNvSpPr/>
          <p:nvPr/>
        </p:nvSpPr>
        <p:spPr>
          <a:xfrm>
            <a:off x="274320" y="1390000"/>
            <a:ext cx="8595360" cy="9144"/>
          </a:xfrm>
          <a:prstGeom prst="rect">
            <a:avLst/>
          </a:prstGeom>
          <a:solidFill>
            <a:srgbClr val="26C6DA"/>
          </a:solidFill>
          <a:ln w="12700">
            <a:solidFill>
              <a:srgbClr val="26C6DA"/>
            </a:solidFill>
            <a:prstDash val="solid"/>
          </a:ln>
        </p:spPr>
        <p:txBody>
          <a:bodyPr/>
          <a:lstStyle/>
          <a:p>
            <a:endParaRPr lang="cs-CZ"/>
          </a:p>
        </p:txBody>
      </p:sp>
      <p:sp>
        <p:nvSpPr>
          <p:cNvPr id="8" name="zdroj_lbl"/>
          <p:cNvSpPr/>
          <p:nvPr/>
        </p:nvSpPr>
        <p:spPr>
          <a:xfrm>
            <a:off x="374400" y="14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Zdroj</a:t>
            </a:r>
            <a:endParaRPr lang="cs-CZ" sz="1100" dirty="0"/>
          </a:p>
        </p:txBody>
      </p:sp>
      <p:sp>
        <p:nvSpPr>
          <p:cNvPr id="9" name="zdroj_txt"/>
          <p:cNvSpPr/>
          <p:nvPr/>
        </p:nvSpPr>
        <p:spPr>
          <a:xfrm>
            <a:off x="374400" y="1640000"/>
            <a:ext cx="8495280" cy="660000"/>
          </a:xfrm>
          <a:prstGeom prst="rect">
            <a:avLst/>
          </a:prstGeom>
          <a:noFill/>
          <a:ln/>
        </p:spPr>
        <p:txBody>
          <a:bodyPr wrap="square" rtlCol="0" anchor="ctr">
            <a:normAutofit/>
          </a:bodyPr>
          <a:lstStyle/>
          <a:p>
            <a:pPr marL="0" indent="0">
              <a:buNone/>
            </a:pPr>
            <a:r>
              <a:rPr lang="cs-CZ" sz="1100" i="1" dirty="0">
                <a:solidFill>
                  <a:srgbClr val="90CAF9"/>
                </a:solidFill>
                <a:latin typeface="Calibri" pitchFamily="34" charset="0"/>
                <a:ea typeface="Calibri" pitchFamily="34" charset="-122"/>
                <a:cs typeface="Calibri" pitchFamily="34" charset="-120"/>
              </a:rPr>
              <a:t>Thaler v. Vidal, 43 F.4th 1207 (Fed. Cir. 2022); certiorari odepřeno SCOTUS 24. 4. 2023 (No. 22-919)</a:t>
            </a:r>
            <a:endParaRPr lang="cs-CZ" sz="1100" dirty="0"/>
          </a:p>
        </p:txBody>
      </p:sp>
      <p:sp>
        <p:nvSpPr>
          <p:cNvPr id="10" name="obsah_lbl"/>
          <p:cNvSpPr/>
          <p:nvPr/>
        </p:nvSpPr>
        <p:spPr>
          <a:xfrm>
            <a:off x="374400" y="21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Obsah</a:t>
            </a:r>
            <a:endParaRPr lang="cs-CZ" sz="1100" dirty="0"/>
          </a:p>
        </p:txBody>
      </p:sp>
      <p:sp>
        <p:nvSpPr>
          <p:cNvPr id="11" name="obsah_txt"/>
          <p:cNvSpPr/>
          <p:nvPr/>
        </p:nvSpPr>
        <p:spPr>
          <a:xfrm>
            <a:off x="374400" y="2340000"/>
            <a:ext cx="8495280" cy="86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Stephen Thaler přihlásil dva patenty s AI systémem DABUS (Device for the Autonomous Bootstrapping of Unified Science) jako výhradním vynálezcem. USPTO přihlášky odmítl jako neúplné — neuváděly platného vynálezce. Po zamítnutí na úrovni USPTO i District Court pro Východní obvod Virginie Federal Circuit potvrdil: Patent Act vyžaduje, aby vynálezcem byla fyzická osoba.</a:t>
            </a:r>
            <a:endParaRPr lang="cs-CZ" sz="1100" dirty="0"/>
          </a:p>
        </p:txBody>
      </p:sp>
      <p:sp>
        <p:nvSpPr>
          <p:cNvPr id="12" name="result_lbl"/>
          <p:cNvSpPr/>
          <p:nvPr/>
        </p:nvSpPr>
        <p:spPr>
          <a:xfrm>
            <a:off x="374400" y="356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Výsledek</a:t>
            </a:r>
            <a:endParaRPr lang="cs-CZ" sz="1100" dirty="0"/>
          </a:p>
        </p:txBody>
      </p:sp>
      <p:sp>
        <p:nvSpPr>
          <p:cNvPr id="13" name="result_txt"/>
          <p:cNvSpPr/>
          <p:nvPr/>
        </p:nvSpPr>
        <p:spPr>
          <a:xfrm>
            <a:off x="374400" y="3760000"/>
            <a:ext cx="8495280" cy="110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Řízení skončeno. AI systém nemůže být uveden jako vynálezce, protože Patent Act výslovně pracuje s pojmem „individual" ve smyslu fyzické osoby. Nejvyšší soud odmítl přijmout věc k přezkumu.</a:t>
            </a:r>
            <a:endParaRPr lang="cs-CZ" sz="11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Zarya of the Dawn">
    <p:bg>
      <p:bgPr>
        <a:solidFill>
          <a:srgbClr val="0D1B2A"/>
        </a:solidFill>
        <a:effectLst/>
      </p:bgPr>
    </p:bg>
    <p:spTree>
      <p:nvGrpSpPr>
        <p:cNvPr id="1" name=""/>
        <p:cNvGrpSpPr/>
        <p:nvPr/>
      </p:nvGrpSpPr>
      <p:grpSpPr>
        <a:xfrm>
          <a:off x="0" y="0"/>
          <a:ext cx="0" cy="0"/>
          <a:chOff x="0" y="0"/>
          <a:chExt cx="0" cy="0"/>
        </a:xfrm>
      </p:grpSpPr>
      <p:sp>
        <p:nvSpPr>
          <p:cNvPr id="2" name="bar"/>
          <p:cNvSpPr/>
          <p:nvPr/>
        </p:nvSpPr>
        <p:spPr>
          <a:xfrm>
            <a:off x="0" y="0"/>
            <a:ext cx="54864" cy="5143500"/>
          </a:xfrm>
          <a:prstGeom prst="rect">
            <a:avLst/>
          </a:prstGeom>
          <a:solidFill>
            <a:srgbClr val="1E88E5"/>
          </a:solidFill>
          <a:ln w="12700">
            <a:solidFill>
              <a:srgbClr val="1E88E5"/>
            </a:solidFill>
            <a:prstDash val="solid"/>
          </a:ln>
        </p:spPr>
        <p:txBody>
          <a:bodyPr/>
          <a:lstStyle/>
          <a:p>
            <a:endParaRPr lang="cs-CZ"/>
          </a:p>
        </p:txBody>
      </p:sp>
      <p:sp>
        <p:nvSpPr>
          <p:cNvPr id="3" name="badge_bg"/>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badge_txt"/>
          <p:cNvSpPr/>
          <p:nvPr/>
        </p:nvSpPr>
        <p:spPr>
          <a:xfrm>
            <a:off x="274320" y="255600"/>
            <a:ext cx="1316736" cy="237744"/>
          </a:xfrm>
          <a:prstGeom prst="rect">
            <a:avLst/>
          </a:prstGeom>
          <a:noFill/>
          <a:ln/>
        </p:spPr>
        <p:txBody>
          <a:bodyPr wrap="square" rtlCol="0" anchor="ctr"/>
          <a:lstStyle/>
          <a:p>
            <a:pPr marL="0" indent="0" algn="ctr">
              <a:buNone/>
            </a:pPr>
            <a:r>
              <a:rPr lang="cs-CZ" sz="1000" b="1" dirty="0">
                <a:solidFill>
                  <a:srgbClr val="FFFFFF"/>
                </a:solidFill>
                <a:latin typeface="Calibri" pitchFamily="34" charset="0"/>
                <a:ea typeface="Calibri" pitchFamily="34" charset="-122"/>
                <a:cs typeface="Calibri" pitchFamily="34" charset="-120"/>
              </a:rPr>
              <a:t>OTÁZKA 1</a:t>
            </a:r>
            <a:endParaRPr lang="cs-CZ" sz="1100" dirty="0"/>
          </a:p>
        </p:txBody>
      </p:sp>
      <p:sp>
        <p:nvSpPr>
          <p:cNvPr id="5" name="q_title"/>
          <p:cNvSpPr/>
          <p:nvPr/>
        </p:nvSpPr>
        <p:spPr>
          <a:xfrm>
            <a:off x="274320" y="570000"/>
            <a:ext cx="8595360" cy="380000"/>
          </a:xfrm>
          <a:prstGeom prst="rect">
            <a:avLst/>
          </a:prstGeom>
          <a:noFill/>
          <a:ln/>
        </p:spPr>
        <p:txBody>
          <a:bodyPr wrap="square" rtlCol="0" anchor="ctr"/>
          <a:lstStyle/>
          <a:p>
            <a:pPr marL="0" indent="0">
              <a:buNone/>
            </a:pPr>
            <a:r>
              <a:rPr lang="cs-CZ" sz="1500" b="1" dirty="0">
                <a:solidFill>
                  <a:srgbClr val="B0BEC5"/>
                </a:solidFill>
                <a:latin typeface="Calibri" pitchFamily="34" charset="0"/>
                <a:ea typeface="Calibri" pitchFamily="34" charset="-122"/>
                <a:cs typeface="Calibri" pitchFamily="34" charset="-120"/>
              </a:rPr>
              <a:t>Autorství díla vytvořeného AI</a:t>
            </a:r>
            <a:endParaRPr lang="cs-CZ" sz="1100" dirty="0"/>
          </a:p>
        </p:txBody>
      </p:sp>
      <p:sp>
        <p:nvSpPr>
          <p:cNvPr id="6" name="c_title"/>
          <p:cNvSpPr/>
          <p:nvPr/>
        </p:nvSpPr>
        <p:spPr>
          <a:xfrm>
            <a:off x="274320" y="1000000"/>
            <a:ext cx="8595360" cy="380000"/>
          </a:xfrm>
          <a:prstGeom prst="rect">
            <a:avLst/>
          </a:prstGeom>
          <a:noFill/>
          <a:ln/>
        </p:spPr>
        <p:txBody>
          <a:bodyPr wrap="square" rtlCol="0" anchor="ctr"/>
          <a:lstStyle/>
          <a:p>
            <a:pPr marL="0" indent="0">
              <a:buNone/>
            </a:pPr>
            <a:r>
              <a:rPr lang="cs-CZ" sz="2200" b="1" dirty="0">
                <a:solidFill>
                  <a:srgbClr val="FFFFFF"/>
                </a:solidFill>
                <a:latin typeface="Calibri" pitchFamily="34" charset="0"/>
                <a:ea typeface="Calibri" pitchFamily="34" charset="-122"/>
                <a:cs typeface="Calibri" pitchFamily="34" charset="-120"/>
              </a:rPr>
              <a:t>Zarya of the Dawn (USA, 2023)</a:t>
            </a:r>
            <a:endParaRPr lang="cs-CZ" sz="1100" dirty="0"/>
          </a:p>
        </p:txBody>
      </p:sp>
      <p:sp>
        <p:nvSpPr>
          <p:cNvPr id="7" name="sep"/>
          <p:cNvSpPr/>
          <p:nvPr/>
        </p:nvSpPr>
        <p:spPr>
          <a:xfrm>
            <a:off x="274320" y="1390000"/>
            <a:ext cx="8595360" cy="9144"/>
          </a:xfrm>
          <a:prstGeom prst="rect">
            <a:avLst/>
          </a:prstGeom>
          <a:solidFill>
            <a:srgbClr val="26C6DA"/>
          </a:solidFill>
          <a:ln w="12700">
            <a:solidFill>
              <a:srgbClr val="26C6DA"/>
            </a:solidFill>
            <a:prstDash val="solid"/>
          </a:ln>
        </p:spPr>
        <p:txBody>
          <a:bodyPr/>
          <a:lstStyle/>
          <a:p>
            <a:endParaRPr lang="cs-CZ"/>
          </a:p>
        </p:txBody>
      </p:sp>
      <p:sp>
        <p:nvSpPr>
          <p:cNvPr id="8" name="zdroj_lbl"/>
          <p:cNvSpPr/>
          <p:nvPr/>
        </p:nvSpPr>
        <p:spPr>
          <a:xfrm>
            <a:off x="374400" y="14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Zdroj</a:t>
            </a:r>
            <a:endParaRPr lang="cs-CZ" sz="1100" dirty="0"/>
          </a:p>
        </p:txBody>
      </p:sp>
      <p:sp>
        <p:nvSpPr>
          <p:cNvPr id="9" name="zdroj_txt"/>
          <p:cNvSpPr/>
          <p:nvPr/>
        </p:nvSpPr>
        <p:spPr>
          <a:xfrm>
            <a:off x="374400" y="1640000"/>
            <a:ext cx="8495280" cy="660000"/>
          </a:xfrm>
          <a:prstGeom prst="rect">
            <a:avLst/>
          </a:prstGeom>
          <a:noFill/>
          <a:ln/>
        </p:spPr>
        <p:txBody>
          <a:bodyPr wrap="square" rtlCol="0" anchor="ctr">
            <a:normAutofit/>
          </a:bodyPr>
          <a:lstStyle/>
          <a:p>
            <a:pPr marL="0" indent="0">
              <a:buNone/>
            </a:pPr>
            <a:r>
              <a:rPr lang="cs-CZ" sz="1100" i="1" dirty="0">
                <a:solidFill>
                  <a:srgbClr val="90CAF9"/>
                </a:solidFill>
                <a:latin typeface="Calibri" pitchFamily="34" charset="0"/>
                <a:ea typeface="Calibri" pitchFamily="34" charset="-122"/>
                <a:cs typeface="Calibri" pitchFamily="34" charset="-120"/>
              </a:rPr>
              <a:t>US Copyright Office, rozhodnutí z 21. 2. 2023 (Registration # VAu001480196)</a:t>
            </a:r>
            <a:endParaRPr lang="cs-CZ" sz="1100" dirty="0"/>
          </a:p>
        </p:txBody>
      </p:sp>
      <p:sp>
        <p:nvSpPr>
          <p:cNvPr id="10" name="obsah_lbl"/>
          <p:cNvSpPr/>
          <p:nvPr/>
        </p:nvSpPr>
        <p:spPr>
          <a:xfrm>
            <a:off x="374400" y="21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Obsah</a:t>
            </a:r>
            <a:endParaRPr lang="cs-CZ" sz="1100" dirty="0"/>
          </a:p>
        </p:txBody>
      </p:sp>
      <p:sp>
        <p:nvSpPr>
          <p:cNvPr id="11" name="obsah_txt"/>
          <p:cNvSpPr/>
          <p:nvPr/>
        </p:nvSpPr>
        <p:spPr>
          <a:xfrm>
            <a:off x="374400" y="2340000"/>
            <a:ext cx="8495280" cy="86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Autorka Kris Kashtanova vytvořila grafický román pomocí AI nástroje Midjourney a zaregistrovala jej. Po zjištění AI zapojení zahájil U.S. Copyright Office přezkum. Kashtanova argumentovala, že použití Midjourney je analogické použití kamery nebo Photoshopu a že iterativním zadáváním promptů projevila tvůrčí vůli.</a:t>
            </a:r>
            <a:endParaRPr lang="cs-CZ" sz="1100" dirty="0"/>
          </a:p>
        </p:txBody>
      </p:sp>
      <p:sp>
        <p:nvSpPr>
          <p:cNvPr id="12" name="result_lbl"/>
          <p:cNvSpPr/>
          <p:nvPr/>
        </p:nvSpPr>
        <p:spPr>
          <a:xfrm>
            <a:off x="374400" y="356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Výsledek</a:t>
            </a:r>
            <a:endParaRPr lang="cs-CZ" sz="1100" dirty="0"/>
          </a:p>
        </p:txBody>
      </p:sp>
      <p:sp>
        <p:nvSpPr>
          <p:cNvPr id="13" name="result_txt"/>
          <p:cNvSpPr/>
          <p:nvPr/>
        </p:nvSpPr>
        <p:spPr>
          <a:xfrm>
            <a:off x="374400" y="3760000"/>
            <a:ext cx="8495280" cy="110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Řízení skončeno. USCO uznal ochranu pro lidský text a kompilaci (uspořádání obrazů) jako celek. Individuální AI-generované obrázky (Midjourney) ochranu nezískaly — autor nemá dostatečnou kontrolu nad konkrétním výstupem AI.</a:t>
            </a:r>
            <a:endParaRPr lang="cs-CZ" sz="1100" dirty="0"/>
          </a:p>
        </p:txBody>
      </p:sp>
      <p:sp>
        <p:nvSpPr>
          <p:cNvPr id="14" name="Rectangle 1">
            <a:extLst>
              <a:ext uri="{FF2B5EF4-FFF2-40B4-BE49-F238E27FC236}">
                <a16:creationId xmlns:a16="http://schemas.microsoft.com/office/drawing/2014/main" id="{58D61FD5-AE42-559D-750E-546639882474}"/>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a:ln>
                  <a:noFill/>
                </a:ln>
                <a:solidFill>
                  <a:srgbClr val="FFFFFF"/>
                </a:solidFill>
                <a:effectLst/>
                <a:latin typeface="-apple-system"/>
                <a:hlinkClick r:id="rId2"/>
              </a:rPr>
              <a:t>U.S. Copyright Office</a:t>
            </a:r>
            <a:r>
              <a:rPr kumimoji="0" lang="cs-CZ" altLang="cs-CZ" sz="600" b="0" i="0" u="none" strike="noStrike" cap="none" normalizeH="0" baseline="0">
                <a:ln>
                  <a:noFill/>
                </a:ln>
                <a:solidFill>
                  <a:schemeClr val="tx1"/>
                </a:solidFill>
                <a:effectLst/>
              </a:rPr>
              <a:t> </a:t>
            </a:r>
            <a:endParaRPr kumimoji="0" lang="cs-CZ" altLang="cs-CZ"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Mestsky soud Praha">
    <p:bg>
      <p:bgPr>
        <a:solidFill>
          <a:srgbClr val="0D1B2A"/>
        </a:solidFill>
        <a:effectLst/>
      </p:bgPr>
    </p:bg>
    <p:spTree>
      <p:nvGrpSpPr>
        <p:cNvPr id="1" name=""/>
        <p:cNvGrpSpPr/>
        <p:nvPr/>
      </p:nvGrpSpPr>
      <p:grpSpPr>
        <a:xfrm>
          <a:off x="0" y="0"/>
          <a:ext cx="0" cy="0"/>
          <a:chOff x="0" y="0"/>
          <a:chExt cx="0" cy="0"/>
        </a:xfrm>
      </p:grpSpPr>
      <p:sp>
        <p:nvSpPr>
          <p:cNvPr id="2" name="bar"/>
          <p:cNvSpPr/>
          <p:nvPr/>
        </p:nvSpPr>
        <p:spPr>
          <a:xfrm>
            <a:off x="0" y="0"/>
            <a:ext cx="54864" cy="5143500"/>
          </a:xfrm>
          <a:prstGeom prst="rect">
            <a:avLst/>
          </a:prstGeom>
          <a:solidFill>
            <a:srgbClr val="1E88E5"/>
          </a:solidFill>
          <a:ln w="12700">
            <a:solidFill>
              <a:srgbClr val="1E88E5"/>
            </a:solidFill>
            <a:prstDash val="solid"/>
          </a:ln>
        </p:spPr>
        <p:txBody>
          <a:bodyPr/>
          <a:lstStyle/>
          <a:p>
            <a:endParaRPr lang="cs-CZ"/>
          </a:p>
        </p:txBody>
      </p:sp>
      <p:sp>
        <p:nvSpPr>
          <p:cNvPr id="3" name="badge_bg"/>
          <p:cNvSpPr/>
          <p:nvPr/>
        </p:nvSpPr>
        <p:spPr>
          <a:xfrm>
            <a:off x="274320" y="228600"/>
            <a:ext cx="1316736" cy="292608"/>
          </a:xfrm>
          <a:prstGeom prst="rect">
            <a:avLst/>
          </a:prstGeom>
          <a:solidFill>
            <a:srgbClr val="1E88E5">
              <a:alpha val="80000"/>
            </a:srgbClr>
          </a:solidFill>
          <a:ln w="12700">
            <a:solidFill>
              <a:srgbClr val="1E88E5"/>
            </a:solidFill>
            <a:prstDash val="solid"/>
          </a:ln>
        </p:spPr>
        <p:txBody>
          <a:bodyPr/>
          <a:lstStyle/>
          <a:p>
            <a:endParaRPr lang="cs-CZ"/>
          </a:p>
        </p:txBody>
      </p:sp>
      <p:sp>
        <p:nvSpPr>
          <p:cNvPr id="4" name="badge_txt"/>
          <p:cNvSpPr/>
          <p:nvPr/>
        </p:nvSpPr>
        <p:spPr>
          <a:xfrm>
            <a:off x="274320" y="255600"/>
            <a:ext cx="1316736" cy="237744"/>
          </a:xfrm>
          <a:prstGeom prst="rect">
            <a:avLst/>
          </a:prstGeom>
          <a:noFill/>
          <a:ln/>
        </p:spPr>
        <p:txBody>
          <a:bodyPr wrap="square" rtlCol="0" anchor="ctr"/>
          <a:lstStyle/>
          <a:p>
            <a:pPr marL="0" indent="0" algn="ctr">
              <a:buNone/>
            </a:pPr>
            <a:r>
              <a:rPr lang="cs-CZ" sz="1000" b="1" dirty="0">
                <a:solidFill>
                  <a:srgbClr val="FFFFFF"/>
                </a:solidFill>
                <a:latin typeface="Calibri" pitchFamily="34" charset="0"/>
                <a:ea typeface="Calibri" pitchFamily="34" charset="-122"/>
                <a:cs typeface="Calibri" pitchFamily="34" charset="-120"/>
              </a:rPr>
              <a:t>OTÁZKA 1</a:t>
            </a:r>
            <a:endParaRPr lang="cs-CZ" sz="1100" dirty="0"/>
          </a:p>
        </p:txBody>
      </p:sp>
      <p:sp>
        <p:nvSpPr>
          <p:cNvPr id="5" name="q_title"/>
          <p:cNvSpPr/>
          <p:nvPr/>
        </p:nvSpPr>
        <p:spPr>
          <a:xfrm>
            <a:off x="274320" y="570000"/>
            <a:ext cx="8595360" cy="380000"/>
          </a:xfrm>
          <a:prstGeom prst="rect">
            <a:avLst/>
          </a:prstGeom>
          <a:noFill/>
          <a:ln/>
        </p:spPr>
        <p:txBody>
          <a:bodyPr wrap="square" rtlCol="0" anchor="ctr"/>
          <a:lstStyle/>
          <a:p>
            <a:pPr marL="0" indent="0">
              <a:buNone/>
            </a:pPr>
            <a:r>
              <a:rPr lang="cs-CZ" sz="1500" b="1" dirty="0">
                <a:solidFill>
                  <a:srgbClr val="B0BEC5"/>
                </a:solidFill>
                <a:latin typeface="Calibri" pitchFamily="34" charset="0"/>
                <a:ea typeface="Calibri" pitchFamily="34" charset="-122"/>
                <a:cs typeface="Calibri" pitchFamily="34" charset="-120"/>
              </a:rPr>
              <a:t>Autorství díla vytvořeného AI</a:t>
            </a:r>
            <a:endParaRPr lang="cs-CZ" sz="1100" dirty="0"/>
          </a:p>
        </p:txBody>
      </p:sp>
      <p:sp>
        <p:nvSpPr>
          <p:cNvPr id="6" name="c_title"/>
          <p:cNvSpPr/>
          <p:nvPr/>
        </p:nvSpPr>
        <p:spPr>
          <a:xfrm>
            <a:off x="274320" y="1000000"/>
            <a:ext cx="8595360" cy="380000"/>
          </a:xfrm>
          <a:prstGeom prst="rect">
            <a:avLst/>
          </a:prstGeom>
          <a:noFill/>
          <a:ln/>
        </p:spPr>
        <p:txBody>
          <a:bodyPr wrap="square" rtlCol="0" anchor="ctr"/>
          <a:lstStyle/>
          <a:p>
            <a:pPr marL="0" indent="0">
              <a:buNone/>
            </a:pPr>
            <a:r>
              <a:rPr lang="cs-CZ" sz="2200" b="1" dirty="0">
                <a:solidFill>
                  <a:srgbClr val="FFFFFF"/>
                </a:solidFill>
                <a:latin typeface="Calibri" pitchFamily="34" charset="0"/>
                <a:ea typeface="Calibri" pitchFamily="34" charset="-122"/>
                <a:cs typeface="Calibri" pitchFamily="34" charset="-120"/>
              </a:rPr>
              <a:t>Městský soud v Praze, 10 C 13/2023-16 (ČR, 2023)</a:t>
            </a:r>
            <a:endParaRPr lang="cs-CZ" sz="1100" dirty="0"/>
          </a:p>
        </p:txBody>
      </p:sp>
      <p:sp>
        <p:nvSpPr>
          <p:cNvPr id="7" name="sep"/>
          <p:cNvSpPr/>
          <p:nvPr/>
        </p:nvSpPr>
        <p:spPr>
          <a:xfrm>
            <a:off x="274320" y="1390000"/>
            <a:ext cx="8595360" cy="9144"/>
          </a:xfrm>
          <a:prstGeom prst="rect">
            <a:avLst/>
          </a:prstGeom>
          <a:solidFill>
            <a:srgbClr val="26C6DA"/>
          </a:solidFill>
          <a:ln w="12700">
            <a:solidFill>
              <a:srgbClr val="26C6DA"/>
            </a:solidFill>
            <a:prstDash val="solid"/>
          </a:ln>
        </p:spPr>
        <p:txBody>
          <a:bodyPr/>
          <a:lstStyle/>
          <a:p>
            <a:endParaRPr lang="cs-CZ"/>
          </a:p>
        </p:txBody>
      </p:sp>
      <p:sp>
        <p:nvSpPr>
          <p:cNvPr id="8" name="zdroj_lbl"/>
          <p:cNvSpPr/>
          <p:nvPr/>
        </p:nvSpPr>
        <p:spPr>
          <a:xfrm>
            <a:off x="374400" y="14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Zdroj</a:t>
            </a:r>
            <a:endParaRPr lang="cs-CZ" sz="1100" dirty="0"/>
          </a:p>
        </p:txBody>
      </p:sp>
      <p:sp>
        <p:nvSpPr>
          <p:cNvPr id="9" name="zdroj_txt"/>
          <p:cNvSpPr/>
          <p:nvPr/>
        </p:nvSpPr>
        <p:spPr>
          <a:xfrm>
            <a:off x="374400" y="1640000"/>
            <a:ext cx="8495280" cy="660000"/>
          </a:xfrm>
          <a:prstGeom prst="rect">
            <a:avLst/>
          </a:prstGeom>
          <a:noFill/>
          <a:ln/>
        </p:spPr>
        <p:txBody>
          <a:bodyPr wrap="square" rtlCol="0" anchor="ctr">
            <a:normAutofit/>
          </a:bodyPr>
          <a:lstStyle/>
          <a:p>
            <a:pPr marL="0" indent="0">
              <a:buNone/>
            </a:pPr>
            <a:r>
              <a:rPr lang="cs-CZ" sz="1100" i="1" dirty="0">
                <a:solidFill>
                  <a:srgbClr val="90CAF9"/>
                </a:solidFill>
                <a:latin typeface="Calibri" pitchFamily="34" charset="0"/>
                <a:ea typeface="Calibri" pitchFamily="34" charset="-122"/>
                <a:cs typeface="Calibri" pitchFamily="34" charset="-120"/>
              </a:rPr>
              <a:t>Městský soud v Praze, rozsudek ze dne 11. 10. 2023, č. j. 10 C 13/2023-16</a:t>
            </a:r>
            <a:endParaRPr lang="cs-CZ" sz="1100" dirty="0"/>
          </a:p>
        </p:txBody>
      </p:sp>
      <p:sp>
        <p:nvSpPr>
          <p:cNvPr id="10" name="obsah_lbl"/>
          <p:cNvSpPr/>
          <p:nvPr/>
        </p:nvSpPr>
        <p:spPr>
          <a:xfrm>
            <a:off x="374400" y="214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Obsah</a:t>
            </a:r>
            <a:endParaRPr lang="cs-CZ" sz="1100" dirty="0"/>
          </a:p>
        </p:txBody>
      </p:sp>
      <p:sp>
        <p:nvSpPr>
          <p:cNvPr id="11" name="obsah_txt"/>
          <p:cNvSpPr/>
          <p:nvPr/>
        </p:nvSpPr>
        <p:spPr>
          <a:xfrm>
            <a:off x="374400" y="2340000"/>
            <a:ext cx="8495280" cy="86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Žalobce tvrdil autorství k obrázku vytvořenému AI (DALL-E) na základě jeho promptu a domáhal se určení autorství, odstranění obrázku ze stránek žalovaného a zdržení se dalšího zásahu do autorských práv.</a:t>
            </a:r>
            <a:endParaRPr lang="cs-CZ" sz="1100" dirty="0"/>
          </a:p>
        </p:txBody>
      </p:sp>
      <p:sp>
        <p:nvSpPr>
          <p:cNvPr id="12" name="result_lbl"/>
          <p:cNvSpPr/>
          <p:nvPr/>
        </p:nvSpPr>
        <p:spPr>
          <a:xfrm>
            <a:off x="374400" y="3560000"/>
            <a:ext cx="8495280" cy="280000"/>
          </a:xfrm>
          <a:prstGeom prst="rect">
            <a:avLst/>
          </a:prstGeom>
          <a:noFill/>
          <a:ln/>
        </p:spPr>
        <p:txBody>
          <a:bodyPr wrap="square" rtlCol="0" anchor="ctr"/>
          <a:lstStyle/>
          <a:p>
            <a:pPr marL="0" indent="0">
              <a:buNone/>
            </a:pPr>
            <a:r>
              <a:rPr lang="cs-CZ" sz="1200" b="1" dirty="0">
                <a:solidFill>
                  <a:srgbClr val="26C6DA"/>
                </a:solidFill>
                <a:latin typeface="Calibri" pitchFamily="34" charset="0"/>
                <a:ea typeface="Calibri" pitchFamily="34" charset="-122"/>
                <a:cs typeface="Calibri" pitchFamily="34" charset="-120"/>
              </a:rPr>
              <a:t>Výsledek</a:t>
            </a:r>
            <a:endParaRPr lang="cs-CZ" sz="1100" dirty="0"/>
          </a:p>
        </p:txBody>
      </p:sp>
      <p:sp>
        <p:nvSpPr>
          <p:cNvPr id="13" name="result_txt"/>
          <p:cNvSpPr/>
          <p:nvPr/>
        </p:nvSpPr>
        <p:spPr>
          <a:xfrm>
            <a:off x="374400" y="3760000"/>
            <a:ext cx="8495280" cy="1100000"/>
          </a:xfrm>
          <a:prstGeom prst="rect">
            <a:avLst/>
          </a:prstGeom>
          <a:noFill/>
          <a:ln/>
        </p:spPr>
        <p:txBody>
          <a:bodyPr wrap="square" rtlCol="0" anchor="ctr">
            <a:normAutofit/>
          </a:bodyPr>
          <a:lstStyle/>
          <a:p>
            <a:pPr marL="0" indent="0">
              <a:lnSpc>
                <a:spcPct val="125000"/>
              </a:lnSpc>
              <a:buNone/>
            </a:pPr>
            <a:r>
              <a:rPr lang="cs-CZ" sz="1150" dirty="0">
                <a:solidFill>
                  <a:srgbClr val="EDF2F7"/>
                </a:solidFill>
                <a:latin typeface="Calibri" pitchFamily="34" charset="0"/>
                <a:ea typeface="Calibri" pitchFamily="34" charset="-122"/>
                <a:cs typeface="Calibri" pitchFamily="34" charset="-120"/>
              </a:rPr>
              <a:t>Žaloba zamítnuta (pravomocně). Soud vyšel z toho, že autorské dílo musí být jedinečným výsledkem tvůrčí činnosti fyzické osoby; samotný prompt nebyl dostatečným tvůrčím vyjádřením a AI nemůže být autorem. První a jediné rozhodnutí soudu ČR v této otázce.</a:t>
            </a:r>
            <a:endParaRPr lang="cs-CZ" sz="11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2093</Words>
  <Application>Microsoft Office PowerPoint</Application>
  <PresentationFormat>Předvádění na obrazovce (16:9)</PresentationFormat>
  <Paragraphs>218</Paragraphs>
  <Slides>22</Slides>
  <Notes>12</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22</vt:i4>
      </vt:variant>
    </vt:vector>
  </HeadingPairs>
  <TitlesOfParts>
    <vt:vector size="28" baseType="lpstr">
      <vt:lpstr>-apple-system</vt:lpstr>
      <vt:lpstr>Arial</vt:lpstr>
      <vt:lpstr>Calibri</vt:lpstr>
      <vt:lpstr>Calibri Light</vt:lpstr>
      <vt:lpstr>Gustan Bold</vt:lpstr>
      <vt:lpstr>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a autorské právo</dc:title>
  <dc:subject>PptxGenJS Presentation</dc:subject>
  <dc:creator>cendai.cz</dc:creator>
  <cp:lastModifiedBy>Vojtěch Orlík</cp:lastModifiedBy>
  <cp:revision>7</cp:revision>
  <dcterms:created xsi:type="dcterms:W3CDTF">2026-04-24T16:14:37Z</dcterms:created>
  <dcterms:modified xsi:type="dcterms:W3CDTF">2026-04-28T13:44:14Z</dcterms:modified>
</cp:coreProperties>
</file>